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30.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31.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2.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6.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39.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40.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41.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42.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43.xml" ContentType="application/vnd.openxmlformats-officedocument.theme+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theme/theme44.xml" ContentType="application/vnd.openxmlformats-officedocument.theme+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45.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46.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47.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theme/theme48.xml" ContentType="application/vnd.openxmlformats-officedocument.theme+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49.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50.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theme/theme51.xml" ContentType="application/vnd.openxmlformats-officedocument.theme+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theme/theme52.xml" ContentType="application/vnd.openxmlformats-officedocument.theme+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53.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theme/theme54.xml" ContentType="application/vnd.openxmlformats-officedocument.theme+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theme/theme55.xml" ContentType="application/vnd.openxmlformats-officedocument.theme+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theme/theme56.xml" ContentType="application/vnd.openxmlformats-officedocument.theme+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57.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theme/theme58.xml" ContentType="application/vnd.openxmlformats-officedocument.theme+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theme/theme59.xml" ContentType="application/vnd.openxmlformats-officedocument.theme+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theme/theme60.xml" ContentType="application/vnd.openxmlformats-officedocument.theme+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theme/theme61.xml" ContentType="application/vnd.openxmlformats-officedocument.theme+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theme/theme62.xml" ContentType="application/vnd.openxmlformats-officedocument.theme+xml"/>
  <Override PartName="/ppt/theme/theme63.xml" ContentType="application/vnd.openxmlformats-officedocument.theme+xml"/>
  <Override PartName="/ppt/theme/theme6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theme/themeOverride7.xml" ContentType="application/vnd.openxmlformats-officedocument.themeOverride+xml"/>
  <Override PartName="/ppt/charts/chart11.xml" ContentType="application/vnd.openxmlformats-officedocument.drawingml.chart+xml"/>
  <Override PartName="/ppt/theme/themeOverride8.xml" ContentType="application/vnd.openxmlformats-officedocument.themeOverride+xml"/>
  <Override PartName="/ppt/charts/chart12.xml" ContentType="application/vnd.openxmlformats-officedocument.drawingml.chart+xml"/>
  <Override PartName="/ppt/theme/themeOverride9.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3.xml" ContentType="application/vnd.openxmlformats-officedocument.drawingml.chart+xml"/>
  <Override PartName="/ppt/notesSlides/notesSlide15.xml" ContentType="application/vnd.openxmlformats-officedocument.presentationml.notesSlide+xml"/>
  <Override PartName="/ppt/charts/chart14.xml" ContentType="application/vnd.openxmlformats-officedocument.drawingml.chart+xml"/>
  <Override PartName="/ppt/theme/themeOverride10.xml" ContentType="application/vnd.openxmlformats-officedocument.themeOverride+xml"/>
  <Override PartName="/ppt/notesSlides/notesSlide16.xml" ContentType="application/vnd.openxmlformats-officedocument.presentationml.notesSlide+xml"/>
  <Override PartName="/ppt/charts/chart15.xml" ContentType="application/vnd.openxmlformats-officedocument.drawingml.chart+xml"/>
  <Override PartName="/ppt/theme/themeOverride11.xml" ContentType="application/vnd.openxmlformats-officedocument.themeOverride+xml"/>
  <Override PartName="/ppt/charts/chart16.xml" ContentType="application/vnd.openxmlformats-officedocument.drawingml.chart+xml"/>
  <Override PartName="/ppt/theme/themeOverride12.xml" ContentType="application/vnd.openxmlformats-officedocument.themeOverride+xml"/>
  <Override PartName="/ppt/charts/chart17.xml" ContentType="application/vnd.openxmlformats-officedocument.drawingml.chart+xml"/>
  <Override PartName="/ppt/theme/themeOverride13.xml" ContentType="application/vnd.openxmlformats-officedocument.themeOverride+xml"/>
  <Override PartName="/ppt/charts/chart18.xml" ContentType="application/vnd.openxmlformats-officedocument.drawingml.chart+xml"/>
  <Override PartName="/ppt/theme/themeOverride14.xml" ContentType="application/vnd.openxmlformats-officedocument.themeOverride+xml"/>
  <Override PartName="/ppt/charts/chart19.xml" ContentType="application/vnd.openxmlformats-officedocument.drawingml.chart+xml"/>
  <Override PartName="/ppt/theme/themeOverride15.xml" ContentType="application/vnd.openxmlformats-officedocument.themeOverride+xml"/>
  <Override PartName="/ppt/charts/chart20.xml" ContentType="application/vnd.openxmlformats-officedocument.drawingml.chart+xml"/>
  <Override PartName="/ppt/theme/themeOverride16.xml" ContentType="application/vnd.openxmlformats-officedocument.themeOverride+xml"/>
  <Override PartName="/ppt/charts/chart21.xml" ContentType="application/vnd.openxmlformats-officedocument.drawingml.chart+xml"/>
  <Override PartName="/ppt/theme/themeOverride17.xml" ContentType="application/vnd.openxmlformats-officedocument.themeOverride+xml"/>
  <Override PartName="/ppt/charts/chart22.xml" ContentType="application/vnd.openxmlformats-officedocument.drawingml.chart+xml"/>
  <Override PartName="/ppt/theme/themeOverride18.xml" ContentType="application/vnd.openxmlformats-officedocument.themeOverride+xml"/>
  <Override PartName="/ppt/charts/chart23.xml" ContentType="application/vnd.openxmlformats-officedocument.drawingml.chart+xml"/>
  <Override PartName="/ppt/theme/themeOverride19.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24.xml" ContentType="application/vnd.openxmlformats-officedocument.drawingml.chart+xml"/>
  <Override PartName="/ppt/theme/themeOverride20.xml" ContentType="application/vnd.openxmlformats-officedocument.themeOverride+xml"/>
  <Override PartName="/ppt/notesSlides/notesSlide42.xml" ContentType="application/vnd.openxmlformats-officedocument.presentationml.notesSlide+xml"/>
  <Override PartName="/ppt/charts/chart25.xml" ContentType="application/vnd.openxmlformats-officedocument.drawingml.chart+xml"/>
  <Override PartName="/ppt/theme/themeOverride21.xml" ContentType="application/vnd.openxmlformats-officedocument.themeOverride+xml"/>
  <Override PartName="/ppt/drawings/drawing1.xml" ContentType="application/vnd.openxmlformats-officedocument.drawingml.chartshapes+xml"/>
  <Override PartName="/ppt/charts/chart26.xml" ContentType="application/vnd.openxmlformats-officedocument.drawingml.chart+xml"/>
  <Override PartName="/ppt/theme/themeOverride22.xml" ContentType="application/vnd.openxmlformats-officedocument.themeOverride+xml"/>
  <Override PartName="/ppt/notesSlides/notesSlide43.xml" ContentType="application/vnd.openxmlformats-officedocument.presentationml.notesSlide+xml"/>
  <Override PartName="/ppt/charts/chart27.xml" ContentType="application/vnd.openxmlformats-officedocument.drawingml.chart+xml"/>
  <Override PartName="/ppt/theme/themeOverride23.xml" ContentType="application/vnd.openxmlformats-officedocument.themeOverride+xml"/>
  <Override PartName="/ppt/drawings/drawing2.xml" ContentType="application/vnd.openxmlformats-officedocument.drawingml.chartshapes+xml"/>
  <Override PartName="/ppt/charts/chart28.xml" ContentType="application/vnd.openxmlformats-officedocument.drawingml.chart+xml"/>
  <Override PartName="/ppt/theme/themeOverride2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29.xml" ContentType="application/vnd.openxmlformats-officedocument.drawingml.chart+xml"/>
  <Override PartName="/ppt/notesSlides/notesSlide63.xml" ContentType="application/vnd.openxmlformats-officedocument.presentationml.notesSlide+xml"/>
  <Override PartName="/ppt/charts/chart30.xml" ContentType="application/vnd.openxmlformats-officedocument.drawingml.chart+xml"/>
  <Override PartName="/ppt/theme/themeOverride2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xml" ContentType="application/vnd.openxmlformats-officedocument.presentationml.tags+xml"/>
  <Override PartName="/ppt/notesSlides/notesSlide66.xml" ContentType="application/vnd.openxmlformats-officedocument.presentationml.notesSlide+xml"/>
  <Override PartName="/ppt/tags/tag2.xml" ContentType="application/vnd.openxmlformats-officedocument.presentationml.tags+xml"/>
  <Override PartName="/ppt/notesSlides/notesSlide67.xml" ContentType="application/vnd.openxmlformats-officedocument.presentationml.notesSlide+xml"/>
  <Override PartName="/ppt/tags/tag3.xml" ContentType="application/vnd.openxmlformats-officedocument.presentationml.tags+xml"/>
  <Override PartName="/ppt/notesSlides/notesSlide68.xml" ContentType="application/vnd.openxmlformats-officedocument.presentationml.notesSlide+xml"/>
  <Override PartName="/ppt/tags/tag4.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charts/chart31.xml" ContentType="application/vnd.openxmlformats-officedocument.drawingml.chart+xml"/>
  <Override PartName="/ppt/drawings/drawing3.xml" ContentType="application/vnd.openxmlformats-officedocument.drawingml.chartshapes+xml"/>
  <Override PartName="/ppt/tags/tag14.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tags/tag15.xml" ContentType="application/vnd.openxmlformats-officedocument.presentationml.tags+xml"/>
  <Override PartName="/ppt/charts/chart34.xml" ContentType="application/vnd.openxmlformats-officedocument.drawingml.chart+xml"/>
  <Override PartName="/ppt/drawings/drawing4.xml" ContentType="application/vnd.openxmlformats-officedocument.drawingml.chartshapes+xml"/>
  <Override PartName="/ppt/tags/tag16.xml" ContentType="application/vnd.openxmlformats-officedocument.presentationml.tags+xml"/>
  <Override PartName="/ppt/notesSlides/notesSlide74.xml" ContentType="application/vnd.openxmlformats-officedocument.presentationml.notesSlide+xml"/>
  <Override PartName="/ppt/tags/tag17.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charts/chart35.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6.xml" ContentType="application/vnd.openxmlformats-officedocument.presentationml.notesSlide+xml"/>
  <Override PartName="/ppt/charts/chart36.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harts/chart37.xml" ContentType="application/vnd.openxmlformats-officedocument.drawingml.chart+xml"/>
  <Override PartName="/ppt/theme/themeOverride26.xml" ContentType="application/vnd.openxmlformats-officedocument.themeOverride+xml"/>
  <Override PartName="/ppt/drawings/drawing5.xml" ContentType="application/vnd.openxmlformats-officedocument.drawingml.chartshapes+xml"/>
  <Override PartName="/ppt/notesSlides/notesSlide139.xml" ContentType="application/vnd.openxmlformats-officedocument.presentationml.notesSlide+xml"/>
  <Override PartName="/ppt/charts/chart38.xml" ContentType="application/vnd.openxmlformats-officedocument.drawingml.chart+xml"/>
  <Override PartName="/ppt/theme/themeOverride27.xml" ContentType="application/vnd.openxmlformats-officedocument.themeOverride+xml"/>
  <Override PartName="/ppt/drawings/drawing6.xml" ContentType="application/vnd.openxmlformats-officedocument.drawingml.chartshapes+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847" r:id="rId28"/>
    <p:sldMasterId id="2147486871" r:id="rId29"/>
    <p:sldMasterId id="2147486966" r:id="rId30"/>
    <p:sldMasterId id="2147487084" r:id="rId31"/>
    <p:sldMasterId id="2147487120" r:id="rId32"/>
    <p:sldMasterId id="2147487144" r:id="rId33"/>
    <p:sldMasterId id="2147487194" r:id="rId34"/>
    <p:sldMasterId id="2147487206" r:id="rId35"/>
    <p:sldMasterId id="2147487258" r:id="rId36"/>
    <p:sldMasterId id="2147487459" r:id="rId37"/>
    <p:sldMasterId id="2147487471" r:id="rId38"/>
    <p:sldMasterId id="2147487483" r:id="rId39"/>
    <p:sldMasterId id="2147487574" r:id="rId40"/>
    <p:sldMasterId id="2147487598" r:id="rId41"/>
    <p:sldMasterId id="2147487610" r:id="rId42"/>
    <p:sldMasterId id="2147487623" r:id="rId43"/>
    <p:sldMasterId id="2147487707" r:id="rId44"/>
    <p:sldMasterId id="2147487731" r:id="rId45"/>
    <p:sldMasterId id="2147487743" r:id="rId46"/>
    <p:sldMasterId id="2147487948" r:id="rId47"/>
    <p:sldMasterId id="2147488008" r:id="rId48"/>
    <p:sldMasterId id="2147488021" r:id="rId49"/>
    <p:sldMasterId id="2147488072" r:id="rId50"/>
    <p:sldMasterId id="2147488085" r:id="rId51"/>
    <p:sldMasterId id="2147488097" r:id="rId52"/>
    <p:sldMasterId id="2147488134" r:id="rId53"/>
    <p:sldMasterId id="2147488158" r:id="rId54"/>
    <p:sldMasterId id="2147488265" r:id="rId55"/>
    <p:sldMasterId id="2147488277" r:id="rId56"/>
    <p:sldMasterId id="2147488289" r:id="rId57"/>
    <p:sldMasterId id="2147488301" r:id="rId58"/>
    <p:sldMasterId id="2147488313" r:id="rId59"/>
    <p:sldMasterId id="2147488325" r:id="rId60"/>
    <p:sldMasterId id="2147488337" r:id="rId61"/>
    <p:sldMasterId id="2147488350" r:id="rId62"/>
  </p:sldMasterIdLst>
  <p:notesMasterIdLst>
    <p:notesMasterId r:id="rId400"/>
  </p:notesMasterIdLst>
  <p:handoutMasterIdLst>
    <p:handoutMasterId r:id="rId401"/>
  </p:handoutMasterIdLst>
  <p:sldIdLst>
    <p:sldId id="4949" r:id="rId63"/>
    <p:sldId id="4697" r:id="rId64"/>
    <p:sldId id="4155" r:id="rId65"/>
    <p:sldId id="2637" r:id="rId66"/>
    <p:sldId id="4690" r:id="rId67"/>
    <p:sldId id="3918" r:id="rId68"/>
    <p:sldId id="1292" r:id="rId69"/>
    <p:sldId id="3923" r:id="rId70"/>
    <p:sldId id="3922" r:id="rId71"/>
    <p:sldId id="3730" r:id="rId72"/>
    <p:sldId id="3731" r:id="rId73"/>
    <p:sldId id="3732" r:id="rId74"/>
    <p:sldId id="4156" r:id="rId75"/>
    <p:sldId id="4157" r:id="rId76"/>
    <p:sldId id="3735" r:id="rId77"/>
    <p:sldId id="3736" r:id="rId78"/>
    <p:sldId id="4419" r:id="rId79"/>
    <p:sldId id="4417" r:id="rId80"/>
    <p:sldId id="4418" r:id="rId81"/>
    <p:sldId id="3737" r:id="rId82"/>
    <p:sldId id="3738" r:id="rId83"/>
    <p:sldId id="3859" r:id="rId84"/>
    <p:sldId id="3860" r:id="rId85"/>
    <p:sldId id="4081" r:id="rId86"/>
    <p:sldId id="4689" r:id="rId87"/>
    <p:sldId id="3741" r:id="rId88"/>
    <p:sldId id="3742" r:id="rId89"/>
    <p:sldId id="3743" r:id="rId90"/>
    <p:sldId id="3869" r:id="rId91"/>
    <p:sldId id="3919" r:id="rId92"/>
    <p:sldId id="4160" r:id="rId93"/>
    <p:sldId id="3872" r:id="rId94"/>
    <p:sldId id="1311" r:id="rId95"/>
    <p:sldId id="1312" r:id="rId96"/>
    <p:sldId id="3744" r:id="rId97"/>
    <p:sldId id="3745" r:id="rId98"/>
    <p:sldId id="3746" r:id="rId99"/>
    <p:sldId id="3747" r:id="rId100"/>
    <p:sldId id="1317" r:id="rId101"/>
    <p:sldId id="1318" r:id="rId102"/>
    <p:sldId id="1319" r:id="rId103"/>
    <p:sldId id="1320" r:id="rId104"/>
    <p:sldId id="1321" r:id="rId105"/>
    <p:sldId id="1322" r:id="rId106"/>
    <p:sldId id="1323" r:id="rId107"/>
    <p:sldId id="1324" r:id="rId108"/>
    <p:sldId id="1325" r:id="rId109"/>
    <p:sldId id="1326" r:id="rId110"/>
    <p:sldId id="3748" r:id="rId111"/>
    <p:sldId id="3749" r:id="rId112"/>
    <p:sldId id="3873" r:id="rId113"/>
    <p:sldId id="3874" r:id="rId114"/>
    <p:sldId id="3751" r:id="rId115"/>
    <p:sldId id="1331" r:id="rId116"/>
    <p:sldId id="1333" r:id="rId117"/>
    <p:sldId id="3754" r:id="rId118"/>
    <p:sldId id="1335" r:id="rId119"/>
    <p:sldId id="3756" r:id="rId120"/>
    <p:sldId id="3757" r:id="rId121"/>
    <p:sldId id="4165" r:id="rId122"/>
    <p:sldId id="4133" r:id="rId123"/>
    <p:sldId id="3875" r:id="rId124"/>
    <p:sldId id="3758" r:id="rId125"/>
    <p:sldId id="3759" r:id="rId126"/>
    <p:sldId id="4167" r:id="rId127"/>
    <p:sldId id="3790" r:id="rId128"/>
    <p:sldId id="3792" r:id="rId129"/>
    <p:sldId id="3761" r:id="rId130"/>
    <p:sldId id="3920" r:id="rId131"/>
    <p:sldId id="3999" r:id="rId132"/>
    <p:sldId id="3762" r:id="rId133"/>
    <p:sldId id="3763" r:id="rId134"/>
    <p:sldId id="4168" r:id="rId135"/>
    <p:sldId id="3764" r:id="rId136"/>
    <p:sldId id="3765" r:id="rId137"/>
    <p:sldId id="3766" r:id="rId138"/>
    <p:sldId id="3767" r:id="rId139"/>
    <p:sldId id="4839" r:id="rId140"/>
    <p:sldId id="4840" r:id="rId141"/>
    <p:sldId id="4841" r:id="rId142"/>
    <p:sldId id="4842" r:id="rId143"/>
    <p:sldId id="3768" r:id="rId144"/>
    <p:sldId id="3769" r:id="rId145"/>
    <p:sldId id="3770" r:id="rId146"/>
    <p:sldId id="3771" r:id="rId147"/>
    <p:sldId id="4848" r:id="rId148"/>
    <p:sldId id="3772" r:id="rId149"/>
    <p:sldId id="1410" r:id="rId150"/>
    <p:sldId id="3773" r:id="rId151"/>
    <p:sldId id="4688" r:id="rId152"/>
    <p:sldId id="815" r:id="rId153"/>
    <p:sldId id="794" r:id="rId154"/>
    <p:sldId id="816" r:id="rId155"/>
    <p:sldId id="796" r:id="rId156"/>
    <p:sldId id="814" r:id="rId157"/>
    <p:sldId id="5071" r:id="rId158"/>
    <p:sldId id="5064" r:id="rId159"/>
    <p:sldId id="5065" r:id="rId160"/>
    <p:sldId id="5066" r:id="rId161"/>
    <p:sldId id="5067" r:id="rId162"/>
    <p:sldId id="5068" r:id="rId163"/>
    <p:sldId id="5069" r:id="rId164"/>
    <p:sldId id="5070" r:id="rId165"/>
    <p:sldId id="810" r:id="rId166"/>
    <p:sldId id="4829" r:id="rId167"/>
    <p:sldId id="3887" r:id="rId168"/>
    <p:sldId id="3886" r:id="rId169"/>
    <p:sldId id="3888" r:id="rId170"/>
    <p:sldId id="4279" r:id="rId171"/>
    <p:sldId id="3372" r:id="rId172"/>
    <p:sldId id="3883" r:id="rId173"/>
    <p:sldId id="3378" r:id="rId174"/>
    <p:sldId id="1416" r:id="rId175"/>
    <p:sldId id="1417" r:id="rId176"/>
    <p:sldId id="1418" r:id="rId177"/>
    <p:sldId id="3379" r:id="rId178"/>
    <p:sldId id="1420" r:id="rId179"/>
    <p:sldId id="3380" r:id="rId180"/>
    <p:sldId id="3381" r:id="rId181"/>
    <p:sldId id="1421" r:id="rId182"/>
    <p:sldId id="1422" r:id="rId183"/>
    <p:sldId id="1423" r:id="rId184"/>
    <p:sldId id="1424" r:id="rId185"/>
    <p:sldId id="1425" r:id="rId186"/>
    <p:sldId id="1426" r:id="rId187"/>
    <p:sldId id="1427" r:id="rId188"/>
    <p:sldId id="1428" r:id="rId189"/>
    <p:sldId id="4683" r:id="rId190"/>
    <p:sldId id="4186" r:id="rId191"/>
    <p:sldId id="1368" r:id="rId192"/>
    <p:sldId id="4852" r:id="rId193"/>
    <p:sldId id="3374" r:id="rId194"/>
    <p:sldId id="4173" r:id="rId195"/>
    <p:sldId id="4174" r:id="rId196"/>
    <p:sldId id="3324" r:id="rId197"/>
    <p:sldId id="3905" r:id="rId198"/>
    <p:sldId id="4187" r:id="rId199"/>
    <p:sldId id="4188" r:id="rId200"/>
    <p:sldId id="4215" r:id="rId201"/>
    <p:sldId id="3781" r:id="rId202"/>
    <p:sldId id="3782" r:id="rId203"/>
    <p:sldId id="3908" r:id="rId204"/>
    <p:sldId id="3909" r:id="rId205"/>
    <p:sldId id="3926" r:id="rId206"/>
    <p:sldId id="3786" r:id="rId207"/>
    <p:sldId id="3910" r:id="rId208"/>
    <p:sldId id="3796" r:id="rId209"/>
    <p:sldId id="3795" r:id="rId210"/>
    <p:sldId id="3906" r:id="rId211"/>
    <p:sldId id="4845" r:id="rId212"/>
    <p:sldId id="4835" r:id="rId213"/>
    <p:sldId id="2775" r:id="rId214"/>
    <p:sldId id="2776" r:id="rId215"/>
    <p:sldId id="2777" r:id="rId216"/>
    <p:sldId id="2778" r:id="rId217"/>
    <p:sldId id="2779" r:id="rId218"/>
    <p:sldId id="2780" r:id="rId219"/>
    <p:sldId id="4899" r:id="rId220"/>
    <p:sldId id="4843" r:id="rId221"/>
    <p:sldId id="5045" r:id="rId222"/>
    <p:sldId id="595" r:id="rId223"/>
    <p:sldId id="597" r:id="rId224"/>
    <p:sldId id="3911" r:id="rId225"/>
    <p:sldId id="4836" r:id="rId226"/>
    <p:sldId id="4209" r:id="rId227"/>
    <p:sldId id="3915" r:id="rId228"/>
    <p:sldId id="3916" r:id="rId229"/>
    <p:sldId id="4830" r:id="rId230"/>
    <p:sldId id="4086" r:id="rId231"/>
    <p:sldId id="3802" r:id="rId232"/>
    <p:sldId id="3803" r:id="rId233"/>
    <p:sldId id="3804" r:id="rId234"/>
    <p:sldId id="4206" r:id="rId235"/>
    <p:sldId id="4210" r:id="rId236"/>
    <p:sldId id="3805" r:id="rId237"/>
    <p:sldId id="3806" r:id="rId238"/>
    <p:sldId id="4212" r:id="rId239"/>
    <p:sldId id="5060" r:id="rId240"/>
    <p:sldId id="3807" r:id="rId241"/>
    <p:sldId id="4213" r:id="rId242"/>
    <p:sldId id="4214" r:id="rId243"/>
    <p:sldId id="3800" r:id="rId244"/>
    <p:sldId id="3695" r:id="rId245"/>
    <p:sldId id="3696" r:id="rId246"/>
    <p:sldId id="4847" r:id="rId247"/>
    <p:sldId id="5072" r:id="rId248"/>
    <p:sldId id="4853" r:id="rId249"/>
    <p:sldId id="4854" r:id="rId250"/>
    <p:sldId id="4855" r:id="rId251"/>
    <p:sldId id="4856" r:id="rId252"/>
    <p:sldId id="4857" r:id="rId253"/>
    <p:sldId id="4858" r:id="rId254"/>
    <p:sldId id="4859" r:id="rId255"/>
    <p:sldId id="4860" r:id="rId256"/>
    <p:sldId id="4861" r:id="rId257"/>
    <p:sldId id="4862" r:id="rId258"/>
    <p:sldId id="4863" r:id="rId259"/>
    <p:sldId id="4864" r:id="rId260"/>
    <p:sldId id="4865" r:id="rId261"/>
    <p:sldId id="4866" r:id="rId262"/>
    <p:sldId id="4867" r:id="rId263"/>
    <p:sldId id="4868" r:id="rId264"/>
    <p:sldId id="4869" r:id="rId265"/>
    <p:sldId id="4870" r:id="rId266"/>
    <p:sldId id="4871" r:id="rId267"/>
    <p:sldId id="4872" r:id="rId268"/>
    <p:sldId id="4873" r:id="rId269"/>
    <p:sldId id="4874" r:id="rId270"/>
    <p:sldId id="4875" r:id="rId271"/>
    <p:sldId id="4876" r:id="rId272"/>
    <p:sldId id="4877" r:id="rId273"/>
    <p:sldId id="4878" r:id="rId274"/>
    <p:sldId id="4879" r:id="rId275"/>
    <p:sldId id="4880" r:id="rId276"/>
    <p:sldId id="4881" r:id="rId277"/>
    <p:sldId id="4882" r:id="rId278"/>
    <p:sldId id="4883" r:id="rId279"/>
    <p:sldId id="4884" r:id="rId280"/>
    <p:sldId id="4885" r:id="rId281"/>
    <p:sldId id="4886" r:id="rId282"/>
    <p:sldId id="4887" r:id="rId283"/>
    <p:sldId id="4888" r:id="rId284"/>
    <p:sldId id="4889" r:id="rId285"/>
    <p:sldId id="4890" r:id="rId286"/>
    <p:sldId id="4891" r:id="rId287"/>
    <p:sldId id="4892" r:id="rId288"/>
    <p:sldId id="4893" r:id="rId289"/>
    <p:sldId id="4894" r:id="rId290"/>
    <p:sldId id="4895" r:id="rId291"/>
    <p:sldId id="4896" r:id="rId292"/>
    <p:sldId id="4897" r:id="rId293"/>
    <p:sldId id="4903" r:id="rId294"/>
    <p:sldId id="3034" r:id="rId295"/>
    <p:sldId id="3035" r:id="rId296"/>
    <p:sldId id="3036" r:id="rId297"/>
    <p:sldId id="3037" r:id="rId298"/>
    <p:sldId id="3038" r:id="rId299"/>
    <p:sldId id="3039" r:id="rId300"/>
    <p:sldId id="3040" r:id="rId301"/>
    <p:sldId id="3041" r:id="rId302"/>
    <p:sldId id="3042" r:id="rId303"/>
    <p:sldId id="3043" r:id="rId304"/>
    <p:sldId id="3044" r:id="rId305"/>
    <p:sldId id="3045" r:id="rId306"/>
    <p:sldId id="3046" r:id="rId307"/>
    <p:sldId id="3047" r:id="rId308"/>
    <p:sldId id="3048" r:id="rId309"/>
    <p:sldId id="3049" r:id="rId310"/>
    <p:sldId id="3050" r:id="rId311"/>
    <p:sldId id="3051" r:id="rId312"/>
    <p:sldId id="3052" r:id="rId313"/>
    <p:sldId id="3053" r:id="rId314"/>
    <p:sldId id="3057" r:id="rId315"/>
    <p:sldId id="3054" r:id="rId316"/>
    <p:sldId id="3055" r:id="rId317"/>
    <p:sldId id="3163" r:id="rId318"/>
    <p:sldId id="3165" r:id="rId319"/>
    <p:sldId id="3056" r:id="rId320"/>
    <p:sldId id="4905" r:id="rId321"/>
    <p:sldId id="306" r:id="rId322"/>
    <p:sldId id="345" r:id="rId323"/>
    <p:sldId id="380" r:id="rId324"/>
    <p:sldId id="295" r:id="rId325"/>
    <p:sldId id="359" r:id="rId326"/>
    <p:sldId id="314" r:id="rId327"/>
    <p:sldId id="360" r:id="rId328"/>
    <p:sldId id="315" r:id="rId329"/>
    <p:sldId id="316" r:id="rId330"/>
    <p:sldId id="317" r:id="rId331"/>
    <p:sldId id="361" r:id="rId332"/>
    <p:sldId id="349" r:id="rId333"/>
    <p:sldId id="362" r:id="rId334"/>
    <p:sldId id="371" r:id="rId335"/>
    <p:sldId id="328" r:id="rId336"/>
    <p:sldId id="355" r:id="rId337"/>
    <p:sldId id="341" r:id="rId338"/>
    <p:sldId id="377" r:id="rId339"/>
    <p:sldId id="357" r:id="rId340"/>
    <p:sldId id="378" r:id="rId341"/>
    <p:sldId id="370" r:id="rId342"/>
    <p:sldId id="379" r:id="rId343"/>
    <p:sldId id="372" r:id="rId344"/>
    <p:sldId id="363" r:id="rId345"/>
    <p:sldId id="319" r:id="rId346"/>
    <p:sldId id="329" r:id="rId347"/>
    <p:sldId id="367" r:id="rId348"/>
    <p:sldId id="368" r:id="rId349"/>
    <p:sldId id="330" r:id="rId350"/>
    <p:sldId id="343" r:id="rId351"/>
    <p:sldId id="364" r:id="rId352"/>
    <p:sldId id="356" r:id="rId353"/>
    <p:sldId id="323" r:id="rId354"/>
    <p:sldId id="354" r:id="rId355"/>
    <p:sldId id="381" r:id="rId356"/>
    <p:sldId id="365" r:id="rId357"/>
    <p:sldId id="324" r:id="rId358"/>
    <p:sldId id="382" r:id="rId359"/>
    <p:sldId id="4902" r:id="rId360"/>
    <p:sldId id="3161" r:id="rId361"/>
    <p:sldId id="3095" r:id="rId362"/>
    <p:sldId id="3127" r:id="rId363"/>
    <p:sldId id="3128" r:id="rId364"/>
    <p:sldId id="3129" r:id="rId365"/>
    <p:sldId id="3130" r:id="rId366"/>
    <p:sldId id="3131" r:id="rId367"/>
    <p:sldId id="3132" r:id="rId368"/>
    <p:sldId id="3133" r:id="rId369"/>
    <p:sldId id="3134" r:id="rId370"/>
    <p:sldId id="3135" r:id="rId371"/>
    <p:sldId id="3136" r:id="rId372"/>
    <p:sldId id="3137" r:id="rId373"/>
    <p:sldId id="3138" r:id="rId374"/>
    <p:sldId id="3139" r:id="rId375"/>
    <p:sldId id="3140" r:id="rId376"/>
    <p:sldId id="3141" r:id="rId377"/>
    <p:sldId id="3142" r:id="rId378"/>
    <p:sldId id="3143" r:id="rId379"/>
    <p:sldId id="3144" r:id="rId380"/>
    <p:sldId id="3145" r:id="rId381"/>
    <p:sldId id="3146" r:id="rId382"/>
    <p:sldId id="3147" r:id="rId383"/>
    <p:sldId id="3148" r:id="rId384"/>
    <p:sldId id="3149" r:id="rId385"/>
    <p:sldId id="3150" r:id="rId386"/>
    <p:sldId id="3151" r:id="rId387"/>
    <p:sldId id="3152" r:id="rId388"/>
    <p:sldId id="3153" r:id="rId389"/>
    <p:sldId id="3154" r:id="rId390"/>
    <p:sldId id="3155" r:id="rId391"/>
    <p:sldId id="3156" r:id="rId392"/>
    <p:sldId id="3157" r:id="rId393"/>
    <p:sldId id="3158" r:id="rId394"/>
    <p:sldId id="3159" r:id="rId395"/>
    <p:sldId id="3166" r:id="rId396"/>
    <p:sldId id="3162" r:id="rId397"/>
    <p:sldId id="4904" r:id="rId398"/>
    <p:sldId id="4898" r:id="rId39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C4"/>
    <a:srgbClr val="0000FF"/>
    <a:srgbClr val="0432FF"/>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51" autoAdjust="0"/>
    <p:restoredTop sz="99433" autoAdjust="0"/>
  </p:normalViewPr>
  <p:slideViewPr>
    <p:cSldViewPr>
      <p:cViewPr varScale="1">
        <p:scale>
          <a:sx n="93" d="100"/>
          <a:sy n="93" d="100"/>
        </p:scale>
        <p:origin x="792"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55.xml"/><Relationship Id="rId299" Type="http://schemas.openxmlformats.org/officeDocument/2006/relationships/slide" Target="slides/slide237.xml"/><Relationship Id="rId21" Type="http://schemas.openxmlformats.org/officeDocument/2006/relationships/slideMaster" Target="slideMasters/slideMaster21.xml"/><Relationship Id="rId63" Type="http://schemas.openxmlformats.org/officeDocument/2006/relationships/slide" Target="slides/slide1.xml"/><Relationship Id="rId159" Type="http://schemas.openxmlformats.org/officeDocument/2006/relationships/slide" Target="slides/slide97.xml"/><Relationship Id="rId324" Type="http://schemas.openxmlformats.org/officeDocument/2006/relationships/slide" Target="slides/slide262.xml"/><Relationship Id="rId366" Type="http://schemas.openxmlformats.org/officeDocument/2006/relationships/slide" Target="slides/slide304.xml"/><Relationship Id="rId170" Type="http://schemas.openxmlformats.org/officeDocument/2006/relationships/slide" Target="slides/slide108.xml"/><Relationship Id="rId226" Type="http://schemas.openxmlformats.org/officeDocument/2006/relationships/slide" Target="slides/slide164.xml"/><Relationship Id="rId268" Type="http://schemas.openxmlformats.org/officeDocument/2006/relationships/slide" Target="slides/slide206.xml"/><Relationship Id="rId32" Type="http://schemas.openxmlformats.org/officeDocument/2006/relationships/slideMaster" Target="slideMasters/slideMaster32.xml"/><Relationship Id="rId74" Type="http://schemas.openxmlformats.org/officeDocument/2006/relationships/slide" Target="slides/slide12.xml"/><Relationship Id="rId128" Type="http://schemas.openxmlformats.org/officeDocument/2006/relationships/slide" Target="slides/slide66.xml"/><Relationship Id="rId335" Type="http://schemas.openxmlformats.org/officeDocument/2006/relationships/slide" Target="slides/slide273.xml"/><Relationship Id="rId377" Type="http://schemas.openxmlformats.org/officeDocument/2006/relationships/slide" Target="slides/slide315.xml"/><Relationship Id="rId5" Type="http://schemas.openxmlformats.org/officeDocument/2006/relationships/slideMaster" Target="slideMasters/slideMaster5.xml"/><Relationship Id="rId181" Type="http://schemas.openxmlformats.org/officeDocument/2006/relationships/slide" Target="slides/slide119.xml"/><Relationship Id="rId237" Type="http://schemas.openxmlformats.org/officeDocument/2006/relationships/slide" Target="slides/slide175.xml"/><Relationship Id="rId402" Type="http://schemas.openxmlformats.org/officeDocument/2006/relationships/presProps" Target="presProps.xml"/><Relationship Id="rId279" Type="http://schemas.openxmlformats.org/officeDocument/2006/relationships/slide" Target="slides/slide217.xml"/><Relationship Id="rId43" Type="http://schemas.openxmlformats.org/officeDocument/2006/relationships/slideMaster" Target="slideMasters/slideMaster43.xml"/><Relationship Id="rId139" Type="http://schemas.openxmlformats.org/officeDocument/2006/relationships/slide" Target="slides/slide77.xml"/><Relationship Id="rId290" Type="http://schemas.openxmlformats.org/officeDocument/2006/relationships/slide" Target="slides/slide228.xml"/><Relationship Id="rId304" Type="http://schemas.openxmlformats.org/officeDocument/2006/relationships/slide" Target="slides/slide242.xml"/><Relationship Id="rId346" Type="http://schemas.openxmlformats.org/officeDocument/2006/relationships/slide" Target="slides/slide284.xml"/><Relationship Id="rId388" Type="http://schemas.openxmlformats.org/officeDocument/2006/relationships/slide" Target="slides/slide326.xml"/><Relationship Id="rId85" Type="http://schemas.openxmlformats.org/officeDocument/2006/relationships/slide" Target="slides/slide23.xml"/><Relationship Id="rId150" Type="http://schemas.openxmlformats.org/officeDocument/2006/relationships/slide" Target="slides/slide88.xml"/><Relationship Id="rId192" Type="http://schemas.openxmlformats.org/officeDocument/2006/relationships/slide" Target="slides/slide130.xml"/><Relationship Id="rId206" Type="http://schemas.openxmlformats.org/officeDocument/2006/relationships/slide" Target="slides/slide144.xml"/><Relationship Id="rId248" Type="http://schemas.openxmlformats.org/officeDocument/2006/relationships/slide" Target="slides/slide186.xml"/><Relationship Id="rId12" Type="http://schemas.openxmlformats.org/officeDocument/2006/relationships/slideMaster" Target="slideMasters/slideMaster12.xml"/><Relationship Id="rId108" Type="http://schemas.openxmlformats.org/officeDocument/2006/relationships/slide" Target="slides/slide46.xml"/><Relationship Id="rId315" Type="http://schemas.openxmlformats.org/officeDocument/2006/relationships/slide" Target="slides/slide253.xml"/><Relationship Id="rId357" Type="http://schemas.openxmlformats.org/officeDocument/2006/relationships/slide" Target="slides/slide295.xml"/><Relationship Id="rId54" Type="http://schemas.openxmlformats.org/officeDocument/2006/relationships/slideMaster" Target="slideMasters/slideMaster54.xml"/><Relationship Id="rId96" Type="http://schemas.openxmlformats.org/officeDocument/2006/relationships/slide" Target="slides/slide34.xml"/><Relationship Id="rId161" Type="http://schemas.openxmlformats.org/officeDocument/2006/relationships/slide" Target="slides/slide99.xml"/><Relationship Id="rId217" Type="http://schemas.openxmlformats.org/officeDocument/2006/relationships/slide" Target="slides/slide155.xml"/><Relationship Id="rId399" Type="http://schemas.openxmlformats.org/officeDocument/2006/relationships/slide" Target="slides/slide337.xml"/><Relationship Id="rId259" Type="http://schemas.openxmlformats.org/officeDocument/2006/relationships/slide" Target="slides/slide197.xml"/><Relationship Id="rId23" Type="http://schemas.openxmlformats.org/officeDocument/2006/relationships/slideMaster" Target="slideMasters/slideMaster23.xml"/><Relationship Id="rId119" Type="http://schemas.openxmlformats.org/officeDocument/2006/relationships/slide" Target="slides/slide57.xml"/><Relationship Id="rId270" Type="http://schemas.openxmlformats.org/officeDocument/2006/relationships/slide" Target="slides/slide208.xml"/><Relationship Id="rId326" Type="http://schemas.openxmlformats.org/officeDocument/2006/relationships/slide" Target="slides/slide264.xml"/><Relationship Id="rId65" Type="http://schemas.openxmlformats.org/officeDocument/2006/relationships/slide" Target="slides/slide3.xml"/><Relationship Id="rId130" Type="http://schemas.openxmlformats.org/officeDocument/2006/relationships/slide" Target="slides/slide68.xml"/><Relationship Id="rId368" Type="http://schemas.openxmlformats.org/officeDocument/2006/relationships/slide" Target="slides/slide306.xml"/><Relationship Id="rId172" Type="http://schemas.openxmlformats.org/officeDocument/2006/relationships/slide" Target="slides/slide110.xml"/><Relationship Id="rId228" Type="http://schemas.openxmlformats.org/officeDocument/2006/relationships/slide" Target="slides/slide166.xml"/><Relationship Id="rId281" Type="http://schemas.openxmlformats.org/officeDocument/2006/relationships/slide" Target="slides/slide219.xml"/><Relationship Id="rId337" Type="http://schemas.openxmlformats.org/officeDocument/2006/relationships/slide" Target="slides/slide275.xml"/><Relationship Id="rId34" Type="http://schemas.openxmlformats.org/officeDocument/2006/relationships/slideMaster" Target="slideMasters/slideMaster34.xml"/><Relationship Id="rId76" Type="http://schemas.openxmlformats.org/officeDocument/2006/relationships/slide" Target="slides/slide14.xml"/><Relationship Id="rId141" Type="http://schemas.openxmlformats.org/officeDocument/2006/relationships/slide" Target="slides/slide79.xml"/><Relationship Id="rId379" Type="http://schemas.openxmlformats.org/officeDocument/2006/relationships/slide" Target="slides/slide317.xml"/><Relationship Id="rId7" Type="http://schemas.openxmlformats.org/officeDocument/2006/relationships/slideMaster" Target="slideMasters/slideMaster7.xml"/><Relationship Id="rId183" Type="http://schemas.openxmlformats.org/officeDocument/2006/relationships/slide" Target="slides/slide121.xml"/><Relationship Id="rId239" Type="http://schemas.openxmlformats.org/officeDocument/2006/relationships/slide" Target="slides/slide177.xml"/><Relationship Id="rId390" Type="http://schemas.openxmlformats.org/officeDocument/2006/relationships/slide" Target="slides/slide328.xml"/><Relationship Id="rId404" Type="http://schemas.openxmlformats.org/officeDocument/2006/relationships/theme" Target="theme/theme1.xml"/><Relationship Id="rId250" Type="http://schemas.openxmlformats.org/officeDocument/2006/relationships/slide" Target="slides/slide188.xml"/><Relationship Id="rId292" Type="http://schemas.openxmlformats.org/officeDocument/2006/relationships/slide" Target="slides/slide230.xml"/><Relationship Id="rId306" Type="http://schemas.openxmlformats.org/officeDocument/2006/relationships/slide" Target="slides/slide244.xml"/><Relationship Id="rId45" Type="http://schemas.openxmlformats.org/officeDocument/2006/relationships/slideMaster" Target="slideMasters/slideMaster45.xml"/><Relationship Id="rId87" Type="http://schemas.openxmlformats.org/officeDocument/2006/relationships/slide" Target="slides/slide25.xml"/><Relationship Id="rId110" Type="http://schemas.openxmlformats.org/officeDocument/2006/relationships/slide" Target="slides/slide48.xml"/><Relationship Id="rId348" Type="http://schemas.openxmlformats.org/officeDocument/2006/relationships/slide" Target="slides/slide286.xml"/><Relationship Id="rId152" Type="http://schemas.openxmlformats.org/officeDocument/2006/relationships/slide" Target="slides/slide90.xml"/><Relationship Id="rId194" Type="http://schemas.openxmlformats.org/officeDocument/2006/relationships/slide" Target="slides/slide132.xml"/><Relationship Id="rId208" Type="http://schemas.openxmlformats.org/officeDocument/2006/relationships/slide" Target="slides/slide146.xml"/><Relationship Id="rId261" Type="http://schemas.openxmlformats.org/officeDocument/2006/relationships/slide" Target="slides/slide199.xml"/><Relationship Id="rId14" Type="http://schemas.openxmlformats.org/officeDocument/2006/relationships/slideMaster" Target="slideMasters/slideMaster14.xml"/><Relationship Id="rId56" Type="http://schemas.openxmlformats.org/officeDocument/2006/relationships/slideMaster" Target="slideMasters/slideMaster56.xml"/><Relationship Id="rId317" Type="http://schemas.openxmlformats.org/officeDocument/2006/relationships/slide" Target="slides/slide255.xml"/><Relationship Id="rId359" Type="http://schemas.openxmlformats.org/officeDocument/2006/relationships/slide" Target="slides/slide297.xml"/><Relationship Id="rId98" Type="http://schemas.openxmlformats.org/officeDocument/2006/relationships/slide" Target="slides/slide36.xml"/><Relationship Id="rId121" Type="http://schemas.openxmlformats.org/officeDocument/2006/relationships/slide" Target="slides/slide59.xml"/><Relationship Id="rId163" Type="http://schemas.openxmlformats.org/officeDocument/2006/relationships/slide" Target="slides/slide101.xml"/><Relationship Id="rId219" Type="http://schemas.openxmlformats.org/officeDocument/2006/relationships/slide" Target="slides/slide157.xml"/><Relationship Id="rId370" Type="http://schemas.openxmlformats.org/officeDocument/2006/relationships/slide" Target="slides/slide308.xml"/><Relationship Id="rId230" Type="http://schemas.openxmlformats.org/officeDocument/2006/relationships/slide" Target="slides/slide168.xml"/><Relationship Id="rId25" Type="http://schemas.openxmlformats.org/officeDocument/2006/relationships/slideMaster" Target="slideMasters/slideMaster25.xml"/><Relationship Id="rId67" Type="http://schemas.openxmlformats.org/officeDocument/2006/relationships/slide" Target="slides/slide5.xml"/><Relationship Id="rId272" Type="http://schemas.openxmlformats.org/officeDocument/2006/relationships/slide" Target="slides/slide210.xml"/><Relationship Id="rId328" Type="http://schemas.openxmlformats.org/officeDocument/2006/relationships/slide" Target="slides/slide266.xml"/><Relationship Id="rId132" Type="http://schemas.openxmlformats.org/officeDocument/2006/relationships/slide" Target="slides/slide70.xml"/><Relationship Id="rId174" Type="http://schemas.openxmlformats.org/officeDocument/2006/relationships/slide" Target="slides/slide112.xml"/><Relationship Id="rId381" Type="http://schemas.openxmlformats.org/officeDocument/2006/relationships/slide" Target="slides/slide319.xml"/><Relationship Id="rId241" Type="http://schemas.openxmlformats.org/officeDocument/2006/relationships/slide" Target="slides/slide179.xml"/><Relationship Id="rId36" Type="http://schemas.openxmlformats.org/officeDocument/2006/relationships/slideMaster" Target="slideMasters/slideMaster36.xml"/><Relationship Id="rId283" Type="http://schemas.openxmlformats.org/officeDocument/2006/relationships/slide" Target="slides/slide221.xml"/><Relationship Id="rId339" Type="http://schemas.openxmlformats.org/officeDocument/2006/relationships/slide" Target="slides/slide277.xml"/><Relationship Id="rId78" Type="http://schemas.openxmlformats.org/officeDocument/2006/relationships/slide" Target="slides/slide16.xml"/><Relationship Id="rId101" Type="http://schemas.openxmlformats.org/officeDocument/2006/relationships/slide" Target="slides/slide39.xml"/><Relationship Id="rId143" Type="http://schemas.openxmlformats.org/officeDocument/2006/relationships/slide" Target="slides/slide81.xml"/><Relationship Id="rId185" Type="http://schemas.openxmlformats.org/officeDocument/2006/relationships/slide" Target="slides/slide123.xml"/><Relationship Id="rId350" Type="http://schemas.openxmlformats.org/officeDocument/2006/relationships/slide" Target="slides/slide288.xml"/><Relationship Id="rId9" Type="http://schemas.openxmlformats.org/officeDocument/2006/relationships/slideMaster" Target="slideMasters/slideMaster9.xml"/><Relationship Id="rId210" Type="http://schemas.openxmlformats.org/officeDocument/2006/relationships/slide" Target="slides/slide148.xml"/><Relationship Id="rId392" Type="http://schemas.openxmlformats.org/officeDocument/2006/relationships/slide" Target="slides/slide330.xml"/><Relationship Id="rId252" Type="http://schemas.openxmlformats.org/officeDocument/2006/relationships/slide" Target="slides/slide190.xml"/><Relationship Id="rId294" Type="http://schemas.openxmlformats.org/officeDocument/2006/relationships/slide" Target="slides/slide232.xml"/><Relationship Id="rId308" Type="http://schemas.openxmlformats.org/officeDocument/2006/relationships/slide" Target="slides/slide246.xml"/><Relationship Id="rId47" Type="http://schemas.openxmlformats.org/officeDocument/2006/relationships/slideMaster" Target="slideMasters/slideMaster47.xml"/><Relationship Id="rId89" Type="http://schemas.openxmlformats.org/officeDocument/2006/relationships/slide" Target="slides/slide27.xml"/><Relationship Id="rId112" Type="http://schemas.openxmlformats.org/officeDocument/2006/relationships/slide" Target="slides/slide50.xml"/><Relationship Id="rId154" Type="http://schemas.openxmlformats.org/officeDocument/2006/relationships/slide" Target="slides/slide92.xml"/><Relationship Id="rId361" Type="http://schemas.openxmlformats.org/officeDocument/2006/relationships/slide" Target="slides/slide299.xml"/><Relationship Id="rId196" Type="http://schemas.openxmlformats.org/officeDocument/2006/relationships/slide" Target="slides/slide134.xml"/><Relationship Id="rId16" Type="http://schemas.openxmlformats.org/officeDocument/2006/relationships/slideMaster" Target="slideMasters/slideMaster16.xml"/><Relationship Id="rId221" Type="http://schemas.openxmlformats.org/officeDocument/2006/relationships/slide" Target="slides/slide159.xml"/><Relationship Id="rId263" Type="http://schemas.openxmlformats.org/officeDocument/2006/relationships/slide" Target="slides/slide201.xml"/><Relationship Id="rId319" Type="http://schemas.openxmlformats.org/officeDocument/2006/relationships/slide" Target="slides/slide257.xml"/><Relationship Id="rId58" Type="http://schemas.openxmlformats.org/officeDocument/2006/relationships/slideMaster" Target="slideMasters/slideMaster58.xml"/><Relationship Id="rId123" Type="http://schemas.openxmlformats.org/officeDocument/2006/relationships/slide" Target="slides/slide61.xml"/><Relationship Id="rId330" Type="http://schemas.openxmlformats.org/officeDocument/2006/relationships/slide" Target="slides/slide268.xml"/><Relationship Id="rId165" Type="http://schemas.openxmlformats.org/officeDocument/2006/relationships/slide" Target="slides/slide103.xml"/><Relationship Id="rId372" Type="http://schemas.openxmlformats.org/officeDocument/2006/relationships/slide" Target="slides/slide310.xml"/><Relationship Id="rId211" Type="http://schemas.openxmlformats.org/officeDocument/2006/relationships/slide" Target="slides/slide149.xml"/><Relationship Id="rId232" Type="http://schemas.openxmlformats.org/officeDocument/2006/relationships/slide" Target="slides/slide170.xml"/><Relationship Id="rId253" Type="http://schemas.openxmlformats.org/officeDocument/2006/relationships/slide" Target="slides/slide191.xml"/><Relationship Id="rId274" Type="http://schemas.openxmlformats.org/officeDocument/2006/relationships/slide" Target="slides/slide212.xml"/><Relationship Id="rId295" Type="http://schemas.openxmlformats.org/officeDocument/2006/relationships/slide" Target="slides/slide233.xml"/><Relationship Id="rId309" Type="http://schemas.openxmlformats.org/officeDocument/2006/relationships/slide" Target="slides/slide247.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7.xml"/><Relationship Id="rId113" Type="http://schemas.openxmlformats.org/officeDocument/2006/relationships/slide" Target="slides/slide51.xml"/><Relationship Id="rId134" Type="http://schemas.openxmlformats.org/officeDocument/2006/relationships/slide" Target="slides/slide72.xml"/><Relationship Id="rId320" Type="http://schemas.openxmlformats.org/officeDocument/2006/relationships/slide" Target="slides/slide258.xml"/><Relationship Id="rId80" Type="http://schemas.openxmlformats.org/officeDocument/2006/relationships/slide" Target="slides/slide18.xml"/><Relationship Id="rId155" Type="http://schemas.openxmlformats.org/officeDocument/2006/relationships/slide" Target="slides/slide93.xml"/><Relationship Id="rId176" Type="http://schemas.openxmlformats.org/officeDocument/2006/relationships/slide" Target="slides/slide114.xml"/><Relationship Id="rId197" Type="http://schemas.openxmlformats.org/officeDocument/2006/relationships/slide" Target="slides/slide135.xml"/><Relationship Id="rId341" Type="http://schemas.openxmlformats.org/officeDocument/2006/relationships/slide" Target="slides/slide279.xml"/><Relationship Id="rId362" Type="http://schemas.openxmlformats.org/officeDocument/2006/relationships/slide" Target="slides/slide300.xml"/><Relationship Id="rId383" Type="http://schemas.openxmlformats.org/officeDocument/2006/relationships/slide" Target="slides/slide321.xml"/><Relationship Id="rId201" Type="http://schemas.openxmlformats.org/officeDocument/2006/relationships/slide" Target="slides/slide139.xml"/><Relationship Id="rId222" Type="http://schemas.openxmlformats.org/officeDocument/2006/relationships/slide" Target="slides/slide160.xml"/><Relationship Id="rId243" Type="http://schemas.openxmlformats.org/officeDocument/2006/relationships/slide" Target="slides/slide181.xml"/><Relationship Id="rId264" Type="http://schemas.openxmlformats.org/officeDocument/2006/relationships/slide" Target="slides/slide202.xml"/><Relationship Id="rId285" Type="http://schemas.openxmlformats.org/officeDocument/2006/relationships/slide" Target="slides/slide223.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1.xml"/><Relationship Id="rId124" Type="http://schemas.openxmlformats.org/officeDocument/2006/relationships/slide" Target="slides/slide62.xml"/><Relationship Id="rId310" Type="http://schemas.openxmlformats.org/officeDocument/2006/relationships/slide" Target="slides/slide248.xml"/><Relationship Id="rId70" Type="http://schemas.openxmlformats.org/officeDocument/2006/relationships/slide" Target="slides/slide8.xml"/><Relationship Id="rId91" Type="http://schemas.openxmlformats.org/officeDocument/2006/relationships/slide" Target="slides/slide29.xml"/><Relationship Id="rId145" Type="http://schemas.openxmlformats.org/officeDocument/2006/relationships/slide" Target="slides/slide83.xml"/><Relationship Id="rId166" Type="http://schemas.openxmlformats.org/officeDocument/2006/relationships/slide" Target="slides/slide104.xml"/><Relationship Id="rId187" Type="http://schemas.openxmlformats.org/officeDocument/2006/relationships/slide" Target="slides/slide125.xml"/><Relationship Id="rId331" Type="http://schemas.openxmlformats.org/officeDocument/2006/relationships/slide" Target="slides/slide269.xml"/><Relationship Id="rId352" Type="http://schemas.openxmlformats.org/officeDocument/2006/relationships/slide" Target="slides/slide290.xml"/><Relationship Id="rId373" Type="http://schemas.openxmlformats.org/officeDocument/2006/relationships/slide" Target="slides/slide311.xml"/><Relationship Id="rId394" Type="http://schemas.openxmlformats.org/officeDocument/2006/relationships/slide" Target="slides/slide332.xml"/><Relationship Id="rId1" Type="http://schemas.openxmlformats.org/officeDocument/2006/relationships/slideMaster" Target="slideMasters/slideMaster1.xml"/><Relationship Id="rId212" Type="http://schemas.openxmlformats.org/officeDocument/2006/relationships/slide" Target="slides/slide150.xml"/><Relationship Id="rId233" Type="http://schemas.openxmlformats.org/officeDocument/2006/relationships/slide" Target="slides/slide171.xml"/><Relationship Id="rId254" Type="http://schemas.openxmlformats.org/officeDocument/2006/relationships/slide" Target="slides/slide192.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2.xml"/><Relationship Id="rId275" Type="http://schemas.openxmlformats.org/officeDocument/2006/relationships/slide" Target="slides/slide213.xml"/><Relationship Id="rId296" Type="http://schemas.openxmlformats.org/officeDocument/2006/relationships/slide" Target="slides/slide234.xml"/><Relationship Id="rId300" Type="http://schemas.openxmlformats.org/officeDocument/2006/relationships/slide" Target="slides/slide238.xml"/><Relationship Id="rId60" Type="http://schemas.openxmlformats.org/officeDocument/2006/relationships/slideMaster" Target="slideMasters/slideMaster60.xml"/><Relationship Id="rId81" Type="http://schemas.openxmlformats.org/officeDocument/2006/relationships/slide" Target="slides/slide19.xml"/><Relationship Id="rId135" Type="http://schemas.openxmlformats.org/officeDocument/2006/relationships/slide" Target="slides/slide73.xml"/><Relationship Id="rId156" Type="http://schemas.openxmlformats.org/officeDocument/2006/relationships/slide" Target="slides/slide94.xml"/><Relationship Id="rId177" Type="http://schemas.openxmlformats.org/officeDocument/2006/relationships/slide" Target="slides/slide115.xml"/><Relationship Id="rId198" Type="http://schemas.openxmlformats.org/officeDocument/2006/relationships/slide" Target="slides/slide136.xml"/><Relationship Id="rId321" Type="http://schemas.openxmlformats.org/officeDocument/2006/relationships/slide" Target="slides/slide259.xml"/><Relationship Id="rId342" Type="http://schemas.openxmlformats.org/officeDocument/2006/relationships/slide" Target="slides/slide280.xml"/><Relationship Id="rId363" Type="http://schemas.openxmlformats.org/officeDocument/2006/relationships/slide" Target="slides/slide301.xml"/><Relationship Id="rId384" Type="http://schemas.openxmlformats.org/officeDocument/2006/relationships/slide" Target="slides/slide322.xml"/><Relationship Id="rId202" Type="http://schemas.openxmlformats.org/officeDocument/2006/relationships/slide" Target="slides/slide140.xml"/><Relationship Id="rId223" Type="http://schemas.openxmlformats.org/officeDocument/2006/relationships/slide" Target="slides/slide161.xml"/><Relationship Id="rId244" Type="http://schemas.openxmlformats.org/officeDocument/2006/relationships/slide" Target="slides/slide182.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265" Type="http://schemas.openxmlformats.org/officeDocument/2006/relationships/slide" Target="slides/slide203.xml"/><Relationship Id="rId286" Type="http://schemas.openxmlformats.org/officeDocument/2006/relationships/slide" Target="slides/slide224.xml"/><Relationship Id="rId50" Type="http://schemas.openxmlformats.org/officeDocument/2006/relationships/slideMaster" Target="slideMasters/slideMaster50.xml"/><Relationship Id="rId104" Type="http://schemas.openxmlformats.org/officeDocument/2006/relationships/slide" Target="slides/slide42.xml"/><Relationship Id="rId125" Type="http://schemas.openxmlformats.org/officeDocument/2006/relationships/slide" Target="slides/slide63.xml"/><Relationship Id="rId146" Type="http://schemas.openxmlformats.org/officeDocument/2006/relationships/slide" Target="slides/slide84.xml"/><Relationship Id="rId167" Type="http://schemas.openxmlformats.org/officeDocument/2006/relationships/slide" Target="slides/slide105.xml"/><Relationship Id="rId188" Type="http://schemas.openxmlformats.org/officeDocument/2006/relationships/slide" Target="slides/slide126.xml"/><Relationship Id="rId311" Type="http://schemas.openxmlformats.org/officeDocument/2006/relationships/slide" Target="slides/slide249.xml"/><Relationship Id="rId332" Type="http://schemas.openxmlformats.org/officeDocument/2006/relationships/slide" Target="slides/slide270.xml"/><Relationship Id="rId353" Type="http://schemas.openxmlformats.org/officeDocument/2006/relationships/slide" Target="slides/slide291.xml"/><Relationship Id="rId374" Type="http://schemas.openxmlformats.org/officeDocument/2006/relationships/slide" Target="slides/slide312.xml"/><Relationship Id="rId395" Type="http://schemas.openxmlformats.org/officeDocument/2006/relationships/slide" Target="slides/slide333.xml"/><Relationship Id="rId71" Type="http://schemas.openxmlformats.org/officeDocument/2006/relationships/slide" Target="slides/slide9.xml"/><Relationship Id="rId92" Type="http://schemas.openxmlformats.org/officeDocument/2006/relationships/slide" Target="slides/slide30.xml"/><Relationship Id="rId213" Type="http://schemas.openxmlformats.org/officeDocument/2006/relationships/slide" Target="slides/slide151.xml"/><Relationship Id="rId234" Type="http://schemas.openxmlformats.org/officeDocument/2006/relationships/slide" Target="slides/slide172.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5" Type="http://schemas.openxmlformats.org/officeDocument/2006/relationships/slide" Target="slides/slide193.xml"/><Relationship Id="rId276" Type="http://schemas.openxmlformats.org/officeDocument/2006/relationships/slide" Target="slides/slide214.xml"/><Relationship Id="rId297" Type="http://schemas.openxmlformats.org/officeDocument/2006/relationships/slide" Target="slides/slide235.xml"/><Relationship Id="rId40" Type="http://schemas.openxmlformats.org/officeDocument/2006/relationships/slideMaster" Target="slideMasters/slideMaster40.xml"/><Relationship Id="rId115" Type="http://schemas.openxmlformats.org/officeDocument/2006/relationships/slide" Target="slides/slide53.xml"/><Relationship Id="rId136" Type="http://schemas.openxmlformats.org/officeDocument/2006/relationships/slide" Target="slides/slide74.xml"/><Relationship Id="rId157" Type="http://schemas.openxmlformats.org/officeDocument/2006/relationships/slide" Target="slides/slide95.xml"/><Relationship Id="rId178" Type="http://schemas.openxmlformats.org/officeDocument/2006/relationships/slide" Target="slides/slide116.xml"/><Relationship Id="rId301" Type="http://schemas.openxmlformats.org/officeDocument/2006/relationships/slide" Target="slides/slide239.xml"/><Relationship Id="rId322" Type="http://schemas.openxmlformats.org/officeDocument/2006/relationships/slide" Target="slides/slide260.xml"/><Relationship Id="rId343" Type="http://schemas.openxmlformats.org/officeDocument/2006/relationships/slide" Target="slides/slide281.xml"/><Relationship Id="rId364" Type="http://schemas.openxmlformats.org/officeDocument/2006/relationships/slide" Target="slides/slide302.xml"/><Relationship Id="rId61" Type="http://schemas.openxmlformats.org/officeDocument/2006/relationships/slideMaster" Target="slideMasters/slideMaster61.xml"/><Relationship Id="rId82" Type="http://schemas.openxmlformats.org/officeDocument/2006/relationships/slide" Target="slides/slide20.xml"/><Relationship Id="rId199" Type="http://schemas.openxmlformats.org/officeDocument/2006/relationships/slide" Target="slides/slide137.xml"/><Relationship Id="rId203" Type="http://schemas.openxmlformats.org/officeDocument/2006/relationships/slide" Target="slides/slide141.xml"/><Relationship Id="rId385" Type="http://schemas.openxmlformats.org/officeDocument/2006/relationships/slide" Target="slides/slide323.xml"/><Relationship Id="rId19" Type="http://schemas.openxmlformats.org/officeDocument/2006/relationships/slideMaster" Target="slideMasters/slideMaster19.xml"/><Relationship Id="rId224" Type="http://schemas.openxmlformats.org/officeDocument/2006/relationships/slide" Target="slides/slide162.xml"/><Relationship Id="rId245" Type="http://schemas.openxmlformats.org/officeDocument/2006/relationships/slide" Target="slides/slide183.xml"/><Relationship Id="rId266" Type="http://schemas.openxmlformats.org/officeDocument/2006/relationships/slide" Target="slides/slide204.xml"/><Relationship Id="rId287" Type="http://schemas.openxmlformats.org/officeDocument/2006/relationships/slide" Target="slides/slide225.xml"/><Relationship Id="rId30" Type="http://schemas.openxmlformats.org/officeDocument/2006/relationships/slideMaster" Target="slideMasters/slideMaster30.xml"/><Relationship Id="rId105" Type="http://schemas.openxmlformats.org/officeDocument/2006/relationships/slide" Target="slides/slide43.xml"/><Relationship Id="rId126" Type="http://schemas.openxmlformats.org/officeDocument/2006/relationships/slide" Target="slides/slide64.xml"/><Relationship Id="rId147" Type="http://schemas.openxmlformats.org/officeDocument/2006/relationships/slide" Target="slides/slide85.xml"/><Relationship Id="rId168" Type="http://schemas.openxmlformats.org/officeDocument/2006/relationships/slide" Target="slides/slide106.xml"/><Relationship Id="rId312" Type="http://schemas.openxmlformats.org/officeDocument/2006/relationships/slide" Target="slides/slide250.xml"/><Relationship Id="rId333" Type="http://schemas.openxmlformats.org/officeDocument/2006/relationships/slide" Target="slides/slide271.xml"/><Relationship Id="rId354" Type="http://schemas.openxmlformats.org/officeDocument/2006/relationships/slide" Target="slides/slide292.xml"/><Relationship Id="rId51" Type="http://schemas.openxmlformats.org/officeDocument/2006/relationships/slideMaster" Target="slideMasters/slideMaster51.xml"/><Relationship Id="rId72" Type="http://schemas.openxmlformats.org/officeDocument/2006/relationships/slide" Target="slides/slide10.xml"/><Relationship Id="rId93" Type="http://schemas.openxmlformats.org/officeDocument/2006/relationships/slide" Target="slides/slide31.xml"/><Relationship Id="rId189" Type="http://schemas.openxmlformats.org/officeDocument/2006/relationships/slide" Target="slides/slide127.xml"/><Relationship Id="rId375" Type="http://schemas.openxmlformats.org/officeDocument/2006/relationships/slide" Target="slides/slide313.xml"/><Relationship Id="rId396" Type="http://schemas.openxmlformats.org/officeDocument/2006/relationships/slide" Target="slides/slide334.xml"/><Relationship Id="rId3" Type="http://schemas.openxmlformats.org/officeDocument/2006/relationships/slideMaster" Target="slideMasters/slideMaster3.xml"/><Relationship Id="rId214" Type="http://schemas.openxmlformats.org/officeDocument/2006/relationships/slide" Target="slides/slide152.xml"/><Relationship Id="rId235" Type="http://schemas.openxmlformats.org/officeDocument/2006/relationships/slide" Target="slides/slide173.xml"/><Relationship Id="rId256" Type="http://schemas.openxmlformats.org/officeDocument/2006/relationships/slide" Target="slides/slide194.xml"/><Relationship Id="rId277" Type="http://schemas.openxmlformats.org/officeDocument/2006/relationships/slide" Target="slides/slide215.xml"/><Relationship Id="rId298" Type="http://schemas.openxmlformats.org/officeDocument/2006/relationships/slide" Target="slides/slide236.xml"/><Relationship Id="rId400" Type="http://schemas.openxmlformats.org/officeDocument/2006/relationships/notesMaster" Target="notesMasters/notesMaster1.xml"/><Relationship Id="rId116" Type="http://schemas.openxmlformats.org/officeDocument/2006/relationships/slide" Target="slides/slide54.xml"/><Relationship Id="rId137" Type="http://schemas.openxmlformats.org/officeDocument/2006/relationships/slide" Target="slides/slide75.xml"/><Relationship Id="rId158" Type="http://schemas.openxmlformats.org/officeDocument/2006/relationships/slide" Target="slides/slide96.xml"/><Relationship Id="rId302" Type="http://schemas.openxmlformats.org/officeDocument/2006/relationships/slide" Target="slides/slide240.xml"/><Relationship Id="rId323" Type="http://schemas.openxmlformats.org/officeDocument/2006/relationships/slide" Target="slides/slide261.xml"/><Relationship Id="rId344" Type="http://schemas.openxmlformats.org/officeDocument/2006/relationships/slide" Target="slides/slide282.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21.xml"/><Relationship Id="rId179" Type="http://schemas.openxmlformats.org/officeDocument/2006/relationships/slide" Target="slides/slide117.xml"/><Relationship Id="rId365" Type="http://schemas.openxmlformats.org/officeDocument/2006/relationships/slide" Target="slides/slide303.xml"/><Relationship Id="rId386" Type="http://schemas.openxmlformats.org/officeDocument/2006/relationships/slide" Target="slides/slide324.xml"/><Relationship Id="rId190" Type="http://schemas.openxmlformats.org/officeDocument/2006/relationships/slide" Target="slides/slide128.xml"/><Relationship Id="rId204" Type="http://schemas.openxmlformats.org/officeDocument/2006/relationships/slide" Target="slides/slide142.xml"/><Relationship Id="rId225" Type="http://schemas.openxmlformats.org/officeDocument/2006/relationships/slide" Target="slides/slide163.xml"/><Relationship Id="rId246" Type="http://schemas.openxmlformats.org/officeDocument/2006/relationships/slide" Target="slides/slide184.xml"/><Relationship Id="rId267" Type="http://schemas.openxmlformats.org/officeDocument/2006/relationships/slide" Target="slides/slide205.xml"/><Relationship Id="rId288" Type="http://schemas.openxmlformats.org/officeDocument/2006/relationships/slide" Target="slides/slide226.xml"/><Relationship Id="rId106" Type="http://schemas.openxmlformats.org/officeDocument/2006/relationships/slide" Target="slides/slide44.xml"/><Relationship Id="rId127" Type="http://schemas.openxmlformats.org/officeDocument/2006/relationships/slide" Target="slides/slide65.xml"/><Relationship Id="rId313" Type="http://schemas.openxmlformats.org/officeDocument/2006/relationships/slide" Target="slides/slide25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1.xml"/><Relationship Id="rId94" Type="http://schemas.openxmlformats.org/officeDocument/2006/relationships/slide" Target="slides/slide32.xml"/><Relationship Id="rId148" Type="http://schemas.openxmlformats.org/officeDocument/2006/relationships/slide" Target="slides/slide86.xml"/><Relationship Id="rId169" Type="http://schemas.openxmlformats.org/officeDocument/2006/relationships/slide" Target="slides/slide107.xml"/><Relationship Id="rId334" Type="http://schemas.openxmlformats.org/officeDocument/2006/relationships/slide" Target="slides/slide272.xml"/><Relationship Id="rId355" Type="http://schemas.openxmlformats.org/officeDocument/2006/relationships/slide" Target="slides/slide293.xml"/><Relationship Id="rId376" Type="http://schemas.openxmlformats.org/officeDocument/2006/relationships/slide" Target="slides/slide314.xml"/><Relationship Id="rId397" Type="http://schemas.openxmlformats.org/officeDocument/2006/relationships/slide" Target="slides/slide335.xml"/><Relationship Id="rId4" Type="http://schemas.openxmlformats.org/officeDocument/2006/relationships/slideMaster" Target="slideMasters/slideMaster4.xml"/><Relationship Id="rId180" Type="http://schemas.openxmlformats.org/officeDocument/2006/relationships/slide" Target="slides/slide118.xml"/><Relationship Id="rId215" Type="http://schemas.openxmlformats.org/officeDocument/2006/relationships/slide" Target="slides/slide153.xml"/><Relationship Id="rId236" Type="http://schemas.openxmlformats.org/officeDocument/2006/relationships/slide" Target="slides/slide174.xml"/><Relationship Id="rId257" Type="http://schemas.openxmlformats.org/officeDocument/2006/relationships/slide" Target="slides/slide195.xml"/><Relationship Id="rId278" Type="http://schemas.openxmlformats.org/officeDocument/2006/relationships/slide" Target="slides/slide216.xml"/><Relationship Id="rId401" Type="http://schemas.openxmlformats.org/officeDocument/2006/relationships/handoutMaster" Target="handoutMasters/handoutMaster1.xml"/><Relationship Id="rId303" Type="http://schemas.openxmlformats.org/officeDocument/2006/relationships/slide" Target="slides/slide241.xml"/><Relationship Id="rId42" Type="http://schemas.openxmlformats.org/officeDocument/2006/relationships/slideMaster" Target="slideMasters/slideMaster42.xml"/><Relationship Id="rId84" Type="http://schemas.openxmlformats.org/officeDocument/2006/relationships/slide" Target="slides/slide22.xml"/><Relationship Id="rId138" Type="http://schemas.openxmlformats.org/officeDocument/2006/relationships/slide" Target="slides/slide76.xml"/><Relationship Id="rId345" Type="http://schemas.openxmlformats.org/officeDocument/2006/relationships/slide" Target="slides/slide283.xml"/><Relationship Id="rId387" Type="http://schemas.openxmlformats.org/officeDocument/2006/relationships/slide" Target="slides/slide325.xml"/><Relationship Id="rId191" Type="http://schemas.openxmlformats.org/officeDocument/2006/relationships/slide" Target="slides/slide129.xml"/><Relationship Id="rId205" Type="http://schemas.openxmlformats.org/officeDocument/2006/relationships/slide" Target="slides/slide143.xml"/><Relationship Id="rId247" Type="http://schemas.openxmlformats.org/officeDocument/2006/relationships/slide" Target="slides/slide185.xml"/><Relationship Id="rId107" Type="http://schemas.openxmlformats.org/officeDocument/2006/relationships/slide" Target="slides/slide45.xml"/><Relationship Id="rId289" Type="http://schemas.openxmlformats.org/officeDocument/2006/relationships/slide" Target="slides/slide227.xml"/><Relationship Id="rId11" Type="http://schemas.openxmlformats.org/officeDocument/2006/relationships/slideMaster" Target="slideMasters/slideMaster11.xml"/><Relationship Id="rId53" Type="http://schemas.openxmlformats.org/officeDocument/2006/relationships/slideMaster" Target="slideMasters/slideMaster53.xml"/><Relationship Id="rId149" Type="http://schemas.openxmlformats.org/officeDocument/2006/relationships/slide" Target="slides/slide87.xml"/><Relationship Id="rId314" Type="http://schemas.openxmlformats.org/officeDocument/2006/relationships/slide" Target="slides/slide252.xml"/><Relationship Id="rId356" Type="http://schemas.openxmlformats.org/officeDocument/2006/relationships/slide" Target="slides/slide294.xml"/><Relationship Id="rId398" Type="http://schemas.openxmlformats.org/officeDocument/2006/relationships/slide" Target="slides/slide336.xml"/><Relationship Id="rId95" Type="http://schemas.openxmlformats.org/officeDocument/2006/relationships/slide" Target="slides/slide33.xml"/><Relationship Id="rId160" Type="http://schemas.openxmlformats.org/officeDocument/2006/relationships/slide" Target="slides/slide98.xml"/><Relationship Id="rId216" Type="http://schemas.openxmlformats.org/officeDocument/2006/relationships/slide" Target="slides/slide154.xml"/><Relationship Id="rId258" Type="http://schemas.openxmlformats.org/officeDocument/2006/relationships/slide" Target="slides/slide196.xml"/><Relationship Id="rId22" Type="http://schemas.openxmlformats.org/officeDocument/2006/relationships/slideMaster" Target="slideMasters/slideMaster22.xml"/><Relationship Id="rId64" Type="http://schemas.openxmlformats.org/officeDocument/2006/relationships/slide" Target="slides/slide2.xml"/><Relationship Id="rId118" Type="http://schemas.openxmlformats.org/officeDocument/2006/relationships/slide" Target="slides/slide56.xml"/><Relationship Id="rId325" Type="http://schemas.openxmlformats.org/officeDocument/2006/relationships/slide" Target="slides/slide263.xml"/><Relationship Id="rId367" Type="http://schemas.openxmlformats.org/officeDocument/2006/relationships/slide" Target="slides/slide305.xml"/><Relationship Id="rId171" Type="http://schemas.openxmlformats.org/officeDocument/2006/relationships/slide" Target="slides/slide109.xml"/><Relationship Id="rId227" Type="http://schemas.openxmlformats.org/officeDocument/2006/relationships/slide" Target="slides/slide165.xml"/><Relationship Id="rId269" Type="http://schemas.openxmlformats.org/officeDocument/2006/relationships/slide" Target="slides/slide207.xml"/><Relationship Id="rId33" Type="http://schemas.openxmlformats.org/officeDocument/2006/relationships/slideMaster" Target="slideMasters/slideMaster33.xml"/><Relationship Id="rId129" Type="http://schemas.openxmlformats.org/officeDocument/2006/relationships/slide" Target="slides/slide67.xml"/><Relationship Id="rId280" Type="http://schemas.openxmlformats.org/officeDocument/2006/relationships/slide" Target="slides/slide218.xml"/><Relationship Id="rId336" Type="http://schemas.openxmlformats.org/officeDocument/2006/relationships/slide" Target="slides/slide274.xml"/><Relationship Id="rId75" Type="http://schemas.openxmlformats.org/officeDocument/2006/relationships/slide" Target="slides/slide13.xml"/><Relationship Id="rId140" Type="http://schemas.openxmlformats.org/officeDocument/2006/relationships/slide" Target="slides/slide78.xml"/><Relationship Id="rId182" Type="http://schemas.openxmlformats.org/officeDocument/2006/relationships/slide" Target="slides/slide120.xml"/><Relationship Id="rId378" Type="http://schemas.openxmlformats.org/officeDocument/2006/relationships/slide" Target="slides/slide316.xml"/><Relationship Id="rId403" Type="http://schemas.openxmlformats.org/officeDocument/2006/relationships/viewProps" Target="viewProps.xml"/><Relationship Id="rId6" Type="http://schemas.openxmlformats.org/officeDocument/2006/relationships/slideMaster" Target="slideMasters/slideMaster6.xml"/><Relationship Id="rId238" Type="http://schemas.openxmlformats.org/officeDocument/2006/relationships/slide" Target="slides/slide176.xml"/><Relationship Id="rId291" Type="http://schemas.openxmlformats.org/officeDocument/2006/relationships/slide" Target="slides/slide229.xml"/><Relationship Id="rId305" Type="http://schemas.openxmlformats.org/officeDocument/2006/relationships/slide" Target="slides/slide243.xml"/><Relationship Id="rId347" Type="http://schemas.openxmlformats.org/officeDocument/2006/relationships/slide" Target="slides/slide285.xml"/><Relationship Id="rId44" Type="http://schemas.openxmlformats.org/officeDocument/2006/relationships/slideMaster" Target="slideMasters/slideMaster44.xml"/><Relationship Id="rId86" Type="http://schemas.openxmlformats.org/officeDocument/2006/relationships/slide" Target="slides/slide24.xml"/><Relationship Id="rId151" Type="http://schemas.openxmlformats.org/officeDocument/2006/relationships/slide" Target="slides/slide89.xml"/><Relationship Id="rId389" Type="http://schemas.openxmlformats.org/officeDocument/2006/relationships/slide" Target="slides/slide327.xml"/><Relationship Id="rId193" Type="http://schemas.openxmlformats.org/officeDocument/2006/relationships/slide" Target="slides/slide131.xml"/><Relationship Id="rId207" Type="http://schemas.openxmlformats.org/officeDocument/2006/relationships/slide" Target="slides/slide145.xml"/><Relationship Id="rId249" Type="http://schemas.openxmlformats.org/officeDocument/2006/relationships/slide" Target="slides/slide187.xml"/><Relationship Id="rId13" Type="http://schemas.openxmlformats.org/officeDocument/2006/relationships/slideMaster" Target="slideMasters/slideMaster13.xml"/><Relationship Id="rId109" Type="http://schemas.openxmlformats.org/officeDocument/2006/relationships/slide" Target="slides/slide47.xml"/><Relationship Id="rId260" Type="http://schemas.openxmlformats.org/officeDocument/2006/relationships/slide" Target="slides/slide198.xml"/><Relationship Id="rId316" Type="http://schemas.openxmlformats.org/officeDocument/2006/relationships/slide" Target="slides/slide254.xml"/><Relationship Id="rId55" Type="http://schemas.openxmlformats.org/officeDocument/2006/relationships/slideMaster" Target="slideMasters/slideMaster55.xml"/><Relationship Id="rId97" Type="http://schemas.openxmlformats.org/officeDocument/2006/relationships/slide" Target="slides/slide35.xml"/><Relationship Id="rId120" Type="http://schemas.openxmlformats.org/officeDocument/2006/relationships/slide" Target="slides/slide58.xml"/><Relationship Id="rId358" Type="http://schemas.openxmlformats.org/officeDocument/2006/relationships/slide" Target="slides/slide296.xml"/><Relationship Id="rId162" Type="http://schemas.openxmlformats.org/officeDocument/2006/relationships/slide" Target="slides/slide100.xml"/><Relationship Id="rId218" Type="http://schemas.openxmlformats.org/officeDocument/2006/relationships/slide" Target="slides/slide156.xml"/><Relationship Id="rId271" Type="http://schemas.openxmlformats.org/officeDocument/2006/relationships/slide" Target="slides/slide209.xml"/><Relationship Id="rId24" Type="http://schemas.openxmlformats.org/officeDocument/2006/relationships/slideMaster" Target="slideMasters/slideMaster24.xml"/><Relationship Id="rId66" Type="http://schemas.openxmlformats.org/officeDocument/2006/relationships/slide" Target="slides/slide4.xml"/><Relationship Id="rId131" Type="http://schemas.openxmlformats.org/officeDocument/2006/relationships/slide" Target="slides/slide69.xml"/><Relationship Id="rId327" Type="http://schemas.openxmlformats.org/officeDocument/2006/relationships/slide" Target="slides/slide265.xml"/><Relationship Id="rId369" Type="http://schemas.openxmlformats.org/officeDocument/2006/relationships/slide" Target="slides/slide307.xml"/><Relationship Id="rId173" Type="http://schemas.openxmlformats.org/officeDocument/2006/relationships/slide" Target="slides/slide111.xml"/><Relationship Id="rId229" Type="http://schemas.openxmlformats.org/officeDocument/2006/relationships/slide" Target="slides/slide167.xml"/><Relationship Id="rId380" Type="http://schemas.openxmlformats.org/officeDocument/2006/relationships/slide" Target="slides/slide318.xml"/><Relationship Id="rId240" Type="http://schemas.openxmlformats.org/officeDocument/2006/relationships/slide" Target="slides/slide178.xml"/><Relationship Id="rId35" Type="http://schemas.openxmlformats.org/officeDocument/2006/relationships/slideMaster" Target="slideMasters/slideMaster35.xml"/><Relationship Id="rId77" Type="http://schemas.openxmlformats.org/officeDocument/2006/relationships/slide" Target="slides/slide15.xml"/><Relationship Id="rId100" Type="http://schemas.openxmlformats.org/officeDocument/2006/relationships/slide" Target="slides/slide38.xml"/><Relationship Id="rId282" Type="http://schemas.openxmlformats.org/officeDocument/2006/relationships/slide" Target="slides/slide220.xml"/><Relationship Id="rId338" Type="http://schemas.openxmlformats.org/officeDocument/2006/relationships/slide" Target="slides/slide276.xml"/><Relationship Id="rId8" Type="http://schemas.openxmlformats.org/officeDocument/2006/relationships/slideMaster" Target="slideMasters/slideMaster8.xml"/><Relationship Id="rId142" Type="http://schemas.openxmlformats.org/officeDocument/2006/relationships/slide" Target="slides/slide80.xml"/><Relationship Id="rId184" Type="http://schemas.openxmlformats.org/officeDocument/2006/relationships/slide" Target="slides/slide122.xml"/><Relationship Id="rId391" Type="http://schemas.openxmlformats.org/officeDocument/2006/relationships/slide" Target="slides/slide329.xml"/><Relationship Id="rId405" Type="http://schemas.openxmlformats.org/officeDocument/2006/relationships/tableStyles" Target="tableStyles.xml"/><Relationship Id="rId251" Type="http://schemas.openxmlformats.org/officeDocument/2006/relationships/slide" Target="slides/slide189.xml"/><Relationship Id="rId46" Type="http://schemas.openxmlformats.org/officeDocument/2006/relationships/slideMaster" Target="slideMasters/slideMaster46.xml"/><Relationship Id="rId293" Type="http://schemas.openxmlformats.org/officeDocument/2006/relationships/slide" Target="slides/slide231.xml"/><Relationship Id="rId307" Type="http://schemas.openxmlformats.org/officeDocument/2006/relationships/slide" Target="slides/slide245.xml"/><Relationship Id="rId349" Type="http://schemas.openxmlformats.org/officeDocument/2006/relationships/slide" Target="slides/slide287.xml"/><Relationship Id="rId88" Type="http://schemas.openxmlformats.org/officeDocument/2006/relationships/slide" Target="slides/slide26.xml"/><Relationship Id="rId111" Type="http://schemas.openxmlformats.org/officeDocument/2006/relationships/slide" Target="slides/slide49.xml"/><Relationship Id="rId153" Type="http://schemas.openxmlformats.org/officeDocument/2006/relationships/slide" Target="slides/slide91.xml"/><Relationship Id="rId195" Type="http://schemas.openxmlformats.org/officeDocument/2006/relationships/slide" Target="slides/slide133.xml"/><Relationship Id="rId209" Type="http://schemas.openxmlformats.org/officeDocument/2006/relationships/slide" Target="slides/slide147.xml"/><Relationship Id="rId360" Type="http://schemas.openxmlformats.org/officeDocument/2006/relationships/slide" Target="slides/slide298.xml"/><Relationship Id="rId220" Type="http://schemas.openxmlformats.org/officeDocument/2006/relationships/slide" Target="slides/slide158.xml"/><Relationship Id="rId15" Type="http://schemas.openxmlformats.org/officeDocument/2006/relationships/slideMaster" Target="slideMasters/slideMaster15.xml"/><Relationship Id="rId57" Type="http://schemas.openxmlformats.org/officeDocument/2006/relationships/slideMaster" Target="slideMasters/slideMaster57.xml"/><Relationship Id="rId262" Type="http://schemas.openxmlformats.org/officeDocument/2006/relationships/slide" Target="slides/slide200.xml"/><Relationship Id="rId318" Type="http://schemas.openxmlformats.org/officeDocument/2006/relationships/slide" Target="slides/slide256.xml"/><Relationship Id="rId99" Type="http://schemas.openxmlformats.org/officeDocument/2006/relationships/slide" Target="slides/slide37.xml"/><Relationship Id="rId122" Type="http://schemas.openxmlformats.org/officeDocument/2006/relationships/slide" Target="slides/slide60.xml"/><Relationship Id="rId164" Type="http://schemas.openxmlformats.org/officeDocument/2006/relationships/slide" Target="slides/slide102.xml"/><Relationship Id="rId371" Type="http://schemas.openxmlformats.org/officeDocument/2006/relationships/slide" Target="slides/slide309.xml"/><Relationship Id="rId26" Type="http://schemas.openxmlformats.org/officeDocument/2006/relationships/slideMaster" Target="slideMasters/slideMaster26.xml"/><Relationship Id="rId231" Type="http://schemas.openxmlformats.org/officeDocument/2006/relationships/slide" Target="slides/slide169.xml"/><Relationship Id="rId273" Type="http://schemas.openxmlformats.org/officeDocument/2006/relationships/slide" Target="slides/slide211.xml"/><Relationship Id="rId329" Type="http://schemas.openxmlformats.org/officeDocument/2006/relationships/slide" Target="slides/slide267.xml"/><Relationship Id="rId68" Type="http://schemas.openxmlformats.org/officeDocument/2006/relationships/slide" Target="slides/slide6.xml"/><Relationship Id="rId133" Type="http://schemas.openxmlformats.org/officeDocument/2006/relationships/slide" Target="slides/slide71.xml"/><Relationship Id="rId175" Type="http://schemas.openxmlformats.org/officeDocument/2006/relationships/slide" Target="slides/slide113.xml"/><Relationship Id="rId340" Type="http://schemas.openxmlformats.org/officeDocument/2006/relationships/slide" Target="slides/slide278.xml"/><Relationship Id="rId200" Type="http://schemas.openxmlformats.org/officeDocument/2006/relationships/slide" Target="slides/slide138.xml"/><Relationship Id="rId382" Type="http://schemas.openxmlformats.org/officeDocument/2006/relationships/slide" Target="slides/slide320.xml"/><Relationship Id="rId242" Type="http://schemas.openxmlformats.org/officeDocument/2006/relationships/slide" Target="slides/slide180.xml"/><Relationship Id="rId284" Type="http://schemas.openxmlformats.org/officeDocument/2006/relationships/slide" Target="slides/slide222.xml"/><Relationship Id="rId37" Type="http://schemas.openxmlformats.org/officeDocument/2006/relationships/slideMaster" Target="slideMasters/slideMaster37.xml"/><Relationship Id="rId79" Type="http://schemas.openxmlformats.org/officeDocument/2006/relationships/slide" Target="slides/slide17.xml"/><Relationship Id="rId102" Type="http://schemas.openxmlformats.org/officeDocument/2006/relationships/slide" Target="slides/slide40.xml"/><Relationship Id="rId144" Type="http://schemas.openxmlformats.org/officeDocument/2006/relationships/slide" Target="slides/slide82.xml"/><Relationship Id="rId90" Type="http://schemas.openxmlformats.org/officeDocument/2006/relationships/slide" Target="slides/slide28.xml"/><Relationship Id="rId186" Type="http://schemas.openxmlformats.org/officeDocument/2006/relationships/slide" Target="slides/slide124.xml"/><Relationship Id="rId351" Type="http://schemas.openxmlformats.org/officeDocument/2006/relationships/slide" Target="slides/slide289.xml"/><Relationship Id="rId393" Type="http://schemas.openxmlformats.org/officeDocument/2006/relationships/slide" Target="slides/slide331.xml"/></Relationships>
</file>

<file path=ppt/charts/_rels/chart1.xml.rels><?xml version="1.0" encoding="UTF-8" standalone="yes"?>
<Relationships xmlns="http://schemas.openxmlformats.org/package/2006/relationships"><Relationship Id="rId2" Type="http://schemas.openxmlformats.org/officeDocument/2006/relationships/oleObject" Target="file:////vboxsrv\shared\ppts\micro-2013\sheets\latency-energy.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7.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1" Type="http://schemas.openxmlformats.org/officeDocument/2006/relationships/oleObject" Target="Macintosh%20HD:Users:amiraliboroumand:cmu:Google-internship:Amirali-Internship-data:all-data-final.xls" TargetMode="Externa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0.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2.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3.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4.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5.xml"/></Relationships>
</file>

<file path=ppt/charts/_rels/chart2.xml.rels><?xml version="1.0" encoding="UTF-8" standalone="yes"?>
<Relationships xmlns="http://schemas.openxmlformats.org/package/2006/relationships"><Relationship Id="rId2" Type="http://schemas.openxmlformats.org/officeDocument/2006/relationships/oleObject" Target="file:////vboxsrv\shared\ppts\micro-2013\sheets\latency-energy.xlsx" TargetMode="External"/><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6.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7.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8.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9.xml"/></Relationships>
</file>

<file path=ppt/charts/_rels/chart24.xml.rels><?xml version="1.0" encoding="UTF-8" standalone="yes"?>
<Relationships xmlns="http://schemas.openxmlformats.org/package/2006/relationships"><Relationship Id="rId2" Type="http://schemas.openxmlformats.org/officeDocument/2006/relationships/oleObject" Target="Macintosh%20HD:Users:amiraliboroumand:cmu:Google-internship:Amirali-Internship-data:PIM-Browser-estimated-energy-repair2%20copy.xlsx" TargetMode="External"/><Relationship Id="rId1" Type="http://schemas.openxmlformats.org/officeDocument/2006/relationships/themeOverride" Target="../theme/themeOverride20.xml"/></Relationships>
</file>

<file path=ppt/charts/_rels/chart25.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C:\Users\Saugata\AppData\Local\Temp\all-figures.xlsx" TargetMode="External"/><Relationship Id="rId1" Type="http://schemas.openxmlformats.org/officeDocument/2006/relationships/themeOverride" Target="../theme/themeOverride21.xml"/></Relationships>
</file>

<file path=ppt/charts/_rels/chart26.xml.rels><?xml version="1.0" encoding="UTF-8" standalone="yes"?>
<Relationships xmlns="http://schemas.openxmlformats.org/package/2006/relationships"><Relationship Id="rId2" Type="http://schemas.openxmlformats.org/officeDocument/2006/relationships/oleObject" Target="file:////C:\Users\Saugata\AppData\Local\Temp\all-figures.xlsx" TargetMode="External"/><Relationship Id="rId1" Type="http://schemas.openxmlformats.org/officeDocument/2006/relationships/themeOverride" Target="../theme/themeOverride22.xml"/></Relationships>
</file>

<file path=ppt/charts/_rels/chart27.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C:\Users\Saugata\AppData\Local\Temp\all-figures.xlsx" TargetMode="External"/><Relationship Id="rId1" Type="http://schemas.openxmlformats.org/officeDocument/2006/relationships/themeOverride" Target="../theme/themeOverride23.xml"/></Relationships>
</file>

<file path=ppt/charts/_rels/chart28.xml.rels><?xml version="1.0" encoding="UTF-8" standalone="yes"?>
<Relationships xmlns="http://schemas.openxmlformats.org/package/2006/relationships"><Relationship Id="rId2" Type="http://schemas.openxmlformats.org/officeDocument/2006/relationships/oleObject" Target="file:////C:\Users\Saugata\AppData\Local\Temp\all-figures.xlsx" TargetMode="External"/><Relationship Id="rId1" Type="http://schemas.openxmlformats.org/officeDocument/2006/relationships/themeOverride" Target="../theme/themeOverride24.xml"/></Relationships>
</file>

<file path=ppt/charts/_rels/chart29.xml.rels><?xml version="1.0" encoding="UTF-8" standalone="yes"?>
<Relationships xmlns="http://schemas.openxmlformats.org/package/2006/relationships"><Relationship Id="rId1" Type="http://schemas.openxmlformats.org/officeDocument/2006/relationships/oleObject" Target="Macintosh%20HD:Users:amiraliboroumand:cmu:Google-internship:Amirali-Internship-data:all-data-final.xls"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vboxsrv\shared\ppts\pdl-retreat-talk\sheets\memfrac-apps.csv" TargetMode="External"/><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25.xml"/></Relationships>
</file>

<file path=ppt/charts/_rels/chart31.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Users\kevinhsieh\Google%20Drive\Research\PIM\PICA\Result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Users\kevinhsieh\Google%20Drive\Research\PIM\PICA\Result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Users\kevinhsieh\Google%20Drive\Research\PIM\PICA\Results.xlsx" TargetMode="External"/></Relationships>
</file>

<file path=ppt/charts/_rels/chart3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C:\Users\Kevin%20Hsieh\Google%20Drive\Research\PIM\PICA\Results.xlsx" TargetMode="External"/></Relationships>
</file>

<file path=ppt/charts/_rels/chart35.xml.rels><?xml version="1.0" encoding="UTF-8" standalone="yes"?>
<Relationships xmlns="http://schemas.openxmlformats.org/package/2006/relationships"><Relationship Id="rId3" Type="http://schemas.openxmlformats.org/officeDocument/2006/relationships/oleObject" Target="file:////C:\Users\Saugata\Documents\Postdoc\Papers\Drafts\2017ISMB-GRIM\executiontime.csv" TargetMode="External"/><Relationship Id="rId2" Type="http://schemas.microsoft.com/office/2011/relationships/chartColorStyle" Target="colors2.xml"/><Relationship Id="rId1" Type="http://schemas.microsoft.com/office/2011/relationships/chartStyle" Target="style2.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Saugata\Documents\Postdoc\Papers\Drafts\2017ISMB-GRIM\plots\EvalPlots.xlsx" TargetMode="External"/><Relationship Id="rId2" Type="http://schemas.microsoft.com/office/2011/relationships/chartColorStyle" Target="colors3.xml"/><Relationship Id="rId1" Type="http://schemas.microsoft.com/office/2011/relationships/chartStyle" Target="style3.xml"/></Relationships>
</file>

<file path=ppt/charts/_rels/chart37.xml.rels><?xml version="1.0" encoding="UTF-8" standalone="yes"?>
<Relationships xmlns="http://schemas.openxmlformats.org/package/2006/relationships"><Relationship Id="rId3" Type="http://schemas.openxmlformats.org/officeDocument/2006/relationships/chartUserShapes" Target="../drawings/drawing5.xml"/><Relationship Id="rId2" Type="http://schemas.openxmlformats.org/officeDocument/2006/relationships/oleObject" Target="Macintosh%20HD:Users:amiraliboroumand:cmu:SAFARI:Paper:LazyPIM:LazyPIM-MICRO2017-result.xlsx" TargetMode="External"/><Relationship Id="rId1" Type="http://schemas.openxmlformats.org/officeDocument/2006/relationships/themeOverride" Target="../theme/themeOverride26.xml"/></Relationships>
</file>

<file path=ppt/charts/_rels/chart38.xml.rels><?xml version="1.0" encoding="UTF-8" standalone="yes"?>
<Relationships xmlns="http://schemas.openxmlformats.org/package/2006/relationships"><Relationship Id="rId3" Type="http://schemas.openxmlformats.org/officeDocument/2006/relationships/chartUserShapes" Target="../drawings/drawing6.xml"/><Relationship Id="rId2" Type="http://schemas.openxmlformats.org/officeDocument/2006/relationships/oleObject" Target="Macintosh%20HD:Users:amiraliboroumand:cmu:SAFARI:Paper:LazyPIM:LazyPIM-MICRO2017-result.xlsx" TargetMode="External"/><Relationship Id="rId1" Type="http://schemas.openxmlformats.org/officeDocument/2006/relationships/themeOverride" Target="../theme/themeOverride27.xml"/></Relationships>
</file>

<file path=ppt/charts/_rels/chart4.xml.rels><?xml version="1.0" encoding="UTF-8" standalone="yes"?>
<Relationships xmlns="http://schemas.openxmlformats.org/package/2006/relationships"><Relationship Id="rId2" Type="http://schemas.openxmlformats.org/officeDocument/2006/relationships/oleObject" Target="file:////vboxsrv\shared\ppts\pdl-retreat-talk\sheets\perf-energy.csv"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1" Type="http://schemas.openxmlformats.org/officeDocument/2006/relationships/oleObject" Target="file:////vboxsrv\shared\samsung%20page%20copy\PageCopy_Power_v2.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my.sharepoint.com/personal/visesha_microsoft_com/Documents/PPTs/Conferences/MICRO%202017/cgma-throughput-log.xlsx" TargetMode="External"/><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5.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Latency Reduction</a:t>
            </a:r>
          </a:p>
        </c:rich>
      </c:tx>
      <c:overlay val="0"/>
    </c:title>
    <c:autoTitleDeleted val="0"/>
    <c:plotArea>
      <c:layout/>
      <c:barChart>
        <c:barDir val="col"/>
        <c:grouping val="clustered"/>
        <c:varyColors val="0"/>
        <c:ser>
          <c:idx val="0"/>
          <c:order val="0"/>
          <c:tx>
            <c:strRef>
              <c:f>Sheet1!$C$1</c:f>
              <c:strCache>
                <c:ptCount val="1"/>
                <c:pt idx="0">
                  <c:v>Latency</c:v>
                </c:pt>
              </c:strCache>
            </c:strRef>
          </c:tx>
          <c:spPr>
            <a:solidFill>
              <a:srgbClr val="C00000"/>
            </a:solidFill>
            <a:ln>
              <a:solidFill>
                <a:srgbClr val="C00000"/>
              </a:solidFill>
            </a:ln>
          </c:spPr>
          <c:invertIfNegative val="0"/>
          <c:cat>
            <c:multiLvlStrRef>
              <c:f>Sheet1!$A$2:$B$5</c:f>
              <c:multiLvlStrCache>
                <c:ptCount val="4"/>
                <c:lvl>
                  <c:pt idx="0">
                    <c:v>Intra-Subarray</c:v>
                  </c:pt>
                  <c:pt idx="1">
                    <c:v>Inter-Bank</c:v>
                  </c:pt>
                  <c:pt idx="2">
                    <c:v>Inter-Subarray</c:v>
                  </c:pt>
                  <c:pt idx="3">
                    <c:v>Intra-Subarray</c:v>
                  </c:pt>
                </c:lvl>
                <c:lvl>
                  <c:pt idx="0">
                    <c:v>Copy</c:v>
                  </c:pt>
                  <c:pt idx="3">
                    <c:v>Zero</c:v>
                  </c:pt>
                </c:lvl>
              </c:multiLvlStrCache>
            </c:multiLvlStrRef>
          </c:cat>
          <c:val>
            <c:numRef>
              <c:f>Sheet1!$C$2:$C$5</c:f>
              <c:numCache>
                <c:formatCode>General</c:formatCode>
                <c:ptCount val="4"/>
                <c:pt idx="0">
                  <c:v>11.62</c:v>
                </c:pt>
                <c:pt idx="1">
                  <c:v>1.93</c:v>
                </c:pt>
                <c:pt idx="2">
                  <c:v>0.99</c:v>
                </c:pt>
                <c:pt idx="3">
                  <c:v>6.06</c:v>
                </c:pt>
              </c:numCache>
            </c:numRef>
          </c:val>
          <c:extLst>
            <c:ext xmlns:c16="http://schemas.microsoft.com/office/drawing/2014/chart" uri="{C3380CC4-5D6E-409C-BE32-E72D297353CC}">
              <c16:uniqueId val="{00000000-9D65-DE47-8270-862923C1E09A}"/>
            </c:ext>
          </c:extLst>
        </c:ser>
        <c:dLbls>
          <c:showLegendKey val="0"/>
          <c:showVal val="0"/>
          <c:showCatName val="0"/>
          <c:showSerName val="0"/>
          <c:showPercent val="0"/>
          <c:showBubbleSize val="0"/>
        </c:dLbls>
        <c:gapWidth val="150"/>
        <c:axId val="94135904"/>
        <c:axId val="90113232"/>
      </c:barChart>
      <c:catAx>
        <c:axId val="94135904"/>
        <c:scaling>
          <c:orientation val="minMax"/>
        </c:scaling>
        <c:delete val="0"/>
        <c:axPos val="b"/>
        <c:numFmt formatCode="General" sourceLinked="0"/>
        <c:majorTickMark val="out"/>
        <c:minorTickMark val="none"/>
        <c:tickLblPos val="nextTo"/>
        <c:txPr>
          <a:bodyPr/>
          <a:lstStyle/>
          <a:p>
            <a:pPr>
              <a:defRPr sz="1800" b="0"/>
            </a:pPr>
            <a:endParaRPr lang="en-US"/>
          </a:p>
        </c:txPr>
        <c:crossAx val="90113232"/>
        <c:crosses val="autoZero"/>
        <c:auto val="1"/>
        <c:lblAlgn val="ctr"/>
        <c:lblOffset val="100"/>
        <c:noMultiLvlLbl val="0"/>
      </c:catAx>
      <c:valAx>
        <c:axId val="90113232"/>
        <c:scaling>
          <c:orientation val="minMax"/>
        </c:scaling>
        <c:delete val="0"/>
        <c:axPos val="l"/>
        <c:majorGridlines/>
        <c:numFmt formatCode="General" sourceLinked="1"/>
        <c:majorTickMark val="out"/>
        <c:minorTickMark val="none"/>
        <c:tickLblPos val="nextTo"/>
        <c:txPr>
          <a:bodyPr/>
          <a:lstStyle/>
          <a:p>
            <a:pPr>
              <a:defRPr sz="2400">
                <a:latin typeface="Arial" pitchFamily="34" charset="0"/>
                <a:cs typeface="Arial" pitchFamily="34" charset="0"/>
              </a:defRPr>
            </a:pPr>
            <a:endParaRPr lang="en-US"/>
          </a:p>
        </c:txPr>
        <c:crossAx val="94135904"/>
        <c:crosses val="autoZero"/>
        <c:crossBetween val="between"/>
      </c:valAx>
    </c:plotArea>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altLang="ko-KR" b="1" dirty="0"/>
              <a:t>Memory </a:t>
            </a:r>
            <a:r>
              <a:rPr lang="en-US" altLang="ko-KR" b="1"/>
              <a:t>Bandwidth Consumption</a:t>
            </a:r>
            <a:endParaRPr lang="en-US" altLang="ko-KR" b="1"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B2E7-F342-9C6A-BC9A260D59A6}"/>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B2E7-F342-9C6A-BC9A260D59A6}"/>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B2E7-F342-9C6A-BC9A260D59A6}"/>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B2E7-F342-9C6A-BC9A260D59A6}"/>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B2E7-F342-9C6A-BC9A260D59A6}"/>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B2E7-F342-9C6A-BC9A260D59A6}"/>
              </c:ext>
            </c:extLst>
          </c:dPt>
          <c:dLbls>
            <c:dLbl>
              <c:idx val="0"/>
              <c:tx>
                <c:rich>
                  <a:bodyPr/>
                  <a:lstStyle/>
                  <a:p>
                    <a:r>
                      <a:rPr lang="en-US" altLang="ko-KR" sz="1800" dirty="0"/>
                      <a:t>80GB/s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2E7-F342-9C6A-BC9A260D59A6}"/>
                </c:ext>
              </c:extLst>
            </c:dLbl>
            <c:dLbl>
              <c:idx val="1"/>
              <c:tx>
                <c:rich>
                  <a:bodyPr/>
                  <a:lstStyle/>
                  <a:p>
                    <a:r>
                      <a:rPr lang="en-US" altLang="ko-KR" sz="1800" dirty="0"/>
                      <a:t>190GB/s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2E7-F342-9C6A-BC9A260D59A6}"/>
                </c:ext>
              </c:extLst>
            </c:dLbl>
            <c:dLbl>
              <c:idx val="2"/>
              <c:tx>
                <c:rich>
                  <a:bodyPr/>
                  <a:lstStyle/>
                  <a:p>
                    <a:r>
                      <a:rPr lang="en-US" altLang="ko-KR" sz="1800" dirty="0"/>
                      <a:t>243GB/s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2E7-F342-9C6A-BC9A260D59A6}"/>
                </c:ext>
              </c:extLst>
            </c:dLbl>
            <c:dLbl>
              <c:idx val="3"/>
              <c:tx>
                <c:rich>
                  <a:bodyPr/>
                  <a:lstStyle/>
                  <a:p>
                    <a:r>
                      <a:rPr lang="en-US" altLang="ko-KR" b="1" dirty="0"/>
                      <a:t>1.3TB/s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2E7-F342-9C6A-BC9A260D59A6}"/>
                </c:ext>
              </c:extLst>
            </c:dLbl>
            <c:dLbl>
              <c:idx val="4"/>
              <c:tx>
                <c:rich>
                  <a:bodyPr/>
                  <a:lstStyle/>
                  <a:p>
                    <a:r>
                      <a:rPr lang="en-US" altLang="ko-KR" b="1" dirty="0"/>
                      <a:t>2.2TB/s</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2E7-F342-9C6A-BC9A260D59A6}"/>
                </c:ext>
              </c:extLst>
            </c:dLbl>
            <c:dLbl>
              <c:idx val="5"/>
              <c:tx>
                <c:rich>
                  <a:bodyPr rot="0" spcFirstLastPara="1" vertOverflow="ellipsis" vert="horz" wrap="square" lIns="38100" tIns="19050" rIns="38100" bIns="19050" anchor="ctr" anchorCtr="1">
                    <a:spAutoFit/>
                  </a:bodyPr>
                  <a:lstStyle/>
                  <a:p>
                    <a:pPr>
                      <a:defRPr sz="1800" b="1" i="0" u="none" strike="noStrike" kern="1200" baseline="0">
                        <a:solidFill>
                          <a:schemeClr val="tx1"/>
                        </a:solidFill>
                        <a:latin typeface="+mn-lt"/>
                        <a:ea typeface="+mn-ea"/>
                        <a:cs typeface="+mn-cs"/>
                      </a:defRPr>
                    </a:pPr>
                    <a:r>
                      <a:rPr lang="en-US" altLang="ko-KR" b="1" dirty="0"/>
                      <a:t>2.9TB/s</a:t>
                    </a:r>
                  </a:p>
                </c:rich>
              </c:tx>
              <c:spPr>
                <a:noFill/>
                <a:ln>
                  <a:noFill/>
                </a:ln>
                <a:effectLst/>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2E7-F342-9C6A-BC9A260D59A6}"/>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7.9545171498E-2</c:v>
                </c:pt>
                <c:pt idx="1">
                  <c:v>0.19040264943999999</c:v>
                </c:pt>
                <c:pt idx="2">
                  <c:v>0.24288608168</c:v>
                </c:pt>
                <c:pt idx="3">
                  <c:v>1.2943036050600001</c:v>
                </c:pt>
                <c:pt idx="4">
                  <c:v>2.2439987488000002</c:v>
                </c:pt>
                <c:pt idx="5">
                  <c:v>2.9196510961999991</c:v>
                </c:pt>
              </c:numCache>
            </c:numRef>
          </c:val>
          <c:extLst>
            <c:ext xmlns:c16="http://schemas.microsoft.com/office/drawing/2014/chart" uri="{C3380CC4-5D6E-409C-BE32-E72D297353CC}">
              <c16:uniqueId val="{0000000C-B2E7-F342-9C6A-BC9A260D59A6}"/>
            </c:ext>
          </c:extLst>
        </c:ser>
        <c:dLbls>
          <c:showLegendKey val="0"/>
          <c:showVal val="0"/>
          <c:showCatName val="0"/>
          <c:showSerName val="0"/>
          <c:showPercent val="0"/>
          <c:showBubbleSize val="0"/>
        </c:dLbls>
        <c:gapWidth val="80"/>
        <c:overlap val="-27"/>
        <c:axId val="1216099712"/>
        <c:axId val="1216103472"/>
      </c:barChart>
      <c:catAx>
        <c:axId val="1216099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16103472"/>
        <c:crosses val="autoZero"/>
        <c:auto val="1"/>
        <c:lblAlgn val="ctr"/>
        <c:lblOffset val="100"/>
        <c:noMultiLvlLbl val="0"/>
      </c:catAx>
      <c:valAx>
        <c:axId val="12161034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altLang="ko-KR" sz="1800" dirty="0"/>
                  <a:t>Memory Bandwidth</a:t>
                </a:r>
                <a:r>
                  <a:rPr lang="en-US" altLang="ko-KR" sz="1800" baseline="0" dirty="0"/>
                  <a:t> (TB/s)</a:t>
                </a:r>
              </a:p>
            </c:rich>
          </c:tx>
          <c:layout>
            <c:manualLayout>
              <c:xMode val="edge"/>
              <c:yMode val="edge"/>
              <c:x val="0"/>
              <c:y val="0.14917297913327701"/>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216099712"/>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103A-F046-B9D3-826D639B9BE9}"/>
              </c:ext>
            </c:extLst>
          </c:dPt>
          <c:dPt>
            <c:idx val="1"/>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3-103A-F046-B9D3-826D639B9BE9}"/>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103A-F046-B9D3-826D639B9BE9}"/>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103A-F046-B9D3-826D639B9BE9}"/>
              </c:ext>
            </c:extLst>
          </c:dPt>
          <c:dLbls>
            <c:dLbl>
              <c:idx val="1"/>
              <c:tx>
                <c:rich>
                  <a:bodyPr/>
                  <a:lstStyle/>
                  <a:p>
                    <a:r>
                      <a:rPr lang="en-US" altLang="ko-KR" dirty="0"/>
                      <a:t>2.3x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03A-F046-B9D3-826D639B9BE9}"/>
                </c:ext>
              </c:extLst>
            </c:dLbl>
            <c:dLbl>
              <c:idx val="2"/>
              <c:tx>
                <c:rich>
                  <a:bodyPr/>
                  <a:lstStyle/>
                  <a:p>
                    <a:r>
                      <a:rPr lang="en-US" altLang="ko-KR" dirty="0"/>
                      <a:t>3.0x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03A-F046-B9D3-826D639B9BE9}"/>
                </c:ext>
              </c:extLst>
            </c:dLbl>
            <c:dLbl>
              <c:idx val="3"/>
              <c:tx>
                <c:rich>
                  <a:bodyPr/>
                  <a:lstStyle/>
                  <a:p>
                    <a:r>
                      <a:rPr lang="en-US" altLang="ko-KR" dirty="0"/>
                      <a:t>6.5x</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03A-F046-B9D3-826D639B9BE9}"/>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HMC-MC</c:v>
                </c:pt>
                <c:pt idx="1">
                  <c:v>HMC-MC +
PIM BW</c:v>
                </c:pt>
                <c:pt idx="2">
                  <c:v>Tesseract + Conventional BW</c:v>
                </c:pt>
                <c:pt idx="3">
                  <c:v>Tesseract</c:v>
                </c:pt>
              </c:strCache>
            </c:strRef>
          </c:cat>
          <c:val>
            <c:numRef>
              <c:f>Sheet1!$B$2:$B$5</c:f>
              <c:numCache>
                <c:formatCode>General</c:formatCode>
                <c:ptCount val="4"/>
                <c:pt idx="0">
                  <c:v>1</c:v>
                </c:pt>
                <c:pt idx="1">
                  <c:v>2.3042730158714102</c:v>
                </c:pt>
                <c:pt idx="2">
                  <c:v>3.0223863878163568</c:v>
                </c:pt>
                <c:pt idx="3">
                  <c:v>6.4998907173731304</c:v>
                </c:pt>
              </c:numCache>
            </c:numRef>
          </c:val>
          <c:extLst>
            <c:ext xmlns:c16="http://schemas.microsoft.com/office/drawing/2014/chart" uri="{C3380CC4-5D6E-409C-BE32-E72D297353CC}">
              <c16:uniqueId val="{00000008-103A-F046-B9D3-826D639B9BE9}"/>
            </c:ext>
          </c:extLst>
        </c:ser>
        <c:dLbls>
          <c:showLegendKey val="0"/>
          <c:showVal val="0"/>
          <c:showCatName val="0"/>
          <c:showSerName val="0"/>
          <c:showPercent val="0"/>
          <c:showBubbleSize val="0"/>
        </c:dLbls>
        <c:gapWidth val="80"/>
        <c:overlap val="-27"/>
        <c:axId val="1215621296"/>
        <c:axId val="1215625408"/>
      </c:barChart>
      <c:catAx>
        <c:axId val="1215621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15625408"/>
        <c:crosses val="autoZero"/>
        <c:auto val="1"/>
        <c:lblAlgn val="ctr"/>
        <c:lblOffset val="100"/>
        <c:noMultiLvlLbl val="0"/>
      </c:catAx>
      <c:valAx>
        <c:axId val="1215625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dirty="0"/>
                  <a:t>Speedup</a:t>
                </a:r>
              </a:p>
            </c:rich>
          </c:tx>
          <c:layout>
            <c:manualLayout>
              <c:xMode val="edge"/>
              <c:yMode val="edge"/>
              <c:x val="1.54320987654321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15621296"/>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Sheet1!$B$1</c:f>
              <c:strCache>
                <c:ptCount val="1"/>
                <c:pt idx="0">
                  <c:v>Memory Layers</c:v>
                </c:pt>
              </c:strCache>
            </c:strRef>
          </c:tx>
          <c:spPr>
            <a:solidFill>
              <a:schemeClr val="accent1">
                <a:shade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Sheet1!$B$2:$B$3</c:f>
              <c:numCache>
                <c:formatCode>General</c:formatCode>
                <c:ptCount val="2"/>
                <c:pt idx="0">
                  <c:v>6.3750664600000007E-2</c:v>
                </c:pt>
                <c:pt idx="1">
                  <c:v>2.4336080491188499E-2</c:v>
                </c:pt>
              </c:numCache>
            </c:numRef>
          </c:val>
          <c:extLst>
            <c:ext xmlns:c16="http://schemas.microsoft.com/office/drawing/2014/chart" uri="{C3380CC4-5D6E-409C-BE32-E72D297353CC}">
              <c16:uniqueId val="{00000000-21E2-A34E-A0AB-C0BCD6FD406E}"/>
            </c:ext>
          </c:extLst>
        </c:ser>
        <c:ser>
          <c:idx val="1"/>
          <c:order val="1"/>
          <c:tx>
            <c:strRef>
              <c:f>Sheet1!$C$1</c:f>
              <c:strCache>
                <c:ptCount val="1"/>
                <c:pt idx="0">
                  <c:v>Logic Layers</c:v>
                </c:pt>
              </c:strCache>
            </c:strRef>
          </c:tx>
          <c:spPr>
            <a:solidFill>
              <a:schemeClr val="accent1"/>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Sheet1!$C$2:$C$3</c:f>
              <c:numCache>
                <c:formatCode>General</c:formatCode>
                <c:ptCount val="2"/>
                <c:pt idx="0">
                  <c:v>0.93624933539999999</c:v>
                </c:pt>
                <c:pt idx="1">
                  <c:v>8.9919873647840196E-2</c:v>
                </c:pt>
              </c:numCache>
            </c:numRef>
          </c:val>
          <c:extLst>
            <c:ext xmlns:c16="http://schemas.microsoft.com/office/drawing/2014/chart" uri="{C3380CC4-5D6E-409C-BE32-E72D297353CC}">
              <c16:uniqueId val="{00000001-21E2-A34E-A0AB-C0BCD6FD406E}"/>
            </c:ext>
          </c:extLst>
        </c:ser>
        <c:ser>
          <c:idx val="2"/>
          <c:order val="2"/>
          <c:tx>
            <c:strRef>
              <c:f>Sheet1!$D$1</c:f>
              <c:strCache>
                <c:ptCount val="1"/>
                <c:pt idx="0">
                  <c:v>Cores</c:v>
                </c:pt>
              </c:strCache>
            </c:strRef>
          </c:tx>
          <c:spPr>
            <a:solidFill>
              <a:schemeClr val="accent1">
                <a:tint val="65000"/>
              </a:schemeClr>
            </a:solidFill>
            <a:ln>
              <a:solidFill>
                <a:schemeClr val="accent1">
                  <a:lumMod val="50000"/>
                </a:schemeClr>
              </a:solidFill>
            </a:ln>
            <a:effectLst/>
          </c:spPr>
          <c:invertIfNegative val="0"/>
          <c:cat>
            <c:strRef>
              <c:f>Sheet1!$A$2:$A$3</c:f>
              <c:strCache>
                <c:ptCount val="2"/>
                <c:pt idx="0">
                  <c:v>HMC-OoO</c:v>
                </c:pt>
                <c:pt idx="1">
                  <c:v>Tesseract with Prefetching</c:v>
                </c:pt>
              </c:strCache>
            </c:strRef>
          </c:cat>
          <c:val>
            <c:numRef>
              <c:f>Sheet1!$D$2:$D$3</c:f>
              <c:numCache>
                <c:formatCode>General</c:formatCode>
                <c:ptCount val="2"/>
                <c:pt idx="0">
                  <c:v>0</c:v>
                </c:pt>
                <c:pt idx="1">
                  <c:v>2.0218882855307301E-2</c:v>
                </c:pt>
              </c:numCache>
            </c:numRef>
          </c:val>
          <c:extLst>
            <c:ext xmlns:c16="http://schemas.microsoft.com/office/drawing/2014/chart" uri="{C3380CC4-5D6E-409C-BE32-E72D297353CC}">
              <c16:uniqueId val="{00000002-21E2-A34E-A0AB-C0BCD6FD406E}"/>
            </c:ext>
          </c:extLst>
        </c:ser>
        <c:dLbls>
          <c:showLegendKey val="0"/>
          <c:showVal val="0"/>
          <c:showCatName val="0"/>
          <c:showSerName val="0"/>
          <c:showPercent val="0"/>
          <c:showBubbleSize val="0"/>
        </c:dLbls>
        <c:gapWidth val="80"/>
        <c:overlap val="100"/>
        <c:axId val="1235739568"/>
        <c:axId val="1235744384"/>
      </c:barChart>
      <c:catAx>
        <c:axId val="123573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744384"/>
        <c:crosses val="autoZero"/>
        <c:auto val="1"/>
        <c:lblAlgn val="ctr"/>
        <c:lblOffset val="100"/>
        <c:noMultiLvlLbl val="0"/>
      </c:catAx>
      <c:valAx>
        <c:axId val="1235744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7395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89094488188976E-2"/>
          <c:y val="0.157407518030899"/>
          <c:w val="0.89136832895887996"/>
          <c:h val="0.56280839895013102"/>
        </c:manualLayout>
      </c:layout>
      <c:barChart>
        <c:barDir val="col"/>
        <c:grouping val="clustered"/>
        <c:varyColors val="0"/>
        <c:ser>
          <c:idx val="0"/>
          <c:order val="0"/>
          <c:tx>
            <c:strRef>
              <c:f>Browser!$C$79</c:f>
              <c:strCache>
                <c:ptCount val="1"/>
                <c:pt idx="0">
                  <c:v>CPU-Only</c:v>
                </c:pt>
              </c:strCache>
            </c:strRef>
          </c:tx>
          <c:spPr>
            <a:pattFill prst="wdDnDiag">
              <a:fgClr>
                <a:schemeClr val="tx2">
                  <a:lumMod val="40000"/>
                  <a:lumOff val="60000"/>
                </a:schemeClr>
              </a:fgClr>
              <a:bgClr>
                <a:schemeClr val="tx1"/>
              </a:bgClr>
            </a:pattFill>
            <a:ln>
              <a:solidFill>
                <a:schemeClr val="tx1"/>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Browser!$C$80:$C$88</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ABE2-41F6-8046-EDE793FCF2A6}"/>
            </c:ext>
          </c:extLst>
        </c:ser>
        <c:ser>
          <c:idx val="1"/>
          <c:order val="1"/>
          <c:tx>
            <c:strRef>
              <c:f>Browser!$D$79</c:f>
              <c:strCache>
                <c:ptCount val="1"/>
                <c:pt idx="0">
                  <c:v>PIM-Core</c:v>
                </c:pt>
              </c:strCache>
            </c:strRef>
          </c:tx>
          <c:spPr>
            <a:solidFill>
              <a:srgbClr val="4A8861"/>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Browser!$D$80:$D$88</c:f>
              <c:numCache>
                <c:formatCode>General</c:formatCode>
                <c:ptCount val="9"/>
                <c:pt idx="0">
                  <c:v>0.41637715800000002</c:v>
                </c:pt>
                <c:pt idx="1">
                  <c:v>0.531000429</c:v>
                </c:pt>
                <c:pt idx="2">
                  <c:v>0.59396378400000005</c:v>
                </c:pt>
                <c:pt idx="3">
                  <c:v>0.40527101500000001</c:v>
                </c:pt>
                <c:pt idx="4">
                  <c:v>0.50870371400000003</c:v>
                </c:pt>
                <c:pt idx="5">
                  <c:v>0.50461625300000001</c:v>
                </c:pt>
                <c:pt idx="6">
                  <c:v>0.50061163066835501</c:v>
                </c:pt>
                <c:pt idx="7">
                  <c:v>0.49893281561268099</c:v>
                </c:pt>
                <c:pt idx="8">
                  <c:v>0.59594186319049902</c:v>
                </c:pt>
              </c:numCache>
            </c:numRef>
          </c:val>
          <c:extLst>
            <c:ext xmlns:c16="http://schemas.microsoft.com/office/drawing/2014/chart" uri="{C3380CC4-5D6E-409C-BE32-E72D297353CC}">
              <c16:uniqueId val="{00000001-ABE2-41F6-8046-EDE793FCF2A6}"/>
            </c:ext>
          </c:extLst>
        </c:ser>
        <c:ser>
          <c:idx val="2"/>
          <c:order val="2"/>
          <c:tx>
            <c:strRef>
              <c:f>Browser!$E$79</c:f>
              <c:strCache>
                <c:ptCount val="1"/>
                <c:pt idx="0">
                  <c:v>PIM-Acc</c:v>
                </c:pt>
              </c:strCache>
            </c:strRef>
          </c:tx>
          <c:spPr>
            <a:solidFill>
              <a:schemeClr val="accent1">
                <a:lumMod val="60000"/>
                <a:lumOff val="40000"/>
              </a:schemeClr>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Browser!$E$80:$E$88</c:f>
              <c:numCache>
                <c:formatCode>General</c:formatCode>
                <c:ptCount val="9"/>
                <c:pt idx="0">
                  <c:v>0.36127458499999998</c:v>
                </c:pt>
                <c:pt idx="1">
                  <c:v>0.42334838200000002</c:v>
                </c:pt>
                <c:pt idx="2">
                  <c:v>0.47293959899999999</c:v>
                </c:pt>
                <c:pt idx="3">
                  <c:v>0.29851487900000001</c:v>
                </c:pt>
                <c:pt idx="4">
                  <c:v>0.47245494599999999</c:v>
                </c:pt>
                <c:pt idx="5">
                  <c:v>0.42913338499999998</c:v>
                </c:pt>
                <c:pt idx="6">
                  <c:v>0.34481412367965097</c:v>
                </c:pt>
                <c:pt idx="7">
                  <c:v>0.26459175069815999</c:v>
                </c:pt>
                <c:pt idx="8">
                  <c:v>0.39249674136108298</c:v>
                </c:pt>
              </c:numCache>
            </c:numRef>
          </c:val>
          <c:extLst>
            <c:ext xmlns:c16="http://schemas.microsoft.com/office/drawing/2014/chart" uri="{C3380CC4-5D6E-409C-BE32-E72D297353CC}">
              <c16:uniqueId val="{00000002-ABE2-41F6-8046-EDE793FCF2A6}"/>
            </c:ext>
          </c:extLst>
        </c:ser>
        <c:dLbls>
          <c:showLegendKey val="0"/>
          <c:showVal val="0"/>
          <c:showCatName val="0"/>
          <c:showSerName val="0"/>
          <c:showPercent val="0"/>
          <c:showBubbleSize val="0"/>
        </c:dLbls>
        <c:gapWidth val="150"/>
        <c:axId val="-2072377240"/>
        <c:axId val="-2077900536"/>
      </c:barChart>
      <c:catAx>
        <c:axId val="-2072377240"/>
        <c:scaling>
          <c:orientation val="minMax"/>
        </c:scaling>
        <c:delete val="0"/>
        <c:axPos val="b"/>
        <c:numFmt formatCode="General" sourceLinked="1"/>
        <c:majorTickMark val="out"/>
        <c:minorTickMark val="none"/>
        <c:tickLblPos val="nextTo"/>
        <c:txPr>
          <a:bodyPr/>
          <a:lstStyle/>
          <a:p>
            <a:pPr>
              <a:defRPr lang="en-US" sz="1350" b="0"/>
            </a:pPr>
            <a:endParaRPr lang="en-US"/>
          </a:p>
        </c:txPr>
        <c:crossAx val="-2077900536"/>
        <c:crosses val="autoZero"/>
        <c:auto val="1"/>
        <c:lblAlgn val="ctr"/>
        <c:lblOffset val="100"/>
        <c:noMultiLvlLbl val="0"/>
      </c:catAx>
      <c:valAx>
        <c:axId val="-2077900536"/>
        <c:scaling>
          <c:orientation val="minMax"/>
          <c:max val="1"/>
        </c:scaling>
        <c:delete val="0"/>
        <c:axPos val="l"/>
        <c:majorGridlines>
          <c:spPr>
            <a:ln>
              <a:prstDash val="dash"/>
            </a:ln>
          </c:spPr>
        </c:majorGridlines>
        <c:title>
          <c:tx>
            <c:rich>
              <a:bodyPr rot="-5400000" vert="horz"/>
              <a:lstStyle/>
              <a:p>
                <a:pPr>
                  <a:defRPr sz="2000"/>
                </a:pPr>
                <a:r>
                  <a:rPr lang="en-US" sz="2000"/>
                  <a:t>Normalized Energy</a:t>
                </a:r>
              </a:p>
            </c:rich>
          </c:tx>
          <c:layout>
            <c:manualLayout>
              <c:xMode val="edge"/>
              <c:yMode val="edge"/>
              <c:x val="9.0979877515310597E-3"/>
              <c:y val="0.165996075412493"/>
            </c:manualLayout>
          </c:layout>
          <c:overlay val="0"/>
        </c:title>
        <c:numFmt formatCode="General" sourceLinked="1"/>
        <c:majorTickMark val="out"/>
        <c:minorTickMark val="none"/>
        <c:tickLblPos val="nextTo"/>
        <c:txPr>
          <a:bodyPr/>
          <a:lstStyle/>
          <a:p>
            <a:pPr>
              <a:defRPr sz="1600" b="0"/>
            </a:pPr>
            <a:endParaRPr lang="en-US"/>
          </a:p>
        </c:txPr>
        <c:crossAx val="-2072377240"/>
        <c:crosses val="autoZero"/>
        <c:crossBetween val="between"/>
        <c:majorUnit val="0.2"/>
      </c:valAx>
      <c:spPr>
        <a:ln w="19050" cmpd="sng">
          <a:solidFill>
            <a:schemeClr val="tx1"/>
          </a:solidFill>
        </a:ln>
      </c:spPr>
    </c:plotArea>
    <c:legend>
      <c:legendPos val="r"/>
      <c:layout>
        <c:manualLayout>
          <c:xMode val="edge"/>
          <c:yMode val="edge"/>
          <c:x val="0.18173490813648299"/>
          <c:y val="4.2457713619130904E-3"/>
          <c:w val="0.61249945319335097"/>
          <c:h val="0.15850029163021301"/>
        </c:manualLayout>
      </c:layout>
      <c:overlay val="0"/>
      <c:txPr>
        <a:bodyPr/>
        <a:lstStyle/>
        <a:p>
          <a:pPr>
            <a:defRPr sz="2400"/>
          </a:pPr>
          <a:endParaRPr lang="en-US"/>
        </a:p>
      </c:txPr>
    </c:legend>
    <c:plotVisOnly val="1"/>
    <c:dispBlanksAs val="gap"/>
    <c:showDLblsOverMax val="0"/>
  </c:chart>
  <c:spPr>
    <a:ln w="28575" cmpd="sng">
      <a:noFill/>
    </a:ln>
  </c:spPr>
  <c:txPr>
    <a:bodyPr/>
    <a:lstStyle/>
    <a:p>
      <a:pPr>
        <a:defRPr sz="1200" b="1"/>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807438436081205E-2"/>
          <c:y val="0.15926448849066299"/>
          <c:w val="0.90268141876943397"/>
          <c:h val="0.576615983346909"/>
        </c:manualLayout>
      </c:layout>
      <c:barChart>
        <c:barDir val="col"/>
        <c:grouping val="clustered"/>
        <c:varyColors val="0"/>
        <c:ser>
          <c:idx val="14"/>
          <c:order val="0"/>
          <c:tx>
            <c:strRef>
              <c:f>Browser!$F$40</c:f>
              <c:strCache>
                <c:ptCount val="1"/>
                <c:pt idx="0">
                  <c:v>CPU-Only</c:v>
                </c:pt>
              </c:strCache>
            </c:strRef>
          </c:tx>
          <c:spPr>
            <a:pattFill prst="wdDnDiag">
              <a:fgClr>
                <a:schemeClr val="accent5">
                  <a:lumMod val="40000"/>
                  <a:lumOff val="60000"/>
                </a:schemeClr>
              </a:fgClr>
              <a:bgClr>
                <a:schemeClr val="tx1"/>
              </a:bgClr>
            </a:patt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Browser!$G$40:$N$40</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8B57-4CCF-8AA2-1F832DB160CC}"/>
            </c:ext>
          </c:extLst>
        </c:ser>
        <c:ser>
          <c:idx val="0"/>
          <c:order val="1"/>
          <c:tx>
            <c:strRef>
              <c:f>Browser!$F$41</c:f>
              <c:strCache>
                <c:ptCount val="1"/>
                <c:pt idx="0">
                  <c:v>PIM-Core</c:v>
                </c:pt>
              </c:strCache>
            </c:strRef>
          </c:tx>
          <c:spPr>
            <a:solidFill>
              <a:srgbClr val="4A8861"/>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Browser!$G$41:$N$41</c:f>
              <c:numCache>
                <c:formatCode>General</c:formatCode>
                <c:ptCount val="8"/>
                <c:pt idx="0">
                  <c:v>0.43478260899999999</c:v>
                </c:pt>
                <c:pt idx="1">
                  <c:v>0.64516129</c:v>
                </c:pt>
                <c:pt idx="2">
                  <c:v>0.76335877900000004</c:v>
                </c:pt>
                <c:pt idx="3">
                  <c:v>0.76923076899999998</c:v>
                </c:pt>
                <c:pt idx="4">
                  <c:v>0.72463768115941996</c:v>
                </c:pt>
                <c:pt idx="5">
                  <c:v>0.8</c:v>
                </c:pt>
                <c:pt idx="6">
                  <c:v>0.84745762711864403</c:v>
                </c:pt>
                <c:pt idx="7">
                  <c:v>0.63694267515923597</c:v>
                </c:pt>
              </c:numCache>
            </c:numRef>
          </c:val>
          <c:extLst>
            <c:ext xmlns:c16="http://schemas.microsoft.com/office/drawing/2014/chart" uri="{C3380CC4-5D6E-409C-BE32-E72D297353CC}">
              <c16:uniqueId val="{00000001-8B57-4CCF-8AA2-1F832DB160CC}"/>
            </c:ext>
          </c:extLst>
        </c:ser>
        <c:ser>
          <c:idx val="1"/>
          <c:order val="2"/>
          <c:tx>
            <c:strRef>
              <c:f>Browser!$F$42</c:f>
              <c:strCache>
                <c:ptCount val="1"/>
                <c:pt idx="0">
                  <c:v>PIM-Acc</c:v>
                </c:pt>
              </c:strCache>
            </c:strRef>
          </c:tx>
          <c:spPr>
            <a:solidFill>
              <a:srgbClr val="FDC600">
                <a:lumMod val="60000"/>
                <a:lumOff val="40000"/>
              </a:srgbClr>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Browser!$G$42:$N$42</c:f>
              <c:numCache>
                <c:formatCode>General</c:formatCode>
                <c:ptCount val="8"/>
                <c:pt idx="0">
                  <c:v>0.4</c:v>
                </c:pt>
                <c:pt idx="1">
                  <c:v>0.57803468199999997</c:v>
                </c:pt>
                <c:pt idx="2">
                  <c:v>0.47619047599999997</c:v>
                </c:pt>
                <c:pt idx="3">
                  <c:v>0.5</c:v>
                </c:pt>
                <c:pt idx="4">
                  <c:v>0.581395348837209</c:v>
                </c:pt>
                <c:pt idx="5">
                  <c:v>0.70422535211267601</c:v>
                </c:pt>
                <c:pt idx="6">
                  <c:v>0.476190476190476</c:v>
                </c:pt>
                <c:pt idx="7">
                  <c:v>0.50505050505050497</c:v>
                </c:pt>
              </c:numCache>
            </c:numRef>
          </c:val>
          <c:extLst>
            <c:ext xmlns:c16="http://schemas.microsoft.com/office/drawing/2014/chart" uri="{C3380CC4-5D6E-409C-BE32-E72D297353CC}">
              <c16:uniqueId val="{00000002-8B57-4CCF-8AA2-1F832DB160CC}"/>
            </c:ext>
          </c:extLst>
        </c:ser>
        <c:dLbls>
          <c:showLegendKey val="0"/>
          <c:showVal val="0"/>
          <c:showCatName val="0"/>
          <c:showSerName val="0"/>
          <c:showPercent val="0"/>
          <c:showBubbleSize val="0"/>
        </c:dLbls>
        <c:gapWidth val="75"/>
        <c:overlap val="-25"/>
        <c:axId val="-2070333720"/>
        <c:axId val="-2070330520"/>
      </c:barChart>
      <c:catAx>
        <c:axId val="-2070333720"/>
        <c:scaling>
          <c:orientation val="minMax"/>
        </c:scaling>
        <c:delete val="0"/>
        <c:axPos val="b"/>
        <c:numFmt formatCode="General" sourceLinked="0"/>
        <c:majorTickMark val="out"/>
        <c:minorTickMark val="none"/>
        <c:tickLblPos val="nextTo"/>
        <c:spPr>
          <a:ln w="3175">
            <a:solidFill>
              <a:srgbClr val="000000"/>
            </a:solidFill>
            <a:prstDash val="solid"/>
          </a:ln>
        </c:spPr>
        <c:txPr>
          <a:bodyPr rot="0" vert="horz"/>
          <a:lstStyle/>
          <a:p>
            <a:pPr>
              <a:defRPr sz="1500" b="0" spc="0" baseline="0"/>
            </a:pPr>
            <a:endParaRPr lang="en-US"/>
          </a:p>
        </c:txPr>
        <c:crossAx val="-2070330520"/>
        <c:crosses val="autoZero"/>
        <c:auto val="1"/>
        <c:lblAlgn val="ctr"/>
        <c:lblOffset val="100"/>
        <c:noMultiLvlLbl val="0"/>
      </c:catAx>
      <c:valAx>
        <c:axId val="-2070330520"/>
        <c:scaling>
          <c:orientation val="minMax"/>
          <c:max val="1"/>
        </c:scaling>
        <c:delete val="0"/>
        <c:axPos val="l"/>
        <c:majorGridlines>
          <c:spPr>
            <a:ln w="3175">
              <a:solidFill>
                <a:srgbClr val="C0C0C0"/>
              </a:solidFill>
              <a:prstDash val="lgDash"/>
            </a:ln>
          </c:spPr>
        </c:majorGridlines>
        <c:title>
          <c:tx>
            <c:rich>
              <a:bodyPr rot="-5400000" vert="horz"/>
              <a:lstStyle/>
              <a:p>
                <a:pPr>
                  <a:defRPr sz="2000"/>
                </a:pPr>
                <a:r>
                  <a:rPr lang="en-US" sz="2000" dirty="0"/>
                  <a:t>Normalized Runtime</a:t>
                </a:r>
              </a:p>
            </c:rich>
          </c:tx>
          <c:layout>
            <c:manualLayout>
              <c:xMode val="edge"/>
              <c:yMode val="edge"/>
              <c:x val="2.8248777946751698E-3"/>
              <c:y val="0.20151246719160101"/>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a:lstStyle/>
          <a:p>
            <a:pPr>
              <a:defRPr sz="1600" b="0">
                <a:latin typeface="+mn-lt"/>
              </a:defRPr>
            </a:pPr>
            <a:endParaRPr lang="en-US"/>
          </a:p>
        </c:txPr>
        <c:crossAx val="-2070333720"/>
        <c:crosses val="autoZero"/>
        <c:crossBetween val="between"/>
        <c:majorUnit val="0.2"/>
      </c:valAx>
      <c:spPr>
        <a:solidFill>
          <a:srgbClr val="FFFFFF"/>
        </a:solidFill>
        <a:ln w="12700">
          <a:solidFill>
            <a:srgbClr val="000000"/>
          </a:solidFill>
          <a:prstDash val="solid"/>
        </a:ln>
      </c:spPr>
    </c:plotArea>
    <c:legend>
      <c:legendPos val="r"/>
      <c:legendEntry>
        <c:idx val="2"/>
        <c:txPr>
          <a:bodyPr/>
          <a:lstStyle/>
          <a:p>
            <a:pPr>
              <a:defRPr sz="2400" b="1" i="0" u="none" strike="noStrike" baseline="0">
                <a:solidFill>
                  <a:srgbClr val="000000"/>
                </a:solidFill>
                <a:latin typeface="+mn-lt"/>
                <a:ea typeface="Calibri"/>
                <a:cs typeface="Calibri"/>
              </a:defRPr>
            </a:pPr>
            <a:endParaRPr lang="en-US"/>
          </a:p>
        </c:txPr>
      </c:legendEntry>
      <c:layout>
        <c:manualLayout>
          <c:xMode val="edge"/>
          <c:yMode val="edge"/>
          <c:x val="0.30491803278688501"/>
          <c:y val="1.51515151515151E-2"/>
          <c:w val="0.50163934426229495"/>
          <c:h val="0.11111111111111099"/>
        </c:manualLayout>
      </c:layout>
      <c:overlay val="0"/>
      <c:spPr>
        <a:noFill/>
        <a:ln w="25400">
          <a:noFill/>
        </a:ln>
      </c:spPr>
      <c:txPr>
        <a:bodyPr/>
        <a:lstStyle/>
        <a:p>
          <a:pPr>
            <a:defRPr sz="2400" b="1" i="0" u="none" strike="noStrike" baseline="0">
              <a:solidFill>
                <a:srgbClr val="000000"/>
              </a:solidFill>
              <a:latin typeface="+mn-lt"/>
              <a:ea typeface="Calibri"/>
              <a:cs typeface="Calibri"/>
            </a:defRPr>
          </a:pPr>
          <a:endParaRPr lang="en-US"/>
        </a:p>
      </c:txPr>
    </c:legend>
    <c:plotVisOnly val="1"/>
    <c:dispBlanksAs val="gap"/>
    <c:showDLblsOverMax val="0"/>
  </c:chart>
  <c:spPr>
    <a:noFill/>
    <a:ln w="6350">
      <a:noFill/>
    </a:ln>
  </c:spPr>
  <c:txPr>
    <a:bodyPr/>
    <a:lstStyle/>
    <a:p>
      <a:pPr>
        <a:defRPr sz="1200" b="1">
          <a:solidFill>
            <a:srgbClr val="000000"/>
          </a:solidFill>
        </a:defRPr>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solidFill>
                <a:schemeClr val="accent1">
                  <a:lumMod val="50000"/>
                </a:schemeClr>
              </a:solidFill>
            </a:ln>
            <a:effectLst/>
          </c:spPr>
          <c:invertIfNegative val="0"/>
          <c:dPt>
            <c:idx val="0"/>
            <c:invertIfNegative val="0"/>
            <c:bubble3D val="0"/>
            <c:spPr>
              <a:solidFill>
                <a:schemeClr val="accent2"/>
              </a:solidFill>
              <a:ln>
                <a:solidFill>
                  <a:schemeClr val="accent2">
                    <a:lumMod val="50000"/>
                  </a:schemeClr>
                </a:solidFill>
              </a:ln>
              <a:effectLst/>
            </c:spPr>
            <c:extLst>
              <c:ext xmlns:c16="http://schemas.microsoft.com/office/drawing/2014/chart" uri="{C3380CC4-5D6E-409C-BE32-E72D297353CC}">
                <c16:uniqueId val="{00000001-7309-8845-89BD-D69FD639FE01}"/>
              </c:ext>
            </c:extLst>
          </c:dPt>
          <c:dPt>
            <c:idx val="1"/>
            <c:invertIfNegative val="0"/>
            <c:bubble3D val="0"/>
            <c:spPr>
              <a:solidFill>
                <a:schemeClr val="accent2"/>
              </a:solidFill>
              <a:ln>
                <a:solidFill>
                  <a:schemeClr val="accent2">
                    <a:lumMod val="50000"/>
                  </a:schemeClr>
                </a:solidFill>
              </a:ln>
              <a:effectLst/>
            </c:spPr>
            <c:extLst>
              <c:ext xmlns:c16="http://schemas.microsoft.com/office/drawing/2014/chart" uri="{C3380CC4-5D6E-409C-BE32-E72D297353CC}">
                <c16:uniqueId val="{00000003-7309-8845-89BD-D69FD639FE01}"/>
              </c:ext>
            </c:extLst>
          </c:dPt>
          <c:dPt>
            <c:idx val="2"/>
            <c:invertIfNegative val="0"/>
            <c:bubble3D val="0"/>
            <c:spPr>
              <a:solidFill>
                <a:schemeClr val="accent2"/>
              </a:solidFill>
              <a:ln>
                <a:solidFill>
                  <a:schemeClr val="accent2">
                    <a:lumMod val="50000"/>
                  </a:schemeClr>
                </a:solidFill>
              </a:ln>
              <a:effectLst/>
            </c:spPr>
            <c:extLst>
              <c:ext xmlns:c16="http://schemas.microsoft.com/office/drawing/2014/chart" uri="{C3380CC4-5D6E-409C-BE32-E72D297353CC}">
                <c16:uniqueId val="{00000005-7309-8845-89BD-D69FD639FE01}"/>
              </c:ext>
            </c:extLst>
          </c:dPt>
          <c:dPt>
            <c:idx val="3"/>
            <c:invertIfNegative val="0"/>
            <c:bubble3D val="0"/>
            <c:spPr>
              <a:solidFill>
                <a:schemeClr val="accent2"/>
              </a:solidFill>
              <a:ln>
                <a:solidFill>
                  <a:schemeClr val="accent2">
                    <a:lumMod val="50000"/>
                  </a:schemeClr>
                </a:solidFill>
              </a:ln>
              <a:effectLst/>
            </c:spPr>
            <c:extLst>
              <c:ext xmlns:c16="http://schemas.microsoft.com/office/drawing/2014/chart" uri="{C3380CC4-5D6E-409C-BE32-E72D297353CC}">
                <c16:uniqueId val="{00000007-7309-8845-89BD-D69FD639FE01}"/>
              </c:ext>
            </c:extLst>
          </c:dPt>
          <c:dPt>
            <c:idx val="4"/>
            <c:invertIfNegative val="0"/>
            <c:bubble3D val="0"/>
            <c:extLst>
              <c:ext xmlns:c16="http://schemas.microsoft.com/office/drawing/2014/chart" uri="{C3380CC4-5D6E-409C-BE32-E72D297353CC}">
                <c16:uniqueId val="{00000008-7309-8845-89BD-D69FD639FE01}"/>
              </c:ext>
            </c:extLst>
          </c:dPt>
          <c:cat>
            <c:strRef>
              <c:f>Sheet1!$A$2:$A$10</c:f>
              <c:strCache>
                <c:ptCount val="9"/>
                <c:pt idx="0">
                  <c:v>p2p-Gnu
tella31</c:v>
                </c:pt>
                <c:pt idx="1">
                  <c:v>soc-Slash
dot0811</c:v>
                </c:pt>
                <c:pt idx="2">
                  <c:v>web-
Stanford</c:v>
                </c:pt>
                <c:pt idx="3">
                  <c:v>amazon-
2008</c:v>
                </c:pt>
                <c:pt idx="4">
                  <c:v>frwiki-
2013</c:v>
                </c:pt>
                <c:pt idx="5">
                  <c:v>wiki-
Talk</c:v>
                </c:pt>
                <c:pt idx="6">
                  <c:v>cit-
Patents</c:v>
                </c:pt>
                <c:pt idx="7">
                  <c:v>soc-Live
Journal1</c:v>
                </c:pt>
                <c:pt idx="8">
                  <c:v>ljournal-
2008</c:v>
                </c:pt>
              </c:strCache>
            </c:strRef>
          </c:cat>
          <c:val>
            <c:numRef>
              <c:f>Sheet1!$B$2:$B$10</c:f>
              <c:numCache>
                <c:formatCode>General</c:formatCode>
                <c:ptCount val="9"/>
                <c:pt idx="0">
                  <c:v>-0.1982845838</c:v>
                </c:pt>
                <c:pt idx="1">
                  <c:v>-7.2364274719999996E-2</c:v>
                </c:pt>
                <c:pt idx="2">
                  <c:v>-0.1101407016</c:v>
                </c:pt>
                <c:pt idx="3">
                  <c:v>-7.3163763799999997E-3</c:v>
                </c:pt>
                <c:pt idx="4">
                  <c:v>1.5520589669999999E-2</c:v>
                </c:pt>
                <c:pt idx="5">
                  <c:v>0.3055429838</c:v>
                </c:pt>
                <c:pt idx="6">
                  <c:v>0.53666875680000004</c:v>
                </c:pt>
                <c:pt idx="7">
                  <c:v>0.5041586173</c:v>
                </c:pt>
                <c:pt idx="8">
                  <c:v>0.18676250890000001</c:v>
                </c:pt>
              </c:numCache>
            </c:numRef>
          </c:val>
          <c:extLst>
            <c:ext xmlns:c16="http://schemas.microsoft.com/office/drawing/2014/chart" uri="{C3380CC4-5D6E-409C-BE32-E72D297353CC}">
              <c16:uniqueId val="{00000009-7309-8845-89BD-D69FD639FE01}"/>
            </c:ext>
          </c:extLst>
        </c:ser>
        <c:dLbls>
          <c:showLegendKey val="0"/>
          <c:showVal val="0"/>
          <c:showCatName val="0"/>
          <c:showSerName val="0"/>
          <c:showPercent val="0"/>
          <c:showBubbleSize val="0"/>
        </c:dLbls>
        <c:gapWidth val="80"/>
        <c:overlap val="-27"/>
        <c:axId val="-1627691328"/>
        <c:axId val="-1627686704"/>
      </c:barChart>
      <c:catAx>
        <c:axId val="-16276913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2000" b="0" i="0" u="none" strike="noStrike" kern="1200" baseline="0">
                <a:solidFill>
                  <a:schemeClr val="tx1"/>
                </a:solidFill>
                <a:latin typeface="+mn-lt"/>
                <a:ea typeface="+mn-ea"/>
                <a:cs typeface="+mn-cs"/>
              </a:defRPr>
            </a:pPr>
            <a:endParaRPr lang="en-US"/>
          </a:p>
        </c:txPr>
        <c:crossAx val="-1627686704"/>
        <c:crosses val="autoZero"/>
        <c:auto val="1"/>
        <c:lblAlgn val="ctr"/>
        <c:lblOffset val="100"/>
        <c:noMultiLvlLbl val="0"/>
      </c:catAx>
      <c:valAx>
        <c:axId val="-1627686704"/>
        <c:scaling>
          <c:orientation val="minMax"/>
          <c:max val="0.6"/>
          <c:min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t>Speedup</a:t>
                </a:r>
                <a:endParaRPr lang="ko-KR"/>
              </a:p>
            </c:rich>
          </c:tx>
          <c:layout>
            <c:manualLayout>
              <c:xMode val="edge"/>
              <c:yMode val="edge"/>
              <c:x val="0"/>
              <c:y val="0.33903476887886702"/>
            </c:manualLayout>
          </c:layout>
          <c:overlay val="0"/>
          <c:spPr>
            <a:noFill/>
            <a:ln>
              <a:noFill/>
            </a:ln>
            <a:effectLst/>
          </c:sp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62769132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0.53917908820107796</c:v>
                </c:pt>
                <c:pt idx="1">
                  <c:v>0.31004082135740701</c:v>
                </c:pt>
                <c:pt idx="2">
                  <c:v>0.50415861825445196</c:v>
                </c:pt>
                <c:pt idx="3">
                  <c:v>0.45844593545984702</c:v>
                </c:pt>
                <c:pt idx="4">
                  <c:v>0.47598068849566499</c:v>
                </c:pt>
                <c:pt idx="5">
                  <c:v>0.66307418757390502</c:v>
                </c:pt>
                <c:pt idx="6">
                  <c:v>0.63139736591355899</c:v>
                </c:pt>
                <c:pt idx="7">
                  <c:v>0.44904368526636101</c:v>
                </c:pt>
                <c:pt idx="8">
                  <c:v>0.153583126709744</c:v>
                </c:pt>
                <c:pt idx="9">
                  <c:v>0.33670586072204101</c:v>
                </c:pt>
                <c:pt idx="10">
                  <c:v>0.44460004260239</c:v>
                </c:pt>
              </c:numCache>
            </c:numRef>
          </c:val>
          <c:extLst>
            <c:ext xmlns:c16="http://schemas.microsoft.com/office/drawing/2014/chart" uri="{C3380CC4-5D6E-409C-BE32-E72D297353CC}">
              <c16:uniqueId val="{00000000-B79E-114D-83A7-928786B014BB}"/>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0.60066932108489701</c:v>
                </c:pt>
                <c:pt idx="1">
                  <c:v>0.34622071824782302</c:v>
                </c:pt>
                <c:pt idx="2">
                  <c:v>0.55933937160596903</c:v>
                </c:pt>
                <c:pt idx="3">
                  <c:v>0.51064456465275498</c:v>
                </c:pt>
                <c:pt idx="4">
                  <c:v>0.52860223666237705</c:v>
                </c:pt>
                <c:pt idx="5">
                  <c:v>0.65697884906802595</c:v>
                </c:pt>
                <c:pt idx="6">
                  <c:v>0.60315728560368498</c:v>
                </c:pt>
                <c:pt idx="7">
                  <c:v>0.44327113552480102</c:v>
                </c:pt>
                <c:pt idx="8">
                  <c:v>0.21490376143572701</c:v>
                </c:pt>
                <c:pt idx="9">
                  <c:v>0.34380068799325197</c:v>
                </c:pt>
                <c:pt idx="10">
                  <c:v>0.47446106066649102</c:v>
                </c:pt>
              </c:numCache>
            </c:numRef>
          </c:val>
          <c:extLst>
            <c:ext xmlns:c16="http://schemas.microsoft.com/office/drawing/2014/chart" uri="{C3380CC4-5D6E-409C-BE32-E72D297353CC}">
              <c16:uniqueId val="{00000001-B79E-114D-83A7-928786B014BB}"/>
            </c:ext>
          </c:extLst>
        </c:ser>
        <c:dLbls>
          <c:showLegendKey val="0"/>
          <c:showVal val="0"/>
          <c:showCatName val="0"/>
          <c:showSerName val="0"/>
          <c:showPercent val="0"/>
          <c:showBubbleSize val="0"/>
        </c:dLbls>
        <c:gapWidth val="80"/>
        <c:axId val="-2098153664"/>
        <c:axId val="-2075681728"/>
      </c:barChart>
      <c:catAx>
        <c:axId val="-209815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5681728"/>
        <c:crosses val="autoZero"/>
        <c:auto val="1"/>
        <c:lblAlgn val="ctr"/>
        <c:lblOffset val="100"/>
        <c:noMultiLvlLbl val="0"/>
      </c:catAx>
      <c:valAx>
        <c:axId val="-20756817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8153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0.53917908820107796</c:v>
                </c:pt>
                <c:pt idx="1">
                  <c:v>0.31004082135740701</c:v>
                </c:pt>
                <c:pt idx="2">
                  <c:v>0.50415861825445196</c:v>
                </c:pt>
                <c:pt idx="3">
                  <c:v>0.45844593545984702</c:v>
                </c:pt>
                <c:pt idx="4">
                  <c:v>0.47598068849566499</c:v>
                </c:pt>
                <c:pt idx="5">
                  <c:v>0.66307418757390502</c:v>
                </c:pt>
                <c:pt idx="6">
                  <c:v>0.63139736591355899</c:v>
                </c:pt>
                <c:pt idx="7">
                  <c:v>0.44904368526636101</c:v>
                </c:pt>
                <c:pt idx="8">
                  <c:v>0.153583126709744</c:v>
                </c:pt>
                <c:pt idx="9">
                  <c:v>0.33670586072204101</c:v>
                </c:pt>
                <c:pt idx="10">
                  <c:v>0.44460004260239</c:v>
                </c:pt>
              </c:numCache>
            </c:numRef>
          </c:val>
          <c:extLst>
            <c:ext xmlns:c16="http://schemas.microsoft.com/office/drawing/2014/chart" uri="{C3380CC4-5D6E-409C-BE32-E72D297353CC}">
              <c16:uniqueId val="{00000000-4A95-C942-A9F7-61B3B2FA5C41}"/>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0.60066932108489701</c:v>
                </c:pt>
                <c:pt idx="1">
                  <c:v>0.34622071824782302</c:v>
                </c:pt>
                <c:pt idx="2">
                  <c:v>0.55933937160596903</c:v>
                </c:pt>
                <c:pt idx="3">
                  <c:v>0.51064456465275498</c:v>
                </c:pt>
                <c:pt idx="4">
                  <c:v>0.52860223666237705</c:v>
                </c:pt>
                <c:pt idx="5">
                  <c:v>0.65697884906802595</c:v>
                </c:pt>
                <c:pt idx="6">
                  <c:v>0.60315728560368498</c:v>
                </c:pt>
                <c:pt idx="7">
                  <c:v>0.44327113552480102</c:v>
                </c:pt>
                <c:pt idx="8">
                  <c:v>0.21490376143572701</c:v>
                </c:pt>
                <c:pt idx="9">
                  <c:v>0.34380068799325197</c:v>
                </c:pt>
                <c:pt idx="10">
                  <c:v>0.47446106066649102</c:v>
                </c:pt>
              </c:numCache>
            </c:numRef>
          </c:val>
          <c:extLst>
            <c:ext xmlns:c16="http://schemas.microsoft.com/office/drawing/2014/chart" uri="{C3380CC4-5D6E-409C-BE32-E72D297353CC}">
              <c16:uniqueId val="{00000001-4A95-C942-A9F7-61B3B2FA5C41}"/>
            </c:ext>
          </c:extLst>
        </c:ser>
        <c:dLbls>
          <c:showLegendKey val="0"/>
          <c:showVal val="0"/>
          <c:showCatName val="0"/>
          <c:showSerName val="0"/>
          <c:showPercent val="0"/>
          <c:showBubbleSize val="0"/>
        </c:dLbls>
        <c:gapWidth val="80"/>
        <c:axId val="-2075013696"/>
        <c:axId val="-2077493360"/>
      </c:barChart>
      <c:catAx>
        <c:axId val="-2075013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7493360"/>
        <c:crosses val="autoZero"/>
        <c:auto val="1"/>
        <c:lblAlgn val="ctr"/>
        <c:lblOffset val="100"/>
        <c:noMultiLvlLbl val="0"/>
      </c:catAx>
      <c:valAx>
        <c:axId val="-20774933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5013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altLang="ko-KR" sz="2400" b="1" dirty="0"/>
              <a:t>Normalized Amount of Off-chip Transfer</a:t>
            </a:r>
            <a:endParaRPr lang="ko-KR" altLang="en-US" sz="2400" b="1"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Host-Only</c:v>
                </c:pt>
              </c:strCache>
            </c:strRef>
          </c:tx>
          <c:spPr>
            <a:solidFill>
              <a:schemeClr val="accent1">
                <a:shade val="65000"/>
              </a:schemeClr>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0-C58B-C94C-83F1-368159BB38EC}"/>
            </c:ext>
          </c:extLst>
        </c:ser>
        <c:ser>
          <c:idx val="1"/>
          <c:order val="1"/>
          <c:tx>
            <c:strRef>
              <c:f>Sheet1!$C$1</c:f>
              <c:strCache>
                <c:ptCount val="1"/>
                <c:pt idx="0">
                  <c:v>PIM-Only</c:v>
                </c:pt>
              </c:strCache>
            </c:strRef>
          </c:tx>
          <c:spPr>
            <a:solidFill>
              <a:schemeClr val="accent1"/>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Sheet1!$C$2:$C$11</c:f>
              <c:numCache>
                <c:formatCode>General</c:formatCode>
                <c:ptCount val="10"/>
                <c:pt idx="0">
                  <c:v>0.57081608419355201</c:v>
                </c:pt>
                <c:pt idx="1">
                  <c:v>0.75659259342551899</c:v>
                </c:pt>
                <c:pt idx="2">
                  <c:v>0.68201334251495105</c:v>
                </c:pt>
                <c:pt idx="3">
                  <c:v>0.74527808050825095</c:v>
                </c:pt>
                <c:pt idx="4">
                  <c:v>0.69303432758254102</c:v>
                </c:pt>
                <c:pt idx="5">
                  <c:v>0.73430042972475495</c:v>
                </c:pt>
                <c:pt idx="6">
                  <c:v>0.66668675399999999</c:v>
                </c:pt>
                <c:pt idx="7">
                  <c:v>0.82186808525534305</c:v>
                </c:pt>
                <c:pt idx="8">
                  <c:v>1.0660049917560459</c:v>
                </c:pt>
                <c:pt idx="9">
                  <c:v>1.0401754405703429</c:v>
                </c:pt>
              </c:numCache>
            </c:numRef>
          </c:val>
          <c:extLst>
            <c:ext xmlns:c16="http://schemas.microsoft.com/office/drawing/2014/chart" uri="{C3380CC4-5D6E-409C-BE32-E72D297353CC}">
              <c16:uniqueId val="{00000001-C58B-C94C-83F1-368159BB38EC}"/>
            </c:ext>
          </c:extLst>
        </c:ser>
        <c:ser>
          <c:idx val="2"/>
          <c:order val="2"/>
          <c:tx>
            <c:strRef>
              <c:f>Sheet1!$D$1</c:f>
              <c:strCache>
                <c:ptCount val="1"/>
                <c:pt idx="0">
                  <c:v>Locality-Aware</c:v>
                </c:pt>
              </c:strCache>
            </c:strRef>
          </c:tx>
          <c:spPr>
            <a:solidFill>
              <a:schemeClr val="accent1">
                <a:tint val="65000"/>
              </a:schemeClr>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Sheet1!$D$2:$D$11</c:f>
              <c:numCache>
                <c:formatCode>General</c:formatCode>
                <c:ptCount val="10"/>
                <c:pt idx="0">
                  <c:v>0.53032838243366498</c:v>
                </c:pt>
                <c:pt idx="1">
                  <c:v>0.70258567622577695</c:v>
                </c:pt>
                <c:pt idx="2">
                  <c:v>0.58305466121540295</c:v>
                </c:pt>
                <c:pt idx="3">
                  <c:v>0.622930371698732</c:v>
                </c:pt>
                <c:pt idx="4">
                  <c:v>0.61429233737337896</c:v>
                </c:pt>
                <c:pt idx="5">
                  <c:v>0.73496462181043598</c:v>
                </c:pt>
                <c:pt idx="6">
                  <c:v>0.66668675399999999</c:v>
                </c:pt>
                <c:pt idx="7">
                  <c:v>0.82172838454468</c:v>
                </c:pt>
                <c:pt idx="8">
                  <c:v>1.057479308542755</c:v>
                </c:pt>
                <c:pt idx="9">
                  <c:v>0.97619591150895402</c:v>
                </c:pt>
              </c:numCache>
            </c:numRef>
          </c:val>
          <c:extLst>
            <c:ext xmlns:c16="http://schemas.microsoft.com/office/drawing/2014/chart" uri="{C3380CC4-5D6E-409C-BE32-E72D297353CC}">
              <c16:uniqueId val="{00000002-C58B-C94C-83F1-368159BB38EC}"/>
            </c:ext>
          </c:extLst>
        </c:ser>
        <c:dLbls>
          <c:showLegendKey val="0"/>
          <c:showVal val="0"/>
          <c:showCatName val="0"/>
          <c:showSerName val="0"/>
          <c:showPercent val="0"/>
          <c:showBubbleSize val="0"/>
        </c:dLbls>
        <c:gapWidth val="80"/>
        <c:axId val="-2077373408"/>
        <c:axId val="-2077368640"/>
      </c:barChart>
      <c:catAx>
        <c:axId val="-2077373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7368640"/>
        <c:crosses val="autoZero"/>
        <c:auto val="1"/>
        <c:lblAlgn val="ctr"/>
        <c:lblOffset val="100"/>
        <c:noMultiLvlLbl val="0"/>
      </c:catAx>
      <c:valAx>
        <c:axId val="-20773686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7373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-0.22000590950280999</c:v>
                </c:pt>
                <c:pt idx="1">
                  <c:v>-0.17525603549510599</c:v>
                </c:pt>
                <c:pt idx="2">
                  <c:v>-7.2364274935196399E-2</c:v>
                </c:pt>
                <c:pt idx="3">
                  <c:v>-7.4298168899992606E-2</c:v>
                </c:pt>
                <c:pt idx="4">
                  <c:v>-9.0338474802149196E-2</c:v>
                </c:pt>
                <c:pt idx="5">
                  <c:v>-0.20025193884614201</c:v>
                </c:pt>
                <c:pt idx="6">
                  <c:v>0.54726561550498898</c:v>
                </c:pt>
                <c:pt idx="7">
                  <c:v>-0.50007583805084999</c:v>
                </c:pt>
                <c:pt idx="8">
                  <c:v>-0.40915009289751397</c:v>
                </c:pt>
                <c:pt idx="9">
                  <c:v>-0.43573847089736101</c:v>
                </c:pt>
                <c:pt idx="10">
                  <c:v>-0.20282830762062901</c:v>
                </c:pt>
              </c:numCache>
            </c:numRef>
          </c:val>
          <c:extLst>
            <c:ext xmlns:c16="http://schemas.microsoft.com/office/drawing/2014/chart" uri="{C3380CC4-5D6E-409C-BE32-E72D297353CC}">
              <c16:uniqueId val="{00000000-2BC0-FD44-B947-FB1299304402}"/>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5.0393283192569097E-2</c:v>
                </c:pt>
                <c:pt idx="1">
                  <c:v>3.3552466569885898E-2</c:v>
                </c:pt>
                <c:pt idx="2">
                  <c:v>2.4264279646213401E-4</c:v>
                </c:pt>
                <c:pt idx="3">
                  <c:v>8.9585291909086706E-3</c:v>
                </c:pt>
                <c:pt idx="4">
                  <c:v>9.4161549831539605E-3</c:v>
                </c:pt>
                <c:pt idx="5">
                  <c:v>-1.30536643631761E-2</c:v>
                </c:pt>
                <c:pt idx="6">
                  <c:v>0.514243363212604</c:v>
                </c:pt>
                <c:pt idx="7">
                  <c:v>-5.7564521295564398E-3</c:v>
                </c:pt>
                <c:pt idx="8">
                  <c:v>-1.1446927218354799E-3</c:v>
                </c:pt>
                <c:pt idx="9">
                  <c:v>-2.9887011547991E-3</c:v>
                </c:pt>
                <c:pt idx="10">
                  <c:v>5.0489717237128202E-2</c:v>
                </c:pt>
              </c:numCache>
            </c:numRef>
          </c:val>
          <c:extLst>
            <c:ext xmlns:c16="http://schemas.microsoft.com/office/drawing/2014/chart" uri="{C3380CC4-5D6E-409C-BE32-E72D297353CC}">
              <c16:uniqueId val="{00000001-2BC0-FD44-B947-FB1299304402}"/>
            </c:ext>
          </c:extLst>
        </c:ser>
        <c:dLbls>
          <c:showLegendKey val="0"/>
          <c:showVal val="0"/>
          <c:showCatName val="0"/>
          <c:showSerName val="0"/>
          <c:showPercent val="0"/>
          <c:showBubbleSize val="0"/>
        </c:dLbls>
        <c:gapWidth val="80"/>
        <c:axId val="-2061671616"/>
        <c:axId val="-2061666880"/>
      </c:barChart>
      <c:catAx>
        <c:axId val="-206167161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61666880"/>
        <c:crosses val="autoZero"/>
        <c:auto val="1"/>
        <c:lblAlgn val="ctr"/>
        <c:lblOffset val="100"/>
        <c:noMultiLvlLbl val="0"/>
      </c:catAx>
      <c:valAx>
        <c:axId val="-20616668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6167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a:pPr>
            <a:r>
              <a:rPr lang="en-US" sz="2400" dirty="0"/>
              <a:t>Energy Reduction</a:t>
            </a:r>
          </a:p>
        </c:rich>
      </c:tx>
      <c:layout>
        <c:manualLayout>
          <c:xMode val="edge"/>
          <c:yMode val="edge"/>
          <c:x val="0.20588275634191799"/>
          <c:y val="1.5151515151515201E-2"/>
        </c:manualLayout>
      </c:layout>
      <c:overlay val="0"/>
    </c:title>
    <c:autoTitleDeleted val="0"/>
    <c:plotArea>
      <c:layout>
        <c:manualLayout>
          <c:layoutTarget val="inner"/>
          <c:xMode val="edge"/>
          <c:yMode val="edge"/>
          <c:x val="0.184787626012307"/>
          <c:y val="0.16690030223494801"/>
          <c:w val="0.78037468594335402"/>
          <c:h val="0.39190885230255301"/>
        </c:manualLayout>
      </c:layout>
      <c:barChart>
        <c:barDir val="col"/>
        <c:grouping val="clustered"/>
        <c:varyColors val="0"/>
        <c:ser>
          <c:idx val="0"/>
          <c:order val="0"/>
          <c:tx>
            <c:strRef>
              <c:f>Sheet1!$H$1</c:f>
              <c:strCache>
                <c:ptCount val="1"/>
                <c:pt idx="0">
                  <c:v>Energy</c:v>
                </c:pt>
              </c:strCache>
            </c:strRef>
          </c:tx>
          <c:spPr>
            <a:solidFill>
              <a:schemeClr val="dk1"/>
            </a:solidFill>
            <a:ln w="25400" cap="flat" cmpd="sng" algn="ctr">
              <a:noFill/>
              <a:prstDash val="solid"/>
            </a:ln>
            <a:effectLst/>
          </c:spPr>
          <c:invertIfNegative val="0"/>
          <c:cat>
            <c:multiLvlStrRef>
              <c:f>Sheet1!$F$2:$G$5</c:f>
              <c:multiLvlStrCache>
                <c:ptCount val="4"/>
                <c:lvl>
                  <c:pt idx="0">
                    <c:v>Intra-Subarray</c:v>
                  </c:pt>
                  <c:pt idx="1">
                    <c:v>Inter-Bank</c:v>
                  </c:pt>
                  <c:pt idx="2">
                    <c:v>Inter-Subarray</c:v>
                  </c:pt>
                  <c:pt idx="3">
                    <c:v>Intra-Subarray</c:v>
                  </c:pt>
                </c:lvl>
                <c:lvl>
                  <c:pt idx="0">
                    <c:v>Copy</c:v>
                  </c:pt>
                  <c:pt idx="3">
                    <c:v>Zero</c:v>
                  </c:pt>
                </c:lvl>
              </c:multiLvlStrCache>
            </c:multiLvlStrRef>
          </c:cat>
          <c:val>
            <c:numRef>
              <c:f>Sheet1!$H$2:$H$5</c:f>
              <c:numCache>
                <c:formatCode>General</c:formatCode>
                <c:ptCount val="4"/>
                <c:pt idx="0">
                  <c:v>74.400000000000006</c:v>
                </c:pt>
                <c:pt idx="1">
                  <c:v>3.2</c:v>
                </c:pt>
                <c:pt idx="2">
                  <c:v>1.5</c:v>
                </c:pt>
                <c:pt idx="3">
                  <c:v>41.5</c:v>
                </c:pt>
              </c:numCache>
            </c:numRef>
          </c:val>
          <c:extLst>
            <c:ext xmlns:c16="http://schemas.microsoft.com/office/drawing/2014/chart" uri="{C3380CC4-5D6E-409C-BE32-E72D297353CC}">
              <c16:uniqueId val="{00000000-E4BD-594B-B4FD-1C0665F036B9}"/>
            </c:ext>
          </c:extLst>
        </c:ser>
        <c:dLbls>
          <c:showLegendKey val="0"/>
          <c:showVal val="0"/>
          <c:showCatName val="0"/>
          <c:showSerName val="0"/>
          <c:showPercent val="0"/>
          <c:showBubbleSize val="0"/>
        </c:dLbls>
        <c:gapWidth val="150"/>
        <c:axId val="93209344"/>
        <c:axId val="93213360"/>
      </c:barChart>
      <c:catAx>
        <c:axId val="93209344"/>
        <c:scaling>
          <c:orientation val="minMax"/>
        </c:scaling>
        <c:delete val="0"/>
        <c:axPos val="b"/>
        <c:numFmt formatCode="General" sourceLinked="0"/>
        <c:majorTickMark val="out"/>
        <c:minorTickMark val="none"/>
        <c:tickLblPos val="nextTo"/>
        <c:txPr>
          <a:bodyPr/>
          <a:lstStyle/>
          <a:p>
            <a:pPr>
              <a:defRPr sz="1800"/>
            </a:pPr>
            <a:endParaRPr lang="en-US"/>
          </a:p>
        </c:txPr>
        <c:crossAx val="93213360"/>
        <c:crosses val="autoZero"/>
        <c:auto val="1"/>
        <c:lblAlgn val="ctr"/>
        <c:lblOffset val="100"/>
        <c:noMultiLvlLbl val="0"/>
      </c:catAx>
      <c:valAx>
        <c:axId val="93213360"/>
        <c:scaling>
          <c:orientation val="minMax"/>
        </c:scaling>
        <c:delete val="0"/>
        <c:axPos val="l"/>
        <c:majorGridlines/>
        <c:numFmt formatCode="General" sourceLinked="1"/>
        <c:majorTickMark val="out"/>
        <c:minorTickMark val="none"/>
        <c:tickLblPos val="nextTo"/>
        <c:txPr>
          <a:bodyPr/>
          <a:lstStyle/>
          <a:p>
            <a:pPr>
              <a:defRPr sz="2400">
                <a:latin typeface="Arial" pitchFamily="34" charset="0"/>
                <a:cs typeface="Arial" pitchFamily="34" charset="0"/>
              </a:defRPr>
            </a:pPr>
            <a:endParaRPr lang="en-US"/>
          </a:p>
        </c:txPr>
        <c:crossAx val="93209344"/>
        <c:crosses val="autoZero"/>
        <c:crossBetween val="between"/>
        <c:majorUnit val="20"/>
      </c:valAx>
    </c:plotArea>
    <c:plotVisOnly val="1"/>
    <c:dispBlanksAs val="gap"/>
    <c:showDLblsOverMax val="0"/>
  </c:chart>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-0.22000590950280999</c:v>
                </c:pt>
                <c:pt idx="1">
                  <c:v>-0.17525603549510599</c:v>
                </c:pt>
                <c:pt idx="2">
                  <c:v>-7.2364274935196399E-2</c:v>
                </c:pt>
                <c:pt idx="3">
                  <c:v>-7.4298168899992606E-2</c:v>
                </c:pt>
                <c:pt idx="4">
                  <c:v>-9.0338474802149196E-2</c:v>
                </c:pt>
                <c:pt idx="5">
                  <c:v>-0.20025193884614201</c:v>
                </c:pt>
                <c:pt idx="6">
                  <c:v>0.54726561550498898</c:v>
                </c:pt>
                <c:pt idx="7">
                  <c:v>-0.50007583805084999</c:v>
                </c:pt>
                <c:pt idx="8">
                  <c:v>-0.40915009289751397</c:v>
                </c:pt>
                <c:pt idx="9">
                  <c:v>-0.43573847089736101</c:v>
                </c:pt>
                <c:pt idx="10">
                  <c:v>-0.20282830762062901</c:v>
                </c:pt>
              </c:numCache>
            </c:numRef>
          </c:val>
          <c:extLst>
            <c:ext xmlns:c16="http://schemas.microsoft.com/office/drawing/2014/chart" uri="{C3380CC4-5D6E-409C-BE32-E72D297353CC}">
              <c16:uniqueId val="{00000000-DDC4-A848-8D07-04759DA48275}"/>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5.0393283192569097E-2</c:v>
                </c:pt>
                <c:pt idx="1">
                  <c:v>3.3552466569885898E-2</c:v>
                </c:pt>
                <c:pt idx="2">
                  <c:v>2.4264279646213401E-4</c:v>
                </c:pt>
                <c:pt idx="3">
                  <c:v>8.9585291909086706E-3</c:v>
                </c:pt>
                <c:pt idx="4">
                  <c:v>9.4161549831539605E-3</c:v>
                </c:pt>
                <c:pt idx="5">
                  <c:v>-1.30536643631761E-2</c:v>
                </c:pt>
                <c:pt idx="6">
                  <c:v>0.514243363212604</c:v>
                </c:pt>
                <c:pt idx="7">
                  <c:v>-5.7564521295564398E-3</c:v>
                </c:pt>
                <c:pt idx="8">
                  <c:v>-1.1446927218354799E-3</c:v>
                </c:pt>
                <c:pt idx="9">
                  <c:v>-2.9887011547991E-3</c:v>
                </c:pt>
                <c:pt idx="10">
                  <c:v>5.0489717237128202E-2</c:v>
                </c:pt>
              </c:numCache>
            </c:numRef>
          </c:val>
          <c:extLst>
            <c:ext xmlns:c16="http://schemas.microsoft.com/office/drawing/2014/chart" uri="{C3380CC4-5D6E-409C-BE32-E72D297353CC}">
              <c16:uniqueId val="{00000001-DDC4-A848-8D07-04759DA48275}"/>
            </c:ext>
          </c:extLst>
        </c:ser>
        <c:dLbls>
          <c:showLegendKey val="0"/>
          <c:showVal val="0"/>
          <c:showCatName val="0"/>
          <c:showSerName val="0"/>
          <c:showPercent val="0"/>
          <c:showBubbleSize val="0"/>
        </c:dLbls>
        <c:gapWidth val="80"/>
        <c:axId val="-2076214736"/>
        <c:axId val="-2077166928"/>
      </c:barChart>
      <c:catAx>
        <c:axId val="-207621473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7166928"/>
        <c:crosses val="autoZero"/>
        <c:auto val="1"/>
        <c:lblAlgn val="ctr"/>
        <c:lblOffset val="100"/>
        <c:noMultiLvlLbl val="0"/>
      </c:catAx>
      <c:valAx>
        <c:axId val="-20771669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621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r>
              <a:rPr lang="en-US" altLang="ko-KR" sz="2400" b="1" dirty="0"/>
              <a:t>Normalized Amount of Off-chip Transfer</a:t>
            </a:r>
            <a:endParaRPr lang="ko-KR" altLang="en-US" sz="2400" b="1" dirty="0"/>
          </a:p>
        </c:rich>
      </c:tx>
      <c:overlay val="0"/>
      <c:spPr>
        <a:noFill/>
        <a:ln>
          <a:noFill/>
        </a:ln>
        <a:effectLst/>
      </c:spPr>
    </c:title>
    <c:autoTitleDeleted val="0"/>
    <c:plotArea>
      <c:layout/>
      <c:barChart>
        <c:barDir val="col"/>
        <c:grouping val="clustered"/>
        <c:varyColors val="0"/>
        <c:ser>
          <c:idx val="0"/>
          <c:order val="0"/>
          <c:tx>
            <c:strRef>
              <c:f>Sheet1!$B$1</c:f>
              <c:strCache>
                <c:ptCount val="1"/>
                <c:pt idx="0">
                  <c:v>Host-Only</c:v>
                </c:pt>
              </c:strCache>
            </c:strRef>
          </c:tx>
          <c:spPr>
            <a:solidFill>
              <a:schemeClr val="accent1">
                <a:shade val="65000"/>
              </a:schemeClr>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Sheet1!$B$2:$B$11</c:f>
              <c:numCache>
                <c:formatCode>General</c:formatCode>
                <c:ptCount val="10"/>
                <c:pt idx="0">
                  <c:v>1</c:v>
                </c:pt>
                <c:pt idx="1">
                  <c:v>1</c:v>
                </c:pt>
                <c:pt idx="2">
                  <c:v>1</c:v>
                </c:pt>
                <c:pt idx="3">
                  <c:v>1</c:v>
                </c:pt>
                <c:pt idx="4">
                  <c:v>1</c:v>
                </c:pt>
                <c:pt idx="5">
                  <c:v>1</c:v>
                </c:pt>
                <c:pt idx="6">
                  <c:v>1</c:v>
                </c:pt>
                <c:pt idx="7">
                  <c:v>1</c:v>
                </c:pt>
                <c:pt idx="8">
                  <c:v>1</c:v>
                </c:pt>
                <c:pt idx="9">
                  <c:v>1</c:v>
                </c:pt>
              </c:numCache>
            </c:numRef>
          </c:val>
          <c:extLst>
            <c:ext xmlns:c16="http://schemas.microsoft.com/office/drawing/2014/chart" uri="{C3380CC4-5D6E-409C-BE32-E72D297353CC}">
              <c16:uniqueId val="{00000000-3665-DF4E-83F7-92652CE715D0}"/>
            </c:ext>
          </c:extLst>
        </c:ser>
        <c:ser>
          <c:idx val="1"/>
          <c:order val="1"/>
          <c:tx>
            <c:strRef>
              <c:f>Sheet1!$C$1</c:f>
              <c:strCache>
                <c:ptCount val="1"/>
                <c:pt idx="0">
                  <c:v>PIM-Only</c:v>
                </c:pt>
              </c:strCache>
            </c:strRef>
          </c:tx>
          <c:spPr>
            <a:solidFill>
              <a:schemeClr val="accent1"/>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Sheet1!$C$2:$C$11</c:f>
              <c:numCache>
                <c:formatCode>General</c:formatCode>
                <c:ptCount val="10"/>
                <c:pt idx="0">
                  <c:v>2.243601611984992</c:v>
                </c:pt>
                <c:pt idx="1">
                  <c:v>2.8887433097987381</c:v>
                </c:pt>
                <c:pt idx="2">
                  <c:v>3.1716125562191042</c:v>
                </c:pt>
                <c:pt idx="3">
                  <c:v>6.4881471332515481</c:v>
                </c:pt>
                <c:pt idx="4">
                  <c:v>3.6497540221428251</c:v>
                </c:pt>
                <c:pt idx="5">
                  <c:v>3.541574998200212</c:v>
                </c:pt>
                <c:pt idx="6">
                  <c:v>0.67042715600000002</c:v>
                </c:pt>
                <c:pt idx="7">
                  <c:v>16.241043134967079</c:v>
                </c:pt>
                <c:pt idx="8">
                  <c:v>501.6688345</c:v>
                </c:pt>
                <c:pt idx="9">
                  <c:v>408.08467209999998</c:v>
                </c:pt>
              </c:numCache>
            </c:numRef>
          </c:val>
          <c:extLst>
            <c:ext xmlns:c16="http://schemas.microsoft.com/office/drawing/2014/chart" uri="{C3380CC4-5D6E-409C-BE32-E72D297353CC}">
              <c16:uniqueId val="{00000001-3665-DF4E-83F7-92652CE715D0}"/>
            </c:ext>
          </c:extLst>
        </c:ser>
        <c:ser>
          <c:idx val="2"/>
          <c:order val="2"/>
          <c:tx>
            <c:strRef>
              <c:f>Sheet1!$D$1</c:f>
              <c:strCache>
                <c:ptCount val="1"/>
                <c:pt idx="0">
                  <c:v>Locality-Aware</c:v>
                </c:pt>
              </c:strCache>
            </c:strRef>
          </c:tx>
          <c:spPr>
            <a:solidFill>
              <a:schemeClr val="accent1">
                <a:tint val="65000"/>
              </a:schemeClr>
            </a:solidFill>
            <a:ln>
              <a:solidFill>
                <a:schemeClr val="accent1">
                  <a:lumMod val="50000"/>
                </a:schemeClr>
              </a:solidFill>
            </a:ln>
            <a:effectLst/>
          </c:spPr>
          <c:invertIfNegative val="0"/>
          <c:cat>
            <c:strRef>
              <c:f>Sheet1!$A$2:$A$11</c:f>
              <c:strCache>
                <c:ptCount val="10"/>
                <c:pt idx="0">
                  <c:v>ATF</c:v>
                </c:pt>
                <c:pt idx="1">
                  <c:v>BFS</c:v>
                </c:pt>
                <c:pt idx="2">
                  <c:v>PR</c:v>
                </c:pt>
                <c:pt idx="3">
                  <c:v>SP</c:v>
                </c:pt>
                <c:pt idx="4">
                  <c:v>WCC</c:v>
                </c:pt>
                <c:pt idx="5">
                  <c:v>HJ</c:v>
                </c:pt>
                <c:pt idx="6">
                  <c:v>HG</c:v>
                </c:pt>
                <c:pt idx="7">
                  <c:v>RP</c:v>
                </c:pt>
                <c:pt idx="8">
                  <c:v>SC</c:v>
                </c:pt>
                <c:pt idx="9">
                  <c:v>SVM</c:v>
                </c:pt>
              </c:strCache>
            </c:strRef>
          </c:cat>
          <c:val>
            <c:numRef>
              <c:f>Sheet1!$D$2:$D$11</c:f>
              <c:numCache>
                <c:formatCode>General</c:formatCode>
                <c:ptCount val="10"/>
                <c:pt idx="0">
                  <c:v>1.1309097275650579</c:v>
                </c:pt>
                <c:pt idx="1">
                  <c:v>1.1806067704840131</c:v>
                </c:pt>
                <c:pt idx="2">
                  <c:v>1.002669246804067</c:v>
                </c:pt>
                <c:pt idx="3">
                  <c:v>1.122953913219652</c:v>
                </c:pt>
                <c:pt idx="4">
                  <c:v>1.090702295073698</c:v>
                </c:pt>
                <c:pt idx="5">
                  <c:v>1.118939275808349</c:v>
                </c:pt>
                <c:pt idx="6">
                  <c:v>0.67042715600000002</c:v>
                </c:pt>
                <c:pt idx="7">
                  <c:v>1.037990284303494</c:v>
                </c:pt>
                <c:pt idx="8">
                  <c:v>1.77174557</c:v>
                </c:pt>
                <c:pt idx="9">
                  <c:v>2.5209487610000001</c:v>
                </c:pt>
              </c:numCache>
            </c:numRef>
          </c:val>
          <c:extLst>
            <c:ext xmlns:c16="http://schemas.microsoft.com/office/drawing/2014/chart" uri="{C3380CC4-5D6E-409C-BE32-E72D297353CC}">
              <c16:uniqueId val="{00000002-3665-DF4E-83F7-92652CE715D0}"/>
            </c:ext>
          </c:extLst>
        </c:ser>
        <c:dLbls>
          <c:showLegendKey val="0"/>
          <c:showVal val="0"/>
          <c:showCatName val="0"/>
          <c:showSerName val="0"/>
          <c:showPercent val="0"/>
          <c:showBubbleSize val="0"/>
        </c:dLbls>
        <c:gapWidth val="80"/>
        <c:axId val="-2077554448"/>
        <c:axId val="-2098883808"/>
      </c:barChart>
      <c:catAx>
        <c:axId val="-207755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98883808"/>
        <c:crosses val="autoZero"/>
        <c:auto val="1"/>
        <c:lblAlgn val="ctr"/>
        <c:lblOffset val="100"/>
        <c:noMultiLvlLbl val="0"/>
      </c:catAx>
      <c:valAx>
        <c:axId val="-2098883808"/>
        <c:scaling>
          <c:orientation val="minMax"/>
          <c:max val="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7554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PIM-Only</c:v>
                </c:pt>
              </c:strCache>
            </c:strRef>
          </c:tx>
          <c:spPr>
            <a:solidFill>
              <a:schemeClr val="accent1">
                <a:shade val="76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Sheet1!$B$2:$B$12</c:f>
              <c:numCache>
                <c:formatCode>General</c:formatCode>
                <c:ptCount val="11"/>
                <c:pt idx="0">
                  <c:v>1.6737387764718299E-2</c:v>
                </c:pt>
                <c:pt idx="1">
                  <c:v>-1.38931686644478E-2</c:v>
                </c:pt>
                <c:pt idx="2">
                  <c:v>1.5520590187711099E-2</c:v>
                </c:pt>
                <c:pt idx="3">
                  <c:v>3.8120048416557598E-2</c:v>
                </c:pt>
                <c:pt idx="4">
                  <c:v>7.3854349110118499E-3</c:v>
                </c:pt>
                <c:pt idx="5">
                  <c:v>0.226360637564406</c:v>
                </c:pt>
                <c:pt idx="6">
                  <c:v>0.62756540409384498</c:v>
                </c:pt>
                <c:pt idx="7">
                  <c:v>0.21380418796440301</c:v>
                </c:pt>
                <c:pt idx="8">
                  <c:v>7.7582006710528395E-2</c:v>
                </c:pt>
                <c:pt idx="9">
                  <c:v>-3.4224055300827699E-2</c:v>
                </c:pt>
                <c:pt idx="10">
                  <c:v>0.103798181440584</c:v>
                </c:pt>
              </c:numCache>
            </c:numRef>
          </c:val>
          <c:extLst>
            <c:ext xmlns:c16="http://schemas.microsoft.com/office/drawing/2014/chart" uri="{C3380CC4-5D6E-409C-BE32-E72D297353CC}">
              <c16:uniqueId val="{00000000-B9DC-C446-B3FD-4684826AC596}"/>
            </c:ext>
          </c:extLst>
        </c:ser>
        <c:ser>
          <c:idx val="1"/>
          <c:order val="1"/>
          <c:tx>
            <c:strRef>
              <c:f>Sheet1!$C$1</c:f>
              <c:strCache>
                <c:ptCount val="1"/>
                <c:pt idx="0">
                  <c:v>Locality-Aware</c:v>
                </c:pt>
              </c:strCache>
            </c:strRef>
          </c:tx>
          <c:spPr>
            <a:solidFill>
              <a:schemeClr val="accent1">
                <a:tint val="77000"/>
              </a:schemeClr>
            </a:solidFill>
            <a:ln>
              <a:solidFill>
                <a:schemeClr val="accent1">
                  <a:lumMod val="50000"/>
                </a:schemeClr>
              </a:solidFill>
            </a:ln>
            <a:effectLst/>
          </c:spPr>
          <c:invertIfNegative val="0"/>
          <c:cat>
            <c:strRef>
              <c:f>Sheet1!$A$2:$A$12</c:f>
              <c:strCache>
                <c:ptCount val="11"/>
                <c:pt idx="0">
                  <c:v>ATF</c:v>
                </c:pt>
                <c:pt idx="1">
                  <c:v>BFS</c:v>
                </c:pt>
                <c:pt idx="2">
                  <c:v>PR</c:v>
                </c:pt>
                <c:pt idx="3">
                  <c:v>SP</c:v>
                </c:pt>
                <c:pt idx="4">
                  <c:v>WCC</c:v>
                </c:pt>
                <c:pt idx="5">
                  <c:v>HJ</c:v>
                </c:pt>
                <c:pt idx="6">
                  <c:v>HG</c:v>
                </c:pt>
                <c:pt idx="7">
                  <c:v>RP</c:v>
                </c:pt>
                <c:pt idx="8">
                  <c:v>SC</c:v>
                </c:pt>
                <c:pt idx="9">
                  <c:v>SVM</c:v>
                </c:pt>
                <c:pt idx="10">
                  <c:v>GM</c:v>
                </c:pt>
              </c:strCache>
            </c:strRef>
          </c:cat>
          <c:val>
            <c:numRef>
              <c:f>Sheet1!$C$2:$C$12</c:f>
              <c:numCache>
                <c:formatCode>General</c:formatCode>
                <c:ptCount val="11"/>
                <c:pt idx="0">
                  <c:v>0.135406160914712</c:v>
                </c:pt>
                <c:pt idx="1">
                  <c:v>0.126301768188785</c:v>
                </c:pt>
                <c:pt idx="2">
                  <c:v>0.11073402928992999</c:v>
                </c:pt>
                <c:pt idx="3">
                  <c:v>0.121062271759959</c:v>
                </c:pt>
                <c:pt idx="4">
                  <c:v>0.13711450944163101</c:v>
                </c:pt>
                <c:pt idx="5">
                  <c:v>0.17554513114314399</c:v>
                </c:pt>
                <c:pt idx="6">
                  <c:v>0.59989158190011904</c:v>
                </c:pt>
                <c:pt idx="7">
                  <c:v>0.213857919218155</c:v>
                </c:pt>
                <c:pt idx="8">
                  <c:v>0.13908515815806499</c:v>
                </c:pt>
                <c:pt idx="9">
                  <c:v>4.4499780132760902E-2</c:v>
                </c:pt>
                <c:pt idx="10">
                  <c:v>0.17268461972823099</c:v>
                </c:pt>
              </c:numCache>
            </c:numRef>
          </c:val>
          <c:extLst>
            <c:ext xmlns:c16="http://schemas.microsoft.com/office/drawing/2014/chart" uri="{C3380CC4-5D6E-409C-BE32-E72D297353CC}">
              <c16:uniqueId val="{00000001-B9DC-C446-B3FD-4684826AC596}"/>
            </c:ext>
          </c:extLst>
        </c:ser>
        <c:dLbls>
          <c:showLegendKey val="0"/>
          <c:showVal val="0"/>
          <c:showCatName val="0"/>
          <c:showSerName val="0"/>
          <c:showPercent val="0"/>
          <c:showBubbleSize val="0"/>
        </c:dLbls>
        <c:gapWidth val="80"/>
        <c:axId val="-2074668496"/>
        <c:axId val="-2074663904"/>
      </c:barChart>
      <c:catAx>
        <c:axId val="-207466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4663904"/>
        <c:crosses val="autoZero"/>
        <c:auto val="1"/>
        <c:lblAlgn val="ctr"/>
        <c:lblOffset val="100"/>
        <c:noMultiLvlLbl val="0"/>
      </c:catAx>
      <c:valAx>
        <c:axId val="-20746639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746684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solidFill>
            <a:schemeClr val="tx1"/>
          </a:solidFill>
        </a:defRPr>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545470010693101E-2"/>
          <c:y val="3.14606343462739E-2"/>
          <c:w val="0.93247922134733097"/>
          <c:h val="0.69225293404629096"/>
        </c:manualLayout>
      </c:layout>
      <c:barChart>
        <c:barDir val="col"/>
        <c:grouping val="stacked"/>
        <c:varyColors val="0"/>
        <c:ser>
          <c:idx val="0"/>
          <c:order val="0"/>
          <c:tx>
            <c:strRef>
              <c:f>Sheet1!$B$1</c:f>
              <c:strCache>
                <c:ptCount val="1"/>
                <c:pt idx="0">
                  <c:v>Cache</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Sheet1!$B$2:$B$14</c:f>
              <c:numCache>
                <c:formatCode>General</c:formatCode>
                <c:ptCount val="13"/>
                <c:pt idx="1">
                  <c:v>0.27612920499999999</c:v>
                </c:pt>
                <c:pt idx="5">
                  <c:v>0.22974204500000001</c:v>
                </c:pt>
                <c:pt idx="9">
                  <c:v>0.21380359500000001</c:v>
                </c:pt>
              </c:numCache>
            </c:numRef>
          </c:val>
          <c:extLst>
            <c:ext xmlns:c16="http://schemas.microsoft.com/office/drawing/2014/chart" uri="{C3380CC4-5D6E-409C-BE32-E72D297353CC}">
              <c16:uniqueId val="{00000000-8902-B84A-AE3B-3609F86E0066}"/>
            </c:ext>
          </c:extLst>
        </c:ser>
        <c:ser>
          <c:idx val="1"/>
          <c:order val="1"/>
          <c:tx>
            <c:strRef>
              <c:f>Sheet1!$C$1</c:f>
              <c:strCache>
                <c:ptCount val="1"/>
                <c:pt idx="0">
                  <c:v>HMC Link</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Sheet1!$C$2:$C$14</c:f>
              <c:numCache>
                <c:formatCode>General</c:formatCode>
                <c:ptCount val="13"/>
                <c:pt idx="1">
                  <c:v>0.50415019900000002</c:v>
                </c:pt>
                <c:pt idx="5">
                  <c:v>0.51296859699999997</c:v>
                </c:pt>
                <c:pt idx="9">
                  <c:v>0.513968325</c:v>
                </c:pt>
              </c:numCache>
            </c:numRef>
          </c:val>
          <c:extLst>
            <c:ext xmlns:c16="http://schemas.microsoft.com/office/drawing/2014/chart" uri="{C3380CC4-5D6E-409C-BE32-E72D297353CC}">
              <c16:uniqueId val="{00000001-8902-B84A-AE3B-3609F86E0066}"/>
            </c:ext>
          </c:extLst>
        </c:ser>
        <c:ser>
          <c:idx val="2"/>
          <c:order val="2"/>
          <c:tx>
            <c:strRef>
              <c:f>Sheet1!$D$1</c:f>
              <c:strCache>
                <c:ptCount val="1"/>
                <c:pt idx="0">
                  <c:v>DRAM</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Sheet1!$D$2:$D$14</c:f>
              <c:numCache>
                <c:formatCode>General</c:formatCode>
                <c:ptCount val="13"/>
                <c:pt idx="1">
                  <c:v>0.21457203699999999</c:v>
                </c:pt>
                <c:pt idx="5">
                  <c:v>0.25452649100000002</c:v>
                </c:pt>
                <c:pt idx="9">
                  <c:v>0.26887156600000001</c:v>
                </c:pt>
              </c:numCache>
            </c:numRef>
          </c:val>
          <c:extLst>
            <c:ext xmlns:c16="http://schemas.microsoft.com/office/drawing/2014/chart" uri="{C3380CC4-5D6E-409C-BE32-E72D297353CC}">
              <c16:uniqueId val="{00000002-8902-B84A-AE3B-3609F86E0066}"/>
            </c:ext>
          </c:extLst>
        </c:ser>
        <c:ser>
          <c:idx val="3"/>
          <c:order val="3"/>
          <c:tx>
            <c:strRef>
              <c:f>Sheet1!$E$1</c:f>
              <c:strCache>
                <c:ptCount val="1"/>
                <c:pt idx="0">
                  <c:v>Host-side PCU</c:v>
                </c:pt>
              </c:strCache>
            </c:strRef>
          </c:tx>
          <c:spPr>
            <a:solidFill>
              <a:schemeClr val="tx2">
                <a:lumMod val="40000"/>
                <a:lumOff val="6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Sheet1!$E$2:$E$14</c:f>
              <c:numCache>
                <c:formatCode>General</c:formatCode>
                <c:ptCount val="13"/>
                <c:pt idx="1">
                  <c:v>4.3662429999999997E-3</c:v>
                </c:pt>
                <c:pt idx="5">
                  <c:v>3.6966659999999999E-3</c:v>
                </c:pt>
                <c:pt idx="9">
                  <c:v>3.0358239999999999E-3</c:v>
                </c:pt>
              </c:numCache>
            </c:numRef>
          </c:val>
          <c:extLst>
            <c:ext xmlns:c16="http://schemas.microsoft.com/office/drawing/2014/chart" uri="{C3380CC4-5D6E-409C-BE32-E72D297353CC}">
              <c16:uniqueId val="{00000003-8902-B84A-AE3B-3609F86E0066}"/>
            </c:ext>
          </c:extLst>
        </c:ser>
        <c:ser>
          <c:idx val="4"/>
          <c:order val="4"/>
          <c:tx>
            <c:strRef>
              <c:f>Sheet1!$F$1</c:f>
              <c:strCache>
                <c:ptCount val="1"/>
                <c:pt idx="0">
                  <c:v>Memory-side PCU</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Sheet1!$F$2:$F$14</c:f>
              <c:numCache>
                <c:formatCode>General</c:formatCode>
                <c:ptCount val="13"/>
                <c:pt idx="1">
                  <c:v>0</c:v>
                </c:pt>
                <c:pt idx="5">
                  <c:v>0</c:v>
                </c:pt>
                <c:pt idx="9">
                  <c:v>0</c:v>
                </c:pt>
              </c:numCache>
            </c:numRef>
          </c:val>
          <c:extLst>
            <c:ext xmlns:c16="http://schemas.microsoft.com/office/drawing/2014/chart" uri="{C3380CC4-5D6E-409C-BE32-E72D297353CC}">
              <c16:uniqueId val="{00000004-8902-B84A-AE3B-3609F86E0066}"/>
            </c:ext>
          </c:extLst>
        </c:ser>
        <c:ser>
          <c:idx val="5"/>
          <c:order val="5"/>
          <c:tx>
            <c:strRef>
              <c:f>Sheet1!$G$1</c:f>
              <c:strCache>
                <c:ptCount val="1"/>
                <c:pt idx="0">
                  <c:v>PMU</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Sheet1!$G$2:$G$14</c:f>
              <c:numCache>
                <c:formatCode>0.00E+00</c:formatCode>
                <c:ptCount val="13"/>
                <c:pt idx="1">
                  <c:v>7.7323400000000006E-5</c:v>
                </c:pt>
                <c:pt idx="5">
                  <c:v>6.4146000000000006E-5</c:v>
                </c:pt>
                <c:pt idx="9">
                  <c:v>5.4225399999999998E-5</c:v>
                </c:pt>
              </c:numCache>
            </c:numRef>
          </c:val>
          <c:extLst>
            <c:ext xmlns:c16="http://schemas.microsoft.com/office/drawing/2014/chart" uri="{C3380CC4-5D6E-409C-BE32-E72D297353CC}">
              <c16:uniqueId val="{00000005-8902-B84A-AE3B-3609F86E0066}"/>
            </c:ext>
          </c:extLst>
        </c:ser>
        <c:ser>
          <c:idx val="6"/>
          <c:order val="6"/>
          <c:tx>
            <c:strRef>
              <c:f>Sheet1!$H$1</c:f>
              <c:strCache>
                <c:ptCount val="1"/>
                <c:pt idx="0">
                  <c:v>계열 7</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Sheet1!$H$2:$H$14</c:f>
              <c:numCache>
                <c:formatCode>General</c:formatCode>
                <c:ptCount val="13"/>
                <c:pt idx="2">
                  <c:v>0.29322203600000002</c:v>
                </c:pt>
                <c:pt idx="6">
                  <c:v>0.18896870700000001</c:v>
                </c:pt>
                <c:pt idx="10">
                  <c:v>0.141068164</c:v>
                </c:pt>
              </c:numCache>
            </c:numRef>
          </c:val>
          <c:extLst>
            <c:ext xmlns:c16="http://schemas.microsoft.com/office/drawing/2014/chart" uri="{C3380CC4-5D6E-409C-BE32-E72D297353CC}">
              <c16:uniqueId val="{00000006-8902-B84A-AE3B-3609F86E0066}"/>
            </c:ext>
          </c:extLst>
        </c:ser>
        <c:ser>
          <c:idx val="7"/>
          <c:order val="7"/>
          <c:tx>
            <c:strRef>
              <c:f>Sheet1!$I$1</c:f>
              <c:strCache>
                <c:ptCount val="1"/>
                <c:pt idx="0">
                  <c:v>계열 8</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Sheet1!$I$2:$I$14</c:f>
              <c:numCache>
                <c:formatCode>General</c:formatCode>
                <c:ptCount val="13"/>
                <c:pt idx="2">
                  <c:v>0.68427908800000004</c:v>
                </c:pt>
                <c:pt idx="6">
                  <c:v>0.483400051</c:v>
                </c:pt>
                <c:pt idx="10">
                  <c:v>0.36147355799999997</c:v>
                </c:pt>
              </c:numCache>
            </c:numRef>
          </c:val>
          <c:extLst>
            <c:ext xmlns:c16="http://schemas.microsoft.com/office/drawing/2014/chart" uri="{C3380CC4-5D6E-409C-BE32-E72D297353CC}">
              <c16:uniqueId val="{00000007-8902-B84A-AE3B-3609F86E0066}"/>
            </c:ext>
          </c:extLst>
        </c:ser>
        <c:ser>
          <c:idx val="8"/>
          <c:order val="8"/>
          <c:tx>
            <c:strRef>
              <c:f>Sheet1!$J$1</c:f>
              <c:strCache>
                <c:ptCount val="1"/>
                <c:pt idx="0">
                  <c:v>계열 9</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Sheet1!$J$2:$J$14</c:f>
              <c:numCache>
                <c:formatCode>General</c:formatCode>
                <c:ptCount val="13"/>
                <c:pt idx="2">
                  <c:v>0.46390881499999997</c:v>
                </c:pt>
                <c:pt idx="6">
                  <c:v>0.35056454799999998</c:v>
                </c:pt>
                <c:pt idx="10">
                  <c:v>0.262036822</c:v>
                </c:pt>
              </c:numCache>
            </c:numRef>
          </c:val>
          <c:extLst>
            <c:ext xmlns:c16="http://schemas.microsoft.com/office/drawing/2014/chart" uri="{C3380CC4-5D6E-409C-BE32-E72D297353CC}">
              <c16:uniqueId val="{00000008-8902-B84A-AE3B-3609F86E0066}"/>
            </c:ext>
          </c:extLst>
        </c:ser>
        <c:ser>
          <c:idx val="9"/>
          <c:order val="9"/>
          <c:tx>
            <c:strRef>
              <c:f>Sheet1!$K$1</c:f>
              <c:strCache>
                <c:ptCount val="1"/>
                <c:pt idx="0">
                  <c:v>계열 10</c:v>
                </c:pt>
              </c:strCache>
            </c:strRef>
          </c:tx>
          <c:spPr>
            <a:solidFill>
              <a:schemeClr val="tx2">
                <a:lumMod val="40000"/>
                <a:lumOff val="60000"/>
              </a:schemeClr>
            </a:solidFill>
            <a:ln>
              <a:noFill/>
            </a:ln>
            <a:effectLst/>
          </c:spPr>
          <c:invertIfNegative val="0"/>
          <c:cat>
            <c:strRef>
              <c:f>Sheet1!$A$2:$A$14</c:f>
              <c:strCache>
                <c:ptCount val="11"/>
                <c:pt idx="2">
                  <c:v>Small</c:v>
                </c:pt>
                <c:pt idx="6">
                  <c:v>Medium</c:v>
                </c:pt>
                <c:pt idx="10">
                  <c:v>Large</c:v>
                </c:pt>
              </c:strCache>
            </c:strRef>
          </c:cat>
          <c:val>
            <c:numRef>
              <c:f>Sheet1!$K$2:$K$14</c:f>
              <c:numCache>
                <c:formatCode>General</c:formatCode>
                <c:ptCount val="13"/>
                <c:pt idx="2">
                  <c:v>0</c:v>
                </c:pt>
                <c:pt idx="6">
                  <c:v>0</c:v>
                </c:pt>
                <c:pt idx="10">
                  <c:v>0</c:v>
                </c:pt>
              </c:numCache>
            </c:numRef>
          </c:val>
          <c:extLst>
            <c:ext xmlns:c16="http://schemas.microsoft.com/office/drawing/2014/chart" uri="{C3380CC4-5D6E-409C-BE32-E72D297353CC}">
              <c16:uniqueId val="{00000009-8902-B84A-AE3B-3609F86E0066}"/>
            </c:ext>
          </c:extLst>
        </c:ser>
        <c:ser>
          <c:idx val="10"/>
          <c:order val="10"/>
          <c:tx>
            <c:strRef>
              <c:f>Sheet1!$L$1</c:f>
              <c:strCache>
                <c:ptCount val="1"/>
                <c:pt idx="0">
                  <c:v>계열 11</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Sheet1!$L$2:$L$14</c:f>
              <c:numCache>
                <c:formatCode>General</c:formatCode>
                <c:ptCount val="13"/>
                <c:pt idx="2">
                  <c:v>1.5794799000000002E-2</c:v>
                </c:pt>
                <c:pt idx="6">
                  <c:v>1.1518435E-2</c:v>
                </c:pt>
                <c:pt idx="10">
                  <c:v>8.5371160000000008E-3</c:v>
                </c:pt>
              </c:numCache>
            </c:numRef>
          </c:val>
          <c:extLst>
            <c:ext xmlns:c16="http://schemas.microsoft.com/office/drawing/2014/chart" uri="{C3380CC4-5D6E-409C-BE32-E72D297353CC}">
              <c16:uniqueId val="{0000000A-8902-B84A-AE3B-3609F86E0066}"/>
            </c:ext>
          </c:extLst>
        </c:ser>
        <c:ser>
          <c:idx val="11"/>
          <c:order val="11"/>
          <c:tx>
            <c:strRef>
              <c:f>Sheet1!$M$1</c:f>
              <c:strCache>
                <c:ptCount val="1"/>
                <c:pt idx="0">
                  <c:v>계열 12</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Sheet1!$M$2:$M$14</c:f>
              <c:numCache>
                <c:formatCode>General</c:formatCode>
                <c:ptCount val="13"/>
                <c:pt idx="2">
                  <c:v>5.3636500000000002E-3</c:v>
                </c:pt>
                <c:pt idx="6">
                  <c:v>3.6920759999999999E-3</c:v>
                </c:pt>
                <c:pt idx="10">
                  <c:v>2.7686310000000001E-3</c:v>
                </c:pt>
              </c:numCache>
            </c:numRef>
          </c:val>
          <c:extLst>
            <c:ext xmlns:c16="http://schemas.microsoft.com/office/drawing/2014/chart" uri="{C3380CC4-5D6E-409C-BE32-E72D297353CC}">
              <c16:uniqueId val="{0000000B-8902-B84A-AE3B-3609F86E0066}"/>
            </c:ext>
          </c:extLst>
        </c:ser>
        <c:ser>
          <c:idx val="12"/>
          <c:order val="12"/>
          <c:tx>
            <c:strRef>
              <c:f>Sheet1!$N$1</c:f>
              <c:strCache>
                <c:ptCount val="1"/>
                <c:pt idx="0">
                  <c:v>계열 13</c:v>
                </c:pt>
              </c:strCache>
            </c:strRef>
          </c:tx>
          <c:spPr>
            <a:solidFill>
              <a:schemeClr val="tx2">
                <a:lumMod val="5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Sheet1!$N$2:$N$14</c:f>
              <c:numCache>
                <c:formatCode>General</c:formatCode>
                <c:ptCount val="13"/>
                <c:pt idx="3">
                  <c:v>0.263845408</c:v>
                </c:pt>
                <c:pt idx="7">
                  <c:v>0.192789455</c:v>
                </c:pt>
                <c:pt idx="11">
                  <c:v>0.14311433600000001</c:v>
                </c:pt>
              </c:numCache>
            </c:numRef>
          </c:val>
          <c:extLst>
            <c:ext xmlns:c16="http://schemas.microsoft.com/office/drawing/2014/chart" uri="{C3380CC4-5D6E-409C-BE32-E72D297353CC}">
              <c16:uniqueId val="{0000000C-8902-B84A-AE3B-3609F86E0066}"/>
            </c:ext>
          </c:extLst>
        </c:ser>
        <c:ser>
          <c:idx val="13"/>
          <c:order val="13"/>
          <c:tx>
            <c:strRef>
              <c:f>Sheet1!$O$1</c:f>
              <c:strCache>
                <c:ptCount val="1"/>
                <c:pt idx="0">
                  <c:v>계열 14</c:v>
                </c:pt>
              </c:strCache>
            </c:strRef>
          </c:tx>
          <c:spPr>
            <a:solidFill>
              <a:schemeClr val="tx2">
                <a:lumMod val="75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Sheet1!$O$2:$O$14</c:f>
              <c:numCache>
                <c:formatCode>General</c:formatCode>
                <c:ptCount val="13"/>
                <c:pt idx="3">
                  <c:v>0.48251685900000002</c:v>
                </c:pt>
                <c:pt idx="7">
                  <c:v>0.44254321400000002</c:v>
                </c:pt>
                <c:pt idx="11">
                  <c:v>0.35122196100000003</c:v>
                </c:pt>
              </c:numCache>
            </c:numRef>
          </c:val>
          <c:extLst>
            <c:ext xmlns:c16="http://schemas.microsoft.com/office/drawing/2014/chart" uri="{C3380CC4-5D6E-409C-BE32-E72D297353CC}">
              <c16:uniqueId val="{0000000D-8902-B84A-AE3B-3609F86E0066}"/>
            </c:ext>
          </c:extLst>
        </c:ser>
        <c:ser>
          <c:idx val="14"/>
          <c:order val="14"/>
          <c:tx>
            <c:strRef>
              <c:f>Sheet1!$P$1</c:f>
              <c:strCache>
                <c:ptCount val="1"/>
                <c:pt idx="0">
                  <c:v>계열 15</c:v>
                </c:pt>
              </c:strCache>
            </c:strRef>
          </c:tx>
          <c:spPr>
            <a:solidFill>
              <a:schemeClr val="tx2">
                <a:lumMod val="60000"/>
                <a:lumOff val="4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Sheet1!$P$2:$P$14</c:f>
              <c:numCache>
                <c:formatCode>General</c:formatCode>
                <c:ptCount val="13"/>
                <c:pt idx="3">
                  <c:v>0.216678076</c:v>
                </c:pt>
                <c:pt idx="7">
                  <c:v>0.24752395599999999</c:v>
                </c:pt>
                <c:pt idx="11">
                  <c:v>0.228971745</c:v>
                </c:pt>
              </c:numCache>
            </c:numRef>
          </c:val>
          <c:extLst>
            <c:ext xmlns:c16="http://schemas.microsoft.com/office/drawing/2014/chart" uri="{C3380CC4-5D6E-409C-BE32-E72D297353CC}">
              <c16:uniqueId val="{0000000E-8902-B84A-AE3B-3609F86E0066}"/>
            </c:ext>
          </c:extLst>
        </c:ser>
        <c:ser>
          <c:idx val="15"/>
          <c:order val="15"/>
          <c:tx>
            <c:strRef>
              <c:f>Sheet1!$Q$1</c:f>
              <c:strCache>
                <c:ptCount val="1"/>
                <c:pt idx="0">
                  <c:v>계열 16</c:v>
                </c:pt>
              </c:strCache>
            </c:strRef>
          </c:tx>
          <c:spPr>
            <a:solidFill>
              <a:schemeClr val="tx2">
                <a:lumMod val="40000"/>
                <a:lumOff val="6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Sheet1!$Q$2:$Q$14</c:f>
              <c:numCache>
                <c:formatCode>General</c:formatCode>
                <c:ptCount val="13"/>
                <c:pt idx="3">
                  <c:v>4.1151160000000003E-3</c:v>
                </c:pt>
                <c:pt idx="7">
                  <c:v>1.678272E-3</c:v>
                </c:pt>
                <c:pt idx="11">
                  <c:v>1.018992E-3</c:v>
                </c:pt>
              </c:numCache>
            </c:numRef>
          </c:val>
          <c:extLst>
            <c:ext xmlns:c16="http://schemas.microsoft.com/office/drawing/2014/chart" uri="{C3380CC4-5D6E-409C-BE32-E72D297353CC}">
              <c16:uniqueId val="{0000000F-8902-B84A-AE3B-3609F86E0066}"/>
            </c:ext>
          </c:extLst>
        </c:ser>
        <c:ser>
          <c:idx val="16"/>
          <c:order val="16"/>
          <c:tx>
            <c:strRef>
              <c:f>Sheet1!$R$1</c:f>
              <c:strCache>
                <c:ptCount val="1"/>
                <c:pt idx="0">
                  <c:v>계열 17</c:v>
                </c:pt>
              </c:strCache>
            </c:strRef>
          </c:tx>
          <c:spPr>
            <a:solidFill>
              <a:schemeClr val="tx2">
                <a:lumMod val="20000"/>
                <a:lumOff val="80000"/>
              </a:schemeClr>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Sheet1!$R$2:$R$14</c:f>
              <c:numCache>
                <c:formatCode>General</c:formatCode>
                <c:ptCount val="13"/>
                <c:pt idx="3">
                  <c:v>0</c:v>
                </c:pt>
                <c:pt idx="7">
                  <c:v>1.0239438E-2</c:v>
                </c:pt>
                <c:pt idx="11">
                  <c:v>8.1679019999999995E-3</c:v>
                </c:pt>
              </c:numCache>
            </c:numRef>
          </c:val>
          <c:extLst>
            <c:ext xmlns:c16="http://schemas.microsoft.com/office/drawing/2014/chart" uri="{C3380CC4-5D6E-409C-BE32-E72D297353CC}">
              <c16:uniqueId val="{00000010-8902-B84A-AE3B-3609F86E0066}"/>
            </c:ext>
          </c:extLst>
        </c:ser>
        <c:ser>
          <c:idx val="17"/>
          <c:order val="17"/>
          <c:tx>
            <c:strRef>
              <c:f>Sheet1!$S$1</c:f>
              <c:strCache>
                <c:ptCount val="1"/>
                <c:pt idx="0">
                  <c:v>계열 18</c:v>
                </c:pt>
              </c:strCache>
            </c:strRef>
          </c:tx>
          <c:spPr>
            <a:solidFill>
              <a:schemeClr val="bg2"/>
            </a:solidFill>
            <a:ln>
              <a:solidFill>
                <a:schemeClr val="accent1">
                  <a:lumMod val="50000"/>
                </a:schemeClr>
              </a:solidFill>
            </a:ln>
            <a:effectLst/>
          </c:spPr>
          <c:invertIfNegative val="0"/>
          <c:cat>
            <c:strRef>
              <c:f>Sheet1!$A$2:$A$14</c:f>
              <c:strCache>
                <c:ptCount val="11"/>
                <c:pt idx="2">
                  <c:v>Small</c:v>
                </c:pt>
                <c:pt idx="6">
                  <c:v>Medium</c:v>
                </c:pt>
                <c:pt idx="10">
                  <c:v>Large</c:v>
                </c:pt>
              </c:strCache>
            </c:strRef>
          </c:cat>
          <c:val>
            <c:numRef>
              <c:f>Sheet1!$S$2:$S$14</c:f>
              <c:numCache>
                <c:formatCode>General</c:formatCode>
                <c:ptCount val="13"/>
                <c:pt idx="3" formatCode="0.00E+00">
                  <c:v>5.4225399999999998E-5</c:v>
                </c:pt>
                <c:pt idx="7">
                  <c:v>3.7522609999999998E-3</c:v>
                </c:pt>
                <c:pt idx="11">
                  <c:v>2.9163380000000001E-3</c:v>
                </c:pt>
              </c:numCache>
            </c:numRef>
          </c:val>
          <c:extLst>
            <c:ext xmlns:c16="http://schemas.microsoft.com/office/drawing/2014/chart" uri="{C3380CC4-5D6E-409C-BE32-E72D297353CC}">
              <c16:uniqueId val="{00000011-8902-B84A-AE3B-3609F86E0066}"/>
            </c:ext>
          </c:extLst>
        </c:ser>
        <c:dLbls>
          <c:showLegendKey val="0"/>
          <c:showVal val="0"/>
          <c:showCatName val="0"/>
          <c:showSerName val="0"/>
          <c:showPercent val="0"/>
          <c:showBubbleSize val="0"/>
        </c:dLbls>
        <c:gapWidth val="10"/>
        <c:overlap val="100"/>
        <c:axId val="-2062358432"/>
        <c:axId val="-2062051904"/>
      </c:barChart>
      <c:catAx>
        <c:axId val="-206235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62051904"/>
        <c:crosses val="autoZero"/>
        <c:auto val="1"/>
        <c:lblAlgn val="ctr"/>
        <c:lblOffset val="100"/>
        <c:noMultiLvlLbl val="0"/>
      </c:catAx>
      <c:valAx>
        <c:axId val="-2062051904"/>
        <c:scaling>
          <c:orientation val="minMax"/>
          <c:max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62358432"/>
        <c:crosses val="autoZero"/>
        <c:crossBetween val="between"/>
      </c:valAx>
      <c:spPr>
        <a:noFill/>
        <a:ln>
          <a:noFill/>
        </a:ln>
        <a:effectLst/>
      </c:spPr>
    </c:plotArea>
    <c:legend>
      <c:legendPos val="b"/>
      <c:legendEntry>
        <c:idx val="6"/>
        <c:delete val="1"/>
      </c:legendEntry>
      <c:layout>
        <c:manualLayout>
          <c:xMode val="edge"/>
          <c:yMode val="edge"/>
          <c:x val="7.2957616409059997E-2"/>
          <c:y val="0.85591370098003206"/>
          <c:w val="0.87260316418781003"/>
          <c:h val="0.12874593314217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269256342957099"/>
          <c:y val="0.18444444444444399"/>
          <c:w val="0.80127349081364796"/>
          <c:h val="0.49476963456491002"/>
        </c:manualLayout>
      </c:layout>
      <c:barChart>
        <c:barDir val="col"/>
        <c:grouping val="percentStacked"/>
        <c:varyColors val="0"/>
        <c:ser>
          <c:idx val="0"/>
          <c:order val="0"/>
          <c:tx>
            <c:strRef>
              <c:f>Motivation!$S$34</c:f>
              <c:strCache>
                <c:ptCount val="1"/>
                <c:pt idx="0">
                  <c:v>Texture Tiling </c:v>
                </c:pt>
              </c:strCache>
            </c:strRef>
          </c:tx>
          <c:spPr>
            <a:solidFill>
              <a:srgbClr val="1F497D"/>
            </a:solidFill>
            <a:ln>
              <a:solidFill>
                <a:srgbClr val="000000"/>
              </a:solidFill>
            </a:ln>
            <a:effectLst/>
          </c:spPr>
          <c:invertIfNegative val="0"/>
          <c:cat>
            <c:strRef>
              <c:f>Motivation!$T$33:$Z$33</c:f>
              <c:strCache>
                <c:ptCount val="7"/>
                <c:pt idx="0">
                  <c:v>Google Docs</c:v>
                </c:pt>
                <c:pt idx="1">
                  <c:v>Gmail</c:v>
                </c:pt>
                <c:pt idx="2">
                  <c:v>Google Calendar</c:v>
                </c:pt>
                <c:pt idx="3">
                  <c:v>WordPress</c:v>
                </c:pt>
                <c:pt idx="4">
                  <c:v>Twitter</c:v>
                </c:pt>
                <c:pt idx="5">
                  <c:v>Animation</c:v>
                </c:pt>
                <c:pt idx="6">
                  <c:v>AVG</c:v>
                </c:pt>
              </c:strCache>
            </c:strRef>
          </c:cat>
          <c:val>
            <c:numRef>
              <c:f>Motivation!$T$34:$Z$34</c:f>
              <c:numCache>
                <c:formatCode>General</c:formatCode>
                <c:ptCount val="7"/>
                <c:pt idx="0">
                  <c:v>13120194730996.4</c:v>
                </c:pt>
                <c:pt idx="1">
                  <c:v>3057976393971.8101</c:v>
                </c:pt>
                <c:pt idx="2">
                  <c:v>319593492076.36401</c:v>
                </c:pt>
                <c:pt idx="3">
                  <c:v>5478893535086.2695</c:v>
                </c:pt>
                <c:pt idx="4">
                  <c:v>738397531219.68005</c:v>
                </c:pt>
                <c:pt idx="5">
                  <c:v>12302893814262</c:v>
                </c:pt>
                <c:pt idx="6">
                  <c:v>5836324916268.75</c:v>
                </c:pt>
              </c:numCache>
            </c:numRef>
          </c:val>
          <c:extLst>
            <c:ext xmlns:c16="http://schemas.microsoft.com/office/drawing/2014/chart" uri="{C3380CC4-5D6E-409C-BE32-E72D297353CC}">
              <c16:uniqueId val="{00000000-85B4-4825-90BA-FC1E849E7953}"/>
            </c:ext>
          </c:extLst>
        </c:ser>
        <c:ser>
          <c:idx val="1"/>
          <c:order val="1"/>
          <c:tx>
            <c:strRef>
              <c:f>Motivation!$S$35</c:f>
              <c:strCache>
                <c:ptCount val="1"/>
                <c:pt idx="0">
                  <c:v>Color Blitting </c:v>
                </c:pt>
              </c:strCache>
            </c:strRef>
          </c:tx>
          <c:spPr>
            <a:solidFill>
              <a:srgbClr val="4A8861"/>
            </a:solidFill>
            <a:ln>
              <a:solidFill>
                <a:srgbClr val="000000"/>
              </a:solidFill>
            </a:ln>
            <a:effectLst/>
          </c:spPr>
          <c:invertIfNegative val="0"/>
          <c:cat>
            <c:strRef>
              <c:f>Motivation!$T$33:$Z$33</c:f>
              <c:strCache>
                <c:ptCount val="7"/>
                <c:pt idx="0">
                  <c:v>Google Docs</c:v>
                </c:pt>
                <c:pt idx="1">
                  <c:v>Gmail</c:v>
                </c:pt>
                <c:pt idx="2">
                  <c:v>Google Calendar</c:v>
                </c:pt>
                <c:pt idx="3">
                  <c:v>WordPress</c:v>
                </c:pt>
                <c:pt idx="4">
                  <c:v>Twitter</c:v>
                </c:pt>
                <c:pt idx="5">
                  <c:v>Animation</c:v>
                </c:pt>
                <c:pt idx="6">
                  <c:v>AVG</c:v>
                </c:pt>
              </c:strCache>
            </c:strRef>
          </c:cat>
          <c:val>
            <c:numRef>
              <c:f>Motivation!$T$35:$Z$35</c:f>
              <c:numCache>
                <c:formatCode>General</c:formatCode>
                <c:ptCount val="7"/>
                <c:pt idx="0">
                  <c:v>7963907871626.8398</c:v>
                </c:pt>
                <c:pt idx="1">
                  <c:v>2555534226481.3999</c:v>
                </c:pt>
                <c:pt idx="2">
                  <c:v>214665611070.79999</c:v>
                </c:pt>
                <c:pt idx="3">
                  <c:v>1995416480116.98</c:v>
                </c:pt>
                <c:pt idx="4">
                  <c:v>539179828060.67999</c:v>
                </c:pt>
                <c:pt idx="5">
                  <c:v>10082397746853</c:v>
                </c:pt>
                <c:pt idx="6">
                  <c:v>3891850294034.9399</c:v>
                </c:pt>
              </c:numCache>
            </c:numRef>
          </c:val>
          <c:extLst>
            <c:ext xmlns:c16="http://schemas.microsoft.com/office/drawing/2014/chart" uri="{C3380CC4-5D6E-409C-BE32-E72D297353CC}">
              <c16:uniqueId val="{00000001-85B4-4825-90BA-FC1E849E7953}"/>
            </c:ext>
          </c:extLst>
        </c:ser>
        <c:ser>
          <c:idx val="2"/>
          <c:order val="2"/>
          <c:tx>
            <c:strRef>
              <c:f>Motivation!$S$36</c:f>
              <c:strCache>
                <c:ptCount val="1"/>
                <c:pt idx="0">
                  <c:v>Other</c:v>
                </c:pt>
              </c:strCache>
            </c:strRef>
          </c:tx>
          <c:spPr>
            <a:pattFill prst="wdDnDiag">
              <a:fgClr>
                <a:sysClr val="window" lastClr="FFFFFF">
                  <a:lumMod val="50000"/>
                </a:sysClr>
              </a:fgClr>
              <a:bgClr>
                <a:sysClr val="window" lastClr="FFFFFF">
                  <a:lumMod val="85000"/>
                </a:sysClr>
              </a:bgClr>
            </a:pattFill>
            <a:ln>
              <a:solidFill>
                <a:srgbClr val="000000"/>
              </a:solidFill>
            </a:ln>
            <a:effectLst/>
          </c:spPr>
          <c:invertIfNegative val="0"/>
          <c:cat>
            <c:strRef>
              <c:f>Motivation!$T$33:$Z$33</c:f>
              <c:strCache>
                <c:ptCount val="7"/>
                <c:pt idx="0">
                  <c:v>Google Docs</c:v>
                </c:pt>
                <c:pt idx="1">
                  <c:v>Gmail</c:v>
                </c:pt>
                <c:pt idx="2">
                  <c:v>Google Calendar</c:v>
                </c:pt>
                <c:pt idx="3">
                  <c:v>WordPress</c:v>
                </c:pt>
                <c:pt idx="4">
                  <c:v>Twitter</c:v>
                </c:pt>
                <c:pt idx="5">
                  <c:v>Animation</c:v>
                </c:pt>
                <c:pt idx="6">
                  <c:v>AVG</c:v>
                </c:pt>
              </c:strCache>
            </c:strRef>
          </c:cat>
          <c:val>
            <c:numRef>
              <c:f>Motivation!$T$36:$Z$36</c:f>
              <c:numCache>
                <c:formatCode>General</c:formatCode>
                <c:ptCount val="7"/>
                <c:pt idx="0">
                  <c:v>20595549111673.602</c:v>
                </c:pt>
                <c:pt idx="1">
                  <c:v>13367734983826.801</c:v>
                </c:pt>
                <c:pt idx="2">
                  <c:v>881303971032.83606</c:v>
                </c:pt>
                <c:pt idx="3">
                  <c:v>13227565313568.801</c:v>
                </c:pt>
                <c:pt idx="4">
                  <c:v>2335639754347.6401</c:v>
                </c:pt>
                <c:pt idx="5">
                  <c:v>27432841968845</c:v>
                </c:pt>
                <c:pt idx="6">
                  <c:v>12973439183882.4</c:v>
                </c:pt>
              </c:numCache>
            </c:numRef>
          </c:val>
          <c:extLst>
            <c:ext xmlns:c16="http://schemas.microsoft.com/office/drawing/2014/chart" uri="{C3380CC4-5D6E-409C-BE32-E72D297353CC}">
              <c16:uniqueId val="{00000002-85B4-4825-90BA-FC1E849E7953}"/>
            </c:ext>
          </c:extLst>
        </c:ser>
        <c:dLbls>
          <c:showLegendKey val="0"/>
          <c:showVal val="0"/>
          <c:showCatName val="0"/>
          <c:showSerName val="0"/>
          <c:showPercent val="0"/>
          <c:showBubbleSize val="0"/>
        </c:dLbls>
        <c:gapWidth val="150"/>
        <c:overlap val="100"/>
        <c:axId val="2145896600"/>
        <c:axId val="-2089532808"/>
      </c:barChart>
      <c:catAx>
        <c:axId val="2145896600"/>
        <c:scaling>
          <c:orientation val="minMax"/>
        </c:scaling>
        <c:delete val="0"/>
        <c:axPos val="b"/>
        <c:numFmt formatCode="General" sourceLinked="0"/>
        <c:majorTickMark val="out"/>
        <c:minorTickMark val="none"/>
        <c:tickLblPos val="none"/>
        <c:spPr>
          <a:ln w="12700">
            <a:solidFill>
              <a:sysClr val="windowText" lastClr="000000"/>
            </a:solidFill>
          </a:ln>
        </c:spPr>
        <c:txPr>
          <a:bodyPr/>
          <a:lstStyle/>
          <a:p>
            <a:pPr>
              <a:lnSpc>
                <a:spcPts val="1800"/>
              </a:lnSpc>
              <a:defRPr sz="1600" b="0" spc="-180" baseline="0"/>
            </a:pPr>
            <a:endParaRPr lang="en-US"/>
          </a:p>
        </c:txPr>
        <c:crossAx val="-2089532808"/>
        <c:crosses val="autoZero"/>
        <c:auto val="1"/>
        <c:lblAlgn val="ctr"/>
        <c:lblOffset val="0"/>
        <c:noMultiLvlLbl val="0"/>
      </c:catAx>
      <c:valAx>
        <c:axId val="-2089532808"/>
        <c:scaling>
          <c:orientation val="minMax"/>
        </c:scaling>
        <c:delete val="0"/>
        <c:axPos val="l"/>
        <c:majorGridlines>
          <c:spPr>
            <a:ln>
              <a:solidFill>
                <a:sysClr val="windowText" lastClr="000000"/>
              </a:solidFill>
              <a:prstDash val="dash"/>
            </a:ln>
          </c:spPr>
        </c:majorGridlines>
        <c:title>
          <c:tx>
            <c:rich>
              <a:bodyPr rot="-5400000" vert="horz"/>
              <a:lstStyle/>
              <a:p>
                <a:pPr>
                  <a:lnSpc>
                    <a:spcPts val="2200"/>
                  </a:lnSpc>
                  <a:defRPr sz="2400"/>
                </a:pPr>
                <a:r>
                  <a:rPr lang="en-US" sz="2400" dirty="0"/>
                  <a:t>Fraction of</a:t>
                </a:r>
                <a:br>
                  <a:rPr lang="en-US" sz="2400" dirty="0"/>
                </a:br>
                <a:r>
                  <a:rPr lang="en-US" sz="2400" dirty="0"/>
                  <a:t>Total Energy</a:t>
                </a:r>
              </a:p>
            </c:rich>
          </c:tx>
          <c:layout>
            <c:manualLayout>
              <c:xMode val="edge"/>
              <c:yMode val="edge"/>
              <c:x val="0"/>
              <c:y val="0.16245764733953699"/>
            </c:manualLayout>
          </c:layout>
          <c:overlay val="0"/>
        </c:title>
        <c:numFmt formatCode="0%" sourceLinked="1"/>
        <c:majorTickMark val="out"/>
        <c:minorTickMark val="none"/>
        <c:tickLblPos val="nextTo"/>
        <c:spPr>
          <a:ln w="12700">
            <a:solidFill>
              <a:sysClr val="windowText" lastClr="000000"/>
            </a:solidFill>
          </a:ln>
        </c:spPr>
        <c:txPr>
          <a:bodyPr/>
          <a:lstStyle/>
          <a:p>
            <a:pPr>
              <a:defRPr sz="2200" b="0"/>
            </a:pPr>
            <a:endParaRPr lang="en-US"/>
          </a:p>
        </c:txPr>
        <c:crossAx val="2145896600"/>
        <c:crosses val="autoZero"/>
        <c:crossBetween val="between"/>
        <c:majorUnit val="0.2"/>
      </c:valAx>
      <c:spPr>
        <a:ln w="12700">
          <a:solidFill>
            <a:sysClr val="windowText" lastClr="000000"/>
          </a:solidFill>
        </a:ln>
      </c:spPr>
    </c:plotArea>
    <c:legend>
      <c:legendPos val="t"/>
      <c:layout>
        <c:manualLayout>
          <c:xMode val="edge"/>
          <c:yMode val="edge"/>
          <c:x val="0.241697754447361"/>
          <c:y val="5.6410256410256397E-2"/>
          <c:w val="0.65824718576844499"/>
          <c:h val="0.12636301231576799"/>
        </c:manualLayout>
      </c:layout>
      <c:overlay val="0"/>
      <c:txPr>
        <a:bodyPr/>
        <a:lstStyle/>
        <a:p>
          <a:pPr>
            <a:defRPr sz="2200" b="0"/>
          </a:pPr>
          <a:endParaRPr lang="en-US"/>
        </a:p>
      </c:txPr>
    </c:legend>
    <c:plotVisOnly val="1"/>
    <c:dispBlanksAs val="gap"/>
    <c:showDLblsOverMax val="0"/>
  </c:chart>
  <c:spPr>
    <a:ln>
      <a:noFill/>
    </a:ln>
    <a:effectLst/>
  </c:spPr>
  <c:txPr>
    <a:bodyPr/>
    <a:lstStyle/>
    <a:p>
      <a:pPr>
        <a:defRPr sz="1800" b="1"/>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724424249600401"/>
          <c:y val="0.30185344234135603"/>
          <c:w val="0.69895047658516396"/>
          <c:h val="0.45529981829194399"/>
        </c:manualLayout>
      </c:layout>
      <c:barChart>
        <c:barDir val="col"/>
        <c:grouping val="stacked"/>
        <c:varyColors val="0"/>
        <c:ser>
          <c:idx val="0"/>
          <c:order val="0"/>
          <c:tx>
            <c:strRef>
              <c:f>browser!$C$8</c:f>
              <c:strCache>
                <c:ptCount val="1"/>
                <c:pt idx="0">
                  <c:v>Texture Tiling </c:v>
                </c:pt>
              </c:strCache>
            </c:strRef>
          </c:tx>
          <c:spPr>
            <a:solidFill>
              <a:srgbClr val="1F497D"/>
            </a:solidFill>
            <a:ln>
              <a:solidFill>
                <a:srgbClr val="000000"/>
              </a:solidFill>
            </a:ln>
          </c:spPr>
          <c:invertIfNegative val="0"/>
          <c:cat>
            <c:strRef>
              <c:f>browser!$D$6:$I$6</c:f>
              <c:strCache>
                <c:ptCount val="6"/>
                <c:pt idx="0">
                  <c:v>CPU</c:v>
                </c:pt>
                <c:pt idx="1">
                  <c:v>L1</c:v>
                </c:pt>
                <c:pt idx="2">
                  <c:v>LLC</c:v>
                </c:pt>
                <c:pt idx="3">
                  <c:v>Inter-
connect</c:v>
                </c:pt>
                <c:pt idx="4">
                  <c:v>Mem
Ctrl</c:v>
                </c:pt>
                <c:pt idx="5">
                  <c:v>DRAM</c:v>
                </c:pt>
              </c:strCache>
            </c:strRef>
          </c:cat>
          <c:val>
            <c:numRef>
              <c:f>browser!$D$8:$I$8</c:f>
              <c:numCache>
                <c:formatCode>General</c:formatCode>
                <c:ptCount val="6"/>
                <c:pt idx="0">
                  <c:v>2551611423734.52</c:v>
                </c:pt>
                <c:pt idx="1">
                  <c:v>903728069139.29004</c:v>
                </c:pt>
                <c:pt idx="2">
                  <c:v>687788466859.19995</c:v>
                </c:pt>
                <c:pt idx="3">
                  <c:v>2521647969456</c:v>
                </c:pt>
                <c:pt idx="4">
                  <c:v>403463675112.96002</c:v>
                </c:pt>
                <c:pt idx="5">
                  <c:v>6051955126694.4004</c:v>
                </c:pt>
              </c:numCache>
            </c:numRef>
          </c:val>
          <c:extLst>
            <c:ext xmlns:c16="http://schemas.microsoft.com/office/drawing/2014/chart" uri="{C3380CC4-5D6E-409C-BE32-E72D297353CC}">
              <c16:uniqueId val="{00000000-AED9-4332-93B7-C466A6380D4E}"/>
            </c:ext>
          </c:extLst>
        </c:ser>
        <c:ser>
          <c:idx val="1"/>
          <c:order val="1"/>
          <c:tx>
            <c:strRef>
              <c:f>browser!$C$9</c:f>
              <c:strCache>
                <c:ptCount val="1"/>
                <c:pt idx="0">
                  <c:v>Color Blitting </c:v>
                </c:pt>
              </c:strCache>
            </c:strRef>
          </c:tx>
          <c:spPr>
            <a:solidFill>
              <a:srgbClr val="4A8861"/>
            </a:solidFill>
            <a:ln>
              <a:solidFill>
                <a:srgbClr val="000000"/>
              </a:solidFill>
            </a:ln>
          </c:spPr>
          <c:invertIfNegative val="0"/>
          <c:cat>
            <c:strRef>
              <c:f>browser!$D$6:$I$6</c:f>
              <c:strCache>
                <c:ptCount val="6"/>
                <c:pt idx="0">
                  <c:v>CPU</c:v>
                </c:pt>
                <c:pt idx="1">
                  <c:v>L1</c:v>
                </c:pt>
                <c:pt idx="2">
                  <c:v>LLC</c:v>
                </c:pt>
                <c:pt idx="3">
                  <c:v>Inter-
connect</c:v>
                </c:pt>
                <c:pt idx="4">
                  <c:v>Mem
Ctrl</c:v>
                </c:pt>
                <c:pt idx="5">
                  <c:v>DRAM</c:v>
                </c:pt>
              </c:strCache>
            </c:strRef>
          </c:cat>
          <c:val>
            <c:numRef>
              <c:f>browser!$D$9:$I$9</c:f>
              <c:numCache>
                <c:formatCode>General</c:formatCode>
                <c:ptCount val="6"/>
                <c:pt idx="0">
                  <c:v>3025874069313.4399</c:v>
                </c:pt>
                <c:pt idx="1">
                  <c:v>531329645419</c:v>
                </c:pt>
                <c:pt idx="2">
                  <c:v>909145674584</c:v>
                </c:pt>
                <c:pt idx="3">
                  <c:v>982460247840</c:v>
                </c:pt>
                <c:pt idx="4">
                  <c:v>157193639654.39999</c:v>
                </c:pt>
                <c:pt idx="5">
                  <c:v>2357904594816</c:v>
                </c:pt>
              </c:numCache>
            </c:numRef>
          </c:val>
          <c:extLst>
            <c:ext xmlns:c16="http://schemas.microsoft.com/office/drawing/2014/chart" uri="{C3380CC4-5D6E-409C-BE32-E72D297353CC}">
              <c16:uniqueId val="{00000001-AED9-4332-93B7-C466A6380D4E}"/>
            </c:ext>
          </c:extLst>
        </c:ser>
        <c:ser>
          <c:idx val="2"/>
          <c:order val="2"/>
          <c:tx>
            <c:strRef>
              <c:f>browser!$C$10</c:f>
              <c:strCache>
                <c:ptCount val="1"/>
                <c:pt idx="0">
                  <c:v>Other</c:v>
                </c:pt>
              </c:strCache>
            </c:strRef>
          </c:tx>
          <c:spPr>
            <a:pattFill prst="wdDnDiag">
              <a:fgClr>
                <a:sysClr val="windowText" lastClr="000000">
                  <a:lumMod val="50000"/>
                  <a:lumOff val="50000"/>
                </a:sysClr>
              </a:fgClr>
              <a:bgClr>
                <a:srgbClr val="A5A5A5">
                  <a:lumMod val="40000"/>
                  <a:lumOff val="60000"/>
                </a:srgbClr>
              </a:bgClr>
            </a:pattFill>
            <a:ln>
              <a:solidFill>
                <a:srgbClr val="000000"/>
              </a:solidFill>
            </a:ln>
          </c:spPr>
          <c:invertIfNegative val="0"/>
          <c:dPt>
            <c:idx val="5"/>
            <c:invertIfNegative val="0"/>
            <c:bubble3D val="0"/>
            <c:spPr>
              <a:pattFill prst="wdDnDiag">
                <a:fgClr>
                  <a:sysClr val="window" lastClr="FFFFFF">
                    <a:lumMod val="50000"/>
                  </a:sysClr>
                </a:fgClr>
                <a:bgClr>
                  <a:sysClr val="window" lastClr="FFFFFF">
                    <a:lumMod val="85000"/>
                  </a:sysClr>
                </a:bgClr>
              </a:pattFill>
              <a:ln>
                <a:solidFill>
                  <a:srgbClr val="000000"/>
                </a:solidFill>
              </a:ln>
            </c:spPr>
            <c:extLst>
              <c:ext xmlns:c16="http://schemas.microsoft.com/office/drawing/2014/chart" uri="{C3380CC4-5D6E-409C-BE32-E72D297353CC}">
                <c16:uniqueId val="{00000003-AED9-4332-93B7-C466A6380D4E}"/>
              </c:ext>
            </c:extLst>
          </c:dPt>
          <c:cat>
            <c:strRef>
              <c:f>browser!$D$6:$I$6</c:f>
              <c:strCache>
                <c:ptCount val="6"/>
                <c:pt idx="0">
                  <c:v>CPU</c:v>
                </c:pt>
                <c:pt idx="1">
                  <c:v>L1</c:v>
                </c:pt>
                <c:pt idx="2">
                  <c:v>LLC</c:v>
                </c:pt>
                <c:pt idx="3">
                  <c:v>Inter-
connect</c:v>
                </c:pt>
                <c:pt idx="4">
                  <c:v>Mem
Ctrl</c:v>
                </c:pt>
                <c:pt idx="5">
                  <c:v>DRAM</c:v>
                </c:pt>
              </c:strCache>
            </c:strRef>
          </c:cat>
          <c:val>
            <c:numRef>
              <c:f>browser!$D$10:$I$10</c:f>
              <c:numCache>
                <c:formatCode>General</c:formatCode>
                <c:ptCount val="6"/>
                <c:pt idx="0">
                  <c:v>4221329498252.04</c:v>
                </c:pt>
                <c:pt idx="1">
                  <c:v>2566789825241.71</c:v>
                </c:pt>
                <c:pt idx="2">
                  <c:v>2355873139356.7998</c:v>
                </c:pt>
                <c:pt idx="3">
                  <c:v>3045626768304</c:v>
                </c:pt>
                <c:pt idx="4">
                  <c:v>487300282928.64001</c:v>
                </c:pt>
                <c:pt idx="5">
                  <c:v>7309504243929.5996</c:v>
                </c:pt>
              </c:numCache>
            </c:numRef>
          </c:val>
          <c:extLst>
            <c:ext xmlns:c16="http://schemas.microsoft.com/office/drawing/2014/chart" uri="{C3380CC4-5D6E-409C-BE32-E72D297353CC}">
              <c16:uniqueId val="{00000004-AED9-4332-93B7-C466A6380D4E}"/>
            </c:ext>
          </c:extLst>
        </c:ser>
        <c:dLbls>
          <c:showLegendKey val="0"/>
          <c:showVal val="0"/>
          <c:showCatName val="0"/>
          <c:showSerName val="0"/>
          <c:showPercent val="0"/>
          <c:showBubbleSize val="0"/>
        </c:dLbls>
        <c:gapWidth val="120"/>
        <c:overlap val="100"/>
        <c:axId val="-2072676344"/>
        <c:axId val="-2070713416"/>
      </c:barChart>
      <c:catAx>
        <c:axId val="-2072676344"/>
        <c:scaling>
          <c:orientation val="minMax"/>
        </c:scaling>
        <c:delete val="0"/>
        <c:axPos val="b"/>
        <c:numFmt formatCode="General" sourceLinked="0"/>
        <c:majorTickMark val="out"/>
        <c:minorTickMark val="none"/>
        <c:tickLblPos val="nextTo"/>
        <c:spPr>
          <a:ln w="12700">
            <a:solidFill>
              <a:sysClr val="windowText" lastClr="000000"/>
            </a:solidFill>
          </a:ln>
        </c:spPr>
        <c:txPr>
          <a:bodyPr/>
          <a:lstStyle/>
          <a:p>
            <a:pPr>
              <a:lnSpc>
                <a:spcPts val="1800"/>
              </a:lnSpc>
              <a:defRPr sz="2000" b="0" spc="-50" baseline="0"/>
            </a:pPr>
            <a:endParaRPr lang="en-US"/>
          </a:p>
        </c:txPr>
        <c:crossAx val="-2070713416"/>
        <c:crosses val="autoZero"/>
        <c:auto val="1"/>
        <c:lblAlgn val="ctr"/>
        <c:lblOffset val="0"/>
        <c:noMultiLvlLbl val="0"/>
      </c:catAx>
      <c:valAx>
        <c:axId val="-2070713416"/>
        <c:scaling>
          <c:orientation val="minMax"/>
        </c:scaling>
        <c:delete val="0"/>
        <c:axPos val="l"/>
        <c:majorGridlines>
          <c:spPr>
            <a:ln>
              <a:solidFill>
                <a:sysClr val="windowText" lastClr="000000"/>
              </a:solidFill>
              <a:prstDash val="dash"/>
            </a:ln>
          </c:spPr>
        </c:majorGridlines>
        <c:title>
          <c:tx>
            <c:rich>
              <a:bodyPr rot="-5400000" vert="horz" anchor="ctr" anchorCtr="1"/>
              <a:lstStyle/>
              <a:p>
                <a:pPr>
                  <a:defRPr sz="2600" b="1"/>
                </a:pPr>
                <a:r>
                  <a:rPr lang="en-US" sz="2600" b="1" dirty="0"/>
                  <a:t>Total Energy </a:t>
                </a:r>
                <a:r>
                  <a:rPr lang="en-US" sz="2600" b="0" dirty="0"/>
                  <a:t>(</a:t>
                </a:r>
                <a:r>
                  <a:rPr lang="en-US" sz="2600" b="0" dirty="0" err="1"/>
                  <a:t>pJ</a:t>
                </a:r>
                <a:r>
                  <a:rPr lang="en-US" sz="2600" b="0" dirty="0"/>
                  <a:t>)</a:t>
                </a:r>
              </a:p>
            </c:rich>
          </c:tx>
          <c:layout>
            <c:manualLayout>
              <c:xMode val="edge"/>
              <c:yMode val="edge"/>
              <c:x val="3.00751879699248E-2"/>
              <c:y val="0.226954178604444"/>
            </c:manualLayout>
          </c:layout>
          <c:overlay val="0"/>
        </c:title>
        <c:numFmt formatCode="General" sourceLinked="1"/>
        <c:majorTickMark val="out"/>
        <c:minorTickMark val="none"/>
        <c:tickLblPos val="none"/>
        <c:spPr>
          <a:ln w="12700">
            <a:solidFill>
              <a:sysClr val="windowText" lastClr="000000"/>
            </a:solidFill>
          </a:ln>
        </c:spPr>
        <c:txPr>
          <a:bodyPr/>
          <a:lstStyle/>
          <a:p>
            <a:pPr>
              <a:defRPr sz="1600" b="0"/>
            </a:pPr>
            <a:endParaRPr lang="en-US"/>
          </a:p>
        </c:txPr>
        <c:crossAx val="-2072676344"/>
        <c:crosses val="autoZero"/>
        <c:crossBetween val="between"/>
        <c:majorUnit val="3000000000000"/>
      </c:valAx>
      <c:spPr>
        <a:ln w="12700">
          <a:solidFill>
            <a:sysClr val="windowText" lastClr="000000"/>
          </a:solidFill>
        </a:ln>
      </c:spPr>
    </c:plotArea>
    <c:legend>
      <c:legendPos val="t"/>
      <c:layout>
        <c:manualLayout>
          <c:xMode val="edge"/>
          <c:yMode val="edge"/>
          <c:x val="0.26696717186667501"/>
          <c:y val="0.180347348338327"/>
          <c:w val="0.70759990527499805"/>
          <c:h val="0.112467925775012"/>
        </c:manualLayout>
      </c:layout>
      <c:overlay val="0"/>
      <c:txPr>
        <a:bodyPr/>
        <a:lstStyle/>
        <a:p>
          <a:pPr>
            <a:defRPr sz="2200" b="0" spc="-100" baseline="0"/>
          </a:pPr>
          <a:endParaRPr lang="en-US"/>
        </a:p>
      </c:txPr>
    </c:legend>
    <c:plotVisOnly val="1"/>
    <c:dispBlanksAs val="gap"/>
    <c:showDLblsOverMax val="0"/>
  </c:chart>
  <c:spPr>
    <a:ln>
      <a:noFill/>
    </a:ln>
  </c:spPr>
  <c:txPr>
    <a:bodyPr/>
    <a:lstStyle/>
    <a:p>
      <a:pPr>
        <a:defRPr sz="1200" b="1"/>
      </a:pPr>
      <a:endParaRPr lang="en-US"/>
    </a:p>
  </c:txPr>
  <c:externalData r:id="rId2">
    <c:autoUpdate val="0"/>
  </c:externalData>
  <c:userShapes r:id="rId3"/>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292280041081801"/>
          <c:y val="0.29932244234595201"/>
          <c:w val="0.58509642816387097"/>
          <c:h val="0.458034858631995"/>
        </c:manualLayout>
      </c:layout>
      <c:barChart>
        <c:barDir val="col"/>
        <c:grouping val="stacked"/>
        <c:varyColors val="0"/>
        <c:ser>
          <c:idx val="0"/>
          <c:order val="0"/>
          <c:tx>
            <c:strRef>
              <c:f>'C:\Users\Saugata\AppData\Local\Temp\[PIM-Browser-estimated-energy-repair2.xlsx]Motivation'!$AH$59</c:f>
              <c:strCache>
                <c:ptCount val="1"/>
                <c:pt idx="0">
                  <c:v>Data Movement</c:v>
                </c:pt>
              </c:strCache>
            </c:strRef>
          </c:tx>
          <c:spPr>
            <a:pattFill prst="wdUpDiag">
              <a:fgClr>
                <a:srgbClr val="70AD47">
                  <a:lumMod val="20000"/>
                  <a:lumOff val="80000"/>
                </a:srgbClr>
              </a:fgClr>
              <a:bgClr>
                <a:srgbClr val="70AD47"/>
              </a:bgClr>
            </a:pattFill>
            <a:ln>
              <a:solidFill>
                <a:srgbClr val="000000"/>
              </a:solidFill>
            </a:ln>
          </c:spPr>
          <c:invertIfNegative val="0"/>
          <c:cat>
            <c:strRef>
              <c:f>'C:\Users\Saugata\AppData\Local\Temp\[PIM-Browser-estimated-energy-repair2.xlsx]Motivation'!$AG$61:$AG$62</c:f>
              <c:strCache>
                <c:ptCount val="2"/>
                <c:pt idx="0">
                  <c:v>Texture Tiling </c:v>
                </c:pt>
                <c:pt idx="1">
                  <c:v>Color Blitting </c:v>
                </c:pt>
              </c:strCache>
            </c:strRef>
          </c:cat>
          <c:val>
            <c:numRef>
              <c:f>'C:\Users\Saugata\AppData\Local\Temp\[PIM-Browser-estimated-energy-repair2.xlsx]Motivation'!$AH$61:$AH$62</c:f>
              <c:numCache>
                <c:formatCode>General</c:formatCode>
                <c:ptCount val="2"/>
                <c:pt idx="0">
                  <c:v>0.25732768103481901</c:v>
                </c:pt>
                <c:pt idx="1">
                  <c:v>0.120233029373742</c:v>
                </c:pt>
              </c:numCache>
            </c:numRef>
          </c:val>
          <c:extLst>
            <c:ext xmlns:c16="http://schemas.microsoft.com/office/drawing/2014/chart" uri="{C3380CC4-5D6E-409C-BE32-E72D297353CC}">
              <c16:uniqueId val="{00000000-8C88-46BD-9426-02842831EE10}"/>
            </c:ext>
          </c:extLst>
        </c:ser>
        <c:ser>
          <c:idx val="1"/>
          <c:order val="1"/>
          <c:tx>
            <c:strRef>
              <c:f>'C:\Users\Saugata\AppData\Local\Temp\[PIM-Browser-estimated-energy-repair2.xlsx]Motivation'!$AI$59</c:f>
              <c:strCache>
                <c:ptCount val="1"/>
                <c:pt idx="0">
                  <c:v>Compute</c:v>
                </c:pt>
              </c:strCache>
            </c:strRef>
          </c:tx>
          <c:spPr>
            <a:pattFill prst="wdDnDiag">
              <a:fgClr>
                <a:srgbClr val="ED7D31">
                  <a:lumMod val="75000"/>
                </a:srgbClr>
              </a:fgClr>
              <a:bgClr>
                <a:srgbClr val="ED7D31">
                  <a:lumMod val="40000"/>
                  <a:lumOff val="60000"/>
                </a:srgbClr>
              </a:bgClr>
            </a:pattFill>
            <a:ln>
              <a:solidFill>
                <a:srgbClr val="000000"/>
              </a:solidFill>
            </a:ln>
          </c:spPr>
          <c:invertIfNegative val="0"/>
          <c:cat>
            <c:strRef>
              <c:f>'C:\Users\Saugata\AppData\Local\Temp\[PIM-Browser-estimated-energy-repair2.xlsx]Motivation'!$AG$61:$AG$62</c:f>
              <c:strCache>
                <c:ptCount val="2"/>
                <c:pt idx="0">
                  <c:v>Texture Tiling </c:v>
                </c:pt>
                <c:pt idx="1">
                  <c:v>Color Blitting </c:v>
                </c:pt>
              </c:strCache>
            </c:strRef>
          </c:cat>
          <c:val>
            <c:numRef>
              <c:f>'C:\Users\Saugata\AppData\Local\Temp\[PIM-Browser-estimated-energy-repair2.xlsx]Motivation'!$AI$61:$AI$62</c:f>
              <c:numCache>
                <c:formatCode>General</c:formatCode>
                <c:ptCount val="2"/>
                <c:pt idx="0">
                  <c:v>6.2127555934615698E-2</c:v>
                </c:pt>
                <c:pt idx="1">
                  <c:v>7.3675074011556499E-2</c:v>
                </c:pt>
              </c:numCache>
            </c:numRef>
          </c:val>
          <c:extLst>
            <c:ext xmlns:c16="http://schemas.microsoft.com/office/drawing/2014/chart" uri="{C3380CC4-5D6E-409C-BE32-E72D297353CC}">
              <c16:uniqueId val="{00000001-8C88-46BD-9426-02842831EE10}"/>
            </c:ext>
          </c:extLst>
        </c:ser>
        <c:dLbls>
          <c:showLegendKey val="0"/>
          <c:showVal val="0"/>
          <c:showCatName val="0"/>
          <c:showSerName val="0"/>
          <c:showPercent val="0"/>
          <c:showBubbleSize val="0"/>
        </c:dLbls>
        <c:gapWidth val="130"/>
        <c:overlap val="100"/>
        <c:axId val="-2104279768"/>
        <c:axId val="-2076317400"/>
      </c:barChart>
      <c:catAx>
        <c:axId val="-2104279768"/>
        <c:scaling>
          <c:orientation val="minMax"/>
        </c:scaling>
        <c:delete val="0"/>
        <c:axPos val="b"/>
        <c:numFmt formatCode="General" sourceLinked="0"/>
        <c:majorTickMark val="out"/>
        <c:minorTickMark val="none"/>
        <c:tickLblPos val="nextTo"/>
        <c:spPr>
          <a:ln w="12700">
            <a:solidFill>
              <a:sysClr val="windowText" lastClr="000000"/>
            </a:solidFill>
          </a:ln>
        </c:spPr>
        <c:txPr>
          <a:bodyPr/>
          <a:lstStyle/>
          <a:p>
            <a:pPr>
              <a:lnSpc>
                <a:spcPts val="1800"/>
              </a:lnSpc>
              <a:defRPr sz="2000" b="0"/>
            </a:pPr>
            <a:endParaRPr lang="en-US"/>
          </a:p>
        </c:txPr>
        <c:crossAx val="-2076317400"/>
        <c:crosses val="autoZero"/>
        <c:auto val="1"/>
        <c:lblAlgn val="ctr"/>
        <c:lblOffset val="0"/>
        <c:noMultiLvlLbl val="0"/>
      </c:catAx>
      <c:valAx>
        <c:axId val="-2076317400"/>
        <c:scaling>
          <c:orientation val="minMax"/>
        </c:scaling>
        <c:delete val="0"/>
        <c:axPos val="l"/>
        <c:majorGridlines>
          <c:spPr>
            <a:ln>
              <a:solidFill>
                <a:sysClr val="windowText" lastClr="000000"/>
              </a:solidFill>
              <a:prstDash val="dash"/>
            </a:ln>
          </c:spPr>
        </c:majorGridlines>
        <c:title>
          <c:tx>
            <c:rich>
              <a:bodyPr rot="-5400000" vert="horz" anchor="ctr" anchorCtr="1"/>
              <a:lstStyle/>
              <a:p>
                <a:pPr>
                  <a:lnSpc>
                    <a:spcPts val="2200"/>
                  </a:lnSpc>
                  <a:defRPr sz="2600"/>
                </a:pPr>
                <a:r>
                  <a:rPr lang="en-US" sz="2600"/>
                  <a:t>Fraction of </a:t>
                </a:r>
                <a:br>
                  <a:rPr lang="en-US" sz="2600"/>
                </a:br>
                <a:r>
                  <a:rPr lang="en-US" sz="2600"/>
                  <a:t>Total</a:t>
                </a:r>
                <a:r>
                  <a:rPr lang="en-US" sz="2600" baseline="0"/>
                  <a:t> </a:t>
                </a:r>
                <a:r>
                  <a:rPr lang="en-US" sz="2600"/>
                  <a:t>Energy </a:t>
                </a:r>
              </a:p>
            </c:rich>
          </c:tx>
          <c:layout>
            <c:manualLayout>
              <c:xMode val="edge"/>
              <c:yMode val="edge"/>
              <c:x val="1.8289741754308701E-2"/>
              <c:y val="0.29641096736866401"/>
            </c:manualLayout>
          </c:layout>
          <c:overlay val="0"/>
        </c:title>
        <c:numFmt formatCode="0%" sourceLinked="0"/>
        <c:majorTickMark val="out"/>
        <c:minorTickMark val="none"/>
        <c:tickLblPos val="nextTo"/>
        <c:spPr>
          <a:ln w="12700">
            <a:solidFill>
              <a:sysClr val="windowText" lastClr="000000"/>
            </a:solidFill>
          </a:ln>
        </c:spPr>
        <c:txPr>
          <a:bodyPr/>
          <a:lstStyle/>
          <a:p>
            <a:pPr>
              <a:defRPr sz="2000" b="0"/>
            </a:pPr>
            <a:endParaRPr lang="en-US"/>
          </a:p>
        </c:txPr>
        <c:crossAx val="-2104279768"/>
        <c:crosses val="autoZero"/>
        <c:crossBetween val="between"/>
        <c:majorUnit val="0.1"/>
      </c:valAx>
      <c:spPr>
        <a:ln w="12700">
          <a:solidFill>
            <a:sysClr val="windowText" lastClr="000000"/>
          </a:solidFill>
        </a:ln>
      </c:spPr>
    </c:plotArea>
    <c:legend>
      <c:legendPos val="t"/>
      <c:layout>
        <c:manualLayout>
          <c:xMode val="edge"/>
          <c:yMode val="edge"/>
          <c:x val="9.00280821540664E-4"/>
          <c:y val="7.7084838117958299E-2"/>
          <c:w val="0.99560321568195598"/>
          <c:h val="0.199080579872525"/>
        </c:manualLayout>
      </c:layout>
      <c:overlay val="0"/>
      <c:txPr>
        <a:bodyPr/>
        <a:lstStyle/>
        <a:p>
          <a:pPr>
            <a:defRPr sz="2200" b="0" spc="-150" baseline="0"/>
          </a:pPr>
          <a:endParaRPr lang="en-US"/>
        </a:p>
      </c:txPr>
    </c:legend>
    <c:plotVisOnly val="1"/>
    <c:dispBlanksAs val="gap"/>
    <c:showDLblsOverMax val="0"/>
  </c:chart>
  <c:spPr>
    <a:ln>
      <a:noFill/>
    </a:ln>
  </c:spPr>
  <c:txPr>
    <a:bodyPr/>
    <a:lstStyle/>
    <a:p>
      <a:pPr>
        <a:defRPr sz="1200" b="1"/>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3724424249600401"/>
          <c:y val="0.30185344234135603"/>
          <c:w val="0.69895047658516396"/>
          <c:h val="0.45529981829194399"/>
        </c:manualLayout>
      </c:layout>
      <c:barChart>
        <c:barDir val="col"/>
        <c:grouping val="stacked"/>
        <c:varyColors val="0"/>
        <c:ser>
          <c:idx val="0"/>
          <c:order val="0"/>
          <c:tx>
            <c:strRef>
              <c:f>browser!$C$8</c:f>
              <c:strCache>
                <c:ptCount val="1"/>
                <c:pt idx="0">
                  <c:v>Texture Tiling </c:v>
                </c:pt>
              </c:strCache>
            </c:strRef>
          </c:tx>
          <c:spPr>
            <a:solidFill>
              <a:srgbClr val="1F497D"/>
            </a:solidFill>
            <a:ln>
              <a:solidFill>
                <a:srgbClr val="000000"/>
              </a:solidFill>
            </a:ln>
          </c:spPr>
          <c:invertIfNegative val="0"/>
          <c:cat>
            <c:strRef>
              <c:f>browser!$D$6:$I$6</c:f>
              <c:strCache>
                <c:ptCount val="6"/>
                <c:pt idx="0">
                  <c:v>CPU</c:v>
                </c:pt>
                <c:pt idx="1">
                  <c:v>L1</c:v>
                </c:pt>
                <c:pt idx="2">
                  <c:v>LLC</c:v>
                </c:pt>
                <c:pt idx="3">
                  <c:v>Inter-
connect</c:v>
                </c:pt>
                <c:pt idx="4">
                  <c:v>Mem
Ctrl</c:v>
                </c:pt>
                <c:pt idx="5">
                  <c:v>DRAM</c:v>
                </c:pt>
              </c:strCache>
            </c:strRef>
          </c:cat>
          <c:val>
            <c:numRef>
              <c:f>browser!$D$8:$I$8</c:f>
              <c:numCache>
                <c:formatCode>General</c:formatCode>
                <c:ptCount val="6"/>
                <c:pt idx="0">
                  <c:v>2551611423734.52</c:v>
                </c:pt>
                <c:pt idx="1">
                  <c:v>903728069139.29004</c:v>
                </c:pt>
                <c:pt idx="2">
                  <c:v>687788466859.19995</c:v>
                </c:pt>
                <c:pt idx="3">
                  <c:v>2521647969456</c:v>
                </c:pt>
                <c:pt idx="4">
                  <c:v>403463675112.96002</c:v>
                </c:pt>
                <c:pt idx="5">
                  <c:v>6051955126694.4004</c:v>
                </c:pt>
              </c:numCache>
            </c:numRef>
          </c:val>
          <c:extLst>
            <c:ext xmlns:c16="http://schemas.microsoft.com/office/drawing/2014/chart" uri="{C3380CC4-5D6E-409C-BE32-E72D297353CC}">
              <c16:uniqueId val="{00000000-0FB1-4037-BD8B-3B910760094D}"/>
            </c:ext>
          </c:extLst>
        </c:ser>
        <c:ser>
          <c:idx val="1"/>
          <c:order val="1"/>
          <c:tx>
            <c:strRef>
              <c:f>browser!$C$9</c:f>
              <c:strCache>
                <c:ptCount val="1"/>
                <c:pt idx="0">
                  <c:v>Color Blitting </c:v>
                </c:pt>
              </c:strCache>
            </c:strRef>
          </c:tx>
          <c:spPr>
            <a:solidFill>
              <a:srgbClr val="4A8861"/>
            </a:solidFill>
            <a:ln>
              <a:solidFill>
                <a:srgbClr val="000000"/>
              </a:solidFill>
            </a:ln>
          </c:spPr>
          <c:invertIfNegative val="0"/>
          <c:cat>
            <c:strRef>
              <c:f>browser!$D$6:$I$6</c:f>
              <c:strCache>
                <c:ptCount val="6"/>
                <c:pt idx="0">
                  <c:v>CPU</c:v>
                </c:pt>
                <c:pt idx="1">
                  <c:v>L1</c:v>
                </c:pt>
                <c:pt idx="2">
                  <c:v>LLC</c:v>
                </c:pt>
                <c:pt idx="3">
                  <c:v>Inter-
connect</c:v>
                </c:pt>
                <c:pt idx="4">
                  <c:v>Mem
Ctrl</c:v>
                </c:pt>
                <c:pt idx="5">
                  <c:v>DRAM</c:v>
                </c:pt>
              </c:strCache>
            </c:strRef>
          </c:cat>
          <c:val>
            <c:numRef>
              <c:f>browser!$D$9:$I$9</c:f>
              <c:numCache>
                <c:formatCode>General</c:formatCode>
                <c:ptCount val="6"/>
                <c:pt idx="0">
                  <c:v>3025874069313.4399</c:v>
                </c:pt>
                <c:pt idx="1">
                  <c:v>531329645419</c:v>
                </c:pt>
                <c:pt idx="2">
                  <c:v>909145674584</c:v>
                </c:pt>
                <c:pt idx="3">
                  <c:v>982460247840</c:v>
                </c:pt>
                <c:pt idx="4">
                  <c:v>157193639654.39999</c:v>
                </c:pt>
                <c:pt idx="5">
                  <c:v>2357904594816</c:v>
                </c:pt>
              </c:numCache>
            </c:numRef>
          </c:val>
          <c:extLst>
            <c:ext xmlns:c16="http://schemas.microsoft.com/office/drawing/2014/chart" uri="{C3380CC4-5D6E-409C-BE32-E72D297353CC}">
              <c16:uniqueId val="{00000001-0FB1-4037-BD8B-3B910760094D}"/>
            </c:ext>
          </c:extLst>
        </c:ser>
        <c:ser>
          <c:idx val="2"/>
          <c:order val="2"/>
          <c:tx>
            <c:strRef>
              <c:f>browser!$C$10</c:f>
              <c:strCache>
                <c:ptCount val="1"/>
                <c:pt idx="0">
                  <c:v>Other</c:v>
                </c:pt>
              </c:strCache>
            </c:strRef>
          </c:tx>
          <c:spPr>
            <a:pattFill prst="wdDnDiag">
              <a:fgClr>
                <a:sysClr val="windowText" lastClr="000000">
                  <a:lumMod val="50000"/>
                  <a:lumOff val="50000"/>
                </a:sysClr>
              </a:fgClr>
              <a:bgClr>
                <a:srgbClr val="A5A5A5">
                  <a:lumMod val="40000"/>
                  <a:lumOff val="60000"/>
                </a:srgbClr>
              </a:bgClr>
            </a:pattFill>
            <a:ln>
              <a:solidFill>
                <a:srgbClr val="000000"/>
              </a:solidFill>
            </a:ln>
          </c:spPr>
          <c:invertIfNegative val="0"/>
          <c:dPt>
            <c:idx val="5"/>
            <c:invertIfNegative val="0"/>
            <c:bubble3D val="0"/>
            <c:spPr>
              <a:pattFill prst="wdDnDiag">
                <a:fgClr>
                  <a:sysClr val="window" lastClr="FFFFFF">
                    <a:lumMod val="50000"/>
                  </a:sysClr>
                </a:fgClr>
                <a:bgClr>
                  <a:sysClr val="window" lastClr="FFFFFF">
                    <a:lumMod val="85000"/>
                  </a:sysClr>
                </a:bgClr>
              </a:pattFill>
              <a:ln>
                <a:solidFill>
                  <a:srgbClr val="000000"/>
                </a:solidFill>
              </a:ln>
            </c:spPr>
            <c:extLst>
              <c:ext xmlns:c16="http://schemas.microsoft.com/office/drawing/2014/chart" uri="{C3380CC4-5D6E-409C-BE32-E72D297353CC}">
                <c16:uniqueId val="{00000003-0FB1-4037-BD8B-3B910760094D}"/>
              </c:ext>
            </c:extLst>
          </c:dPt>
          <c:cat>
            <c:strRef>
              <c:f>browser!$D$6:$I$6</c:f>
              <c:strCache>
                <c:ptCount val="6"/>
                <c:pt idx="0">
                  <c:v>CPU</c:v>
                </c:pt>
                <c:pt idx="1">
                  <c:v>L1</c:v>
                </c:pt>
                <c:pt idx="2">
                  <c:v>LLC</c:v>
                </c:pt>
                <c:pt idx="3">
                  <c:v>Inter-
connect</c:v>
                </c:pt>
                <c:pt idx="4">
                  <c:v>Mem
Ctrl</c:v>
                </c:pt>
                <c:pt idx="5">
                  <c:v>DRAM</c:v>
                </c:pt>
              </c:strCache>
            </c:strRef>
          </c:cat>
          <c:val>
            <c:numRef>
              <c:f>browser!$D$10:$I$10</c:f>
              <c:numCache>
                <c:formatCode>General</c:formatCode>
                <c:ptCount val="6"/>
                <c:pt idx="0">
                  <c:v>4221329498252.04</c:v>
                </c:pt>
                <c:pt idx="1">
                  <c:v>2566789825241.71</c:v>
                </c:pt>
                <c:pt idx="2">
                  <c:v>2355873139356.7998</c:v>
                </c:pt>
                <c:pt idx="3">
                  <c:v>3045626768304</c:v>
                </c:pt>
                <c:pt idx="4">
                  <c:v>487300282928.64001</c:v>
                </c:pt>
                <c:pt idx="5">
                  <c:v>7309504243929.5996</c:v>
                </c:pt>
              </c:numCache>
            </c:numRef>
          </c:val>
          <c:extLst>
            <c:ext xmlns:c16="http://schemas.microsoft.com/office/drawing/2014/chart" uri="{C3380CC4-5D6E-409C-BE32-E72D297353CC}">
              <c16:uniqueId val="{00000004-0FB1-4037-BD8B-3B910760094D}"/>
            </c:ext>
          </c:extLst>
        </c:ser>
        <c:dLbls>
          <c:showLegendKey val="0"/>
          <c:showVal val="0"/>
          <c:showCatName val="0"/>
          <c:showSerName val="0"/>
          <c:showPercent val="0"/>
          <c:showBubbleSize val="0"/>
        </c:dLbls>
        <c:gapWidth val="120"/>
        <c:overlap val="100"/>
        <c:axId val="-2094903784"/>
        <c:axId val="-2094900568"/>
      </c:barChart>
      <c:catAx>
        <c:axId val="-2094903784"/>
        <c:scaling>
          <c:orientation val="minMax"/>
        </c:scaling>
        <c:delete val="0"/>
        <c:axPos val="b"/>
        <c:numFmt formatCode="General" sourceLinked="0"/>
        <c:majorTickMark val="out"/>
        <c:minorTickMark val="none"/>
        <c:tickLblPos val="nextTo"/>
        <c:spPr>
          <a:ln w="12700">
            <a:solidFill>
              <a:sysClr val="windowText" lastClr="000000"/>
            </a:solidFill>
          </a:ln>
        </c:spPr>
        <c:txPr>
          <a:bodyPr/>
          <a:lstStyle/>
          <a:p>
            <a:pPr>
              <a:lnSpc>
                <a:spcPts val="1800"/>
              </a:lnSpc>
              <a:defRPr sz="2000" b="0" spc="-50" baseline="0"/>
            </a:pPr>
            <a:endParaRPr lang="en-US"/>
          </a:p>
        </c:txPr>
        <c:crossAx val="-2094900568"/>
        <c:crosses val="autoZero"/>
        <c:auto val="1"/>
        <c:lblAlgn val="ctr"/>
        <c:lblOffset val="0"/>
        <c:noMultiLvlLbl val="0"/>
      </c:catAx>
      <c:valAx>
        <c:axId val="-2094900568"/>
        <c:scaling>
          <c:orientation val="minMax"/>
        </c:scaling>
        <c:delete val="0"/>
        <c:axPos val="l"/>
        <c:majorGridlines>
          <c:spPr>
            <a:ln>
              <a:solidFill>
                <a:sysClr val="windowText" lastClr="000000"/>
              </a:solidFill>
              <a:prstDash val="dash"/>
            </a:ln>
          </c:spPr>
        </c:majorGridlines>
        <c:title>
          <c:tx>
            <c:rich>
              <a:bodyPr rot="-5400000" vert="horz" anchor="ctr" anchorCtr="1"/>
              <a:lstStyle/>
              <a:p>
                <a:pPr>
                  <a:defRPr sz="2600" b="1"/>
                </a:pPr>
                <a:r>
                  <a:rPr lang="en-US" sz="2600" b="1" dirty="0"/>
                  <a:t>Total Energy </a:t>
                </a:r>
                <a:r>
                  <a:rPr lang="en-US" sz="2600" b="0" dirty="0"/>
                  <a:t>(</a:t>
                </a:r>
                <a:r>
                  <a:rPr lang="en-US" sz="2600" b="0" dirty="0" err="1"/>
                  <a:t>pJ</a:t>
                </a:r>
                <a:r>
                  <a:rPr lang="en-US" sz="2600" b="0" dirty="0"/>
                  <a:t>)</a:t>
                </a:r>
              </a:p>
            </c:rich>
          </c:tx>
          <c:layout>
            <c:manualLayout>
              <c:xMode val="edge"/>
              <c:yMode val="edge"/>
              <c:x val="3.00751879699248E-2"/>
              <c:y val="0.226954178604444"/>
            </c:manualLayout>
          </c:layout>
          <c:overlay val="0"/>
        </c:title>
        <c:numFmt formatCode="General" sourceLinked="1"/>
        <c:majorTickMark val="out"/>
        <c:minorTickMark val="none"/>
        <c:tickLblPos val="none"/>
        <c:spPr>
          <a:ln w="12700">
            <a:solidFill>
              <a:sysClr val="windowText" lastClr="000000"/>
            </a:solidFill>
          </a:ln>
        </c:spPr>
        <c:txPr>
          <a:bodyPr/>
          <a:lstStyle/>
          <a:p>
            <a:pPr>
              <a:defRPr sz="1600" b="0"/>
            </a:pPr>
            <a:endParaRPr lang="en-US"/>
          </a:p>
        </c:txPr>
        <c:crossAx val="-2094903784"/>
        <c:crosses val="autoZero"/>
        <c:crossBetween val="between"/>
        <c:majorUnit val="3000000000000"/>
      </c:valAx>
      <c:spPr>
        <a:ln w="12700">
          <a:solidFill>
            <a:sysClr val="windowText" lastClr="000000"/>
          </a:solidFill>
        </a:ln>
      </c:spPr>
    </c:plotArea>
    <c:legend>
      <c:legendPos val="t"/>
      <c:layout>
        <c:manualLayout>
          <c:xMode val="edge"/>
          <c:yMode val="edge"/>
          <c:x val="0.26696717186667501"/>
          <c:y val="0.180347348338327"/>
          <c:w val="0.70759990527499805"/>
          <c:h val="0.112467925775012"/>
        </c:manualLayout>
      </c:layout>
      <c:overlay val="0"/>
      <c:txPr>
        <a:bodyPr/>
        <a:lstStyle/>
        <a:p>
          <a:pPr>
            <a:defRPr sz="2200" b="0" spc="-100" baseline="0"/>
          </a:pPr>
          <a:endParaRPr lang="en-US"/>
        </a:p>
      </c:txPr>
    </c:legend>
    <c:plotVisOnly val="1"/>
    <c:dispBlanksAs val="gap"/>
    <c:showDLblsOverMax val="0"/>
  </c:chart>
  <c:spPr>
    <a:ln>
      <a:noFill/>
    </a:ln>
  </c:spPr>
  <c:txPr>
    <a:bodyPr/>
    <a:lstStyle/>
    <a:p>
      <a:pPr>
        <a:defRPr sz="1200" b="1"/>
      </a:pPr>
      <a:endParaRPr lang="en-US"/>
    </a:p>
  </c:txPr>
  <c:externalData r:id="rId2">
    <c:autoUpdate val="0"/>
  </c:externalData>
  <c:userShapes r:id="rId3"/>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9292280041081801"/>
          <c:y val="0.29932244234595201"/>
          <c:w val="0.58509642816387097"/>
          <c:h val="0.458034858631995"/>
        </c:manualLayout>
      </c:layout>
      <c:barChart>
        <c:barDir val="col"/>
        <c:grouping val="stacked"/>
        <c:varyColors val="0"/>
        <c:ser>
          <c:idx val="0"/>
          <c:order val="0"/>
          <c:tx>
            <c:strRef>
              <c:f>'C:\Users\Saugata\AppData\Local\Temp\[PIM-Browser-estimated-energy-repair2.xlsx]Motivation'!$AH$59</c:f>
              <c:strCache>
                <c:ptCount val="1"/>
                <c:pt idx="0">
                  <c:v>Data Movement</c:v>
                </c:pt>
              </c:strCache>
            </c:strRef>
          </c:tx>
          <c:spPr>
            <a:pattFill prst="wdUpDiag">
              <a:fgClr>
                <a:srgbClr val="70AD47">
                  <a:lumMod val="20000"/>
                  <a:lumOff val="80000"/>
                </a:srgbClr>
              </a:fgClr>
              <a:bgClr>
                <a:srgbClr val="70AD47"/>
              </a:bgClr>
            </a:pattFill>
            <a:ln>
              <a:solidFill>
                <a:srgbClr val="000000"/>
              </a:solidFill>
            </a:ln>
          </c:spPr>
          <c:invertIfNegative val="0"/>
          <c:cat>
            <c:strRef>
              <c:f>'C:\Users\Saugata\AppData\Local\Temp\[PIM-Browser-estimated-energy-repair2.xlsx]Motivation'!$AG$61:$AG$62</c:f>
              <c:strCache>
                <c:ptCount val="2"/>
                <c:pt idx="0">
                  <c:v>Texture Tiling </c:v>
                </c:pt>
                <c:pt idx="1">
                  <c:v>Color Blitting </c:v>
                </c:pt>
              </c:strCache>
            </c:strRef>
          </c:cat>
          <c:val>
            <c:numRef>
              <c:f>'C:\Users\Saugata\AppData\Local\Temp\[PIM-Browser-estimated-energy-repair2.xlsx]Motivation'!$AH$61:$AH$62</c:f>
              <c:numCache>
                <c:formatCode>General</c:formatCode>
                <c:ptCount val="2"/>
                <c:pt idx="0">
                  <c:v>0.25732768103481901</c:v>
                </c:pt>
                <c:pt idx="1">
                  <c:v>0.120233029373742</c:v>
                </c:pt>
              </c:numCache>
            </c:numRef>
          </c:val>
          <c:extLst>
            <c:ext xmlns:c16="http://schemas.microsoft.com/office/drawing/2014/chart" uri="{C3380CC4-5D6E-409C-BE32-E72D297353CC}">
              <c16:uniqueId val="{00000000-4843-4572-AC38-E9BB6DBA0D7C}"/>
            </c:ext>
          </c:extLst>
        </c:ser>
        <c:ser>
          <c:idx val="1"/>
          <c:order val="1"/>
          <c:tx>
            <c:strRef>
              <c:f>'C:\Users\Saugata\AppData\Local\Temp\[PIM-Browser-estimated-energy-repair2.xlsx]Motivation'!$AI$59</c:f>
              <c:strCache>
                <c:ptCount val="1"/>
                <c:pt idx="0">
                  <c:v>Compute</c:v>
                </c:pt>
              </c:strCache>
            </c:strRef>
          </c:tx>
          <c:spPr>
            <a:pattFill prst="wdDnDiag">
              <a:fgClr>
                <a:srgbClr val="ED7D31">
                  <a:lumMod val="75000"/>
                </a:srgbClr>
              </a:fgClr>
              <a:bgClr>
                <a:srgbClr val="ED7D31">
                  <a:lumMod val="40000"/>
                  <a:lumOff val="60000"/>
                </a:srgbClr>
              </a:bgClr>
            </a:pattFill>
            <a:ln>
              <a:solidFill>
                <a:srgbClr val="000000"/>
              </a:solidFill>
            </a:ln>
          </c:spPr>
          <c:invertIfNegative val="0"/>
          <c:cat>
            <c:strRef>
              <c:f>'C:\Users\Saugata\AppData\Local\Temp\[PIM-Browser-estimated-energy-repair2.xlsx]Motivation'!$AG$61:$AG$62</c:f>
              <c:strCache>
                <c:ptCount val="2"/>
                <c:pt idx="0">
                  <c:v>Texture Tiling </c:v>
                </c:pt>
                <c:pt idx="1">
                  <c:v>Color Blitting </c:v>
                </c:pt>
              </c:strCache>
            </c:strRef>
          </c:cat>
          <c:val>
            <c:numRef>
              <c:f>'C:\Users\Saugata\AppData\Local\Temp\[PIM-Browser-estimated-energy-repair2.xlsx]Motivation'!$AI$61:$AI$62</c:f>
              <c:numCache>
                <c:formatCode>General</c:formatCode>
                <c:ptCount val="2"/>
                <c:pt idx="0">
                  <c:v>6.2127555934615698E-2</c:v>
                </c:pt>
                <c:pt idx="1">
                  <c:v>7.3675074011556499E-2</c:v>
                </c:pt>
              </c:numCache>
            </c:numRef>
          </c:val>
          <c:extLst>
            <c:ext xmlns:c16="http://schemas.microsoft.com/office/drawing/2014/chart" uri="{C3380CC4-5D6E-409C-BE32-E72D297353CC}">
              <c16:uniqueId val="{00000001-4843-4572-AC38-E9BB6DBA0D7C}"/>
            </c:ext>
          </c:extLst>
        </c:ser>
        <c:dLbls>
          <c:showLegendKey val="0"/>
          <c:showVal val="0"/>
          <c:showCatName val="0"/>
          <c:showSerName val="0"/>
          <c:showPercent val="0"/>
          <c:showBubbleSize val="0"/>
        </c:dLbls>
        <c:gapWidth val="130"/>
        <c:overlap val="100"/>
        <c:axId val="-2088964184"/>
        <c:axId val="-2088961256"/>
      </c:barChart>
      <c:catAx>
        <c:axId val="-2088964184"/>
        <c:scaling>
          <c:orientation val="minMax"/>
        </c:scaling>
        <c:delete val="0"/>
        <c:axPos val="b"/>
        <c:numFmt formatCode="General" sourceLinked="0"/>
        <c:majorTickMark val="out"/>
        <c:minorTickMark val="none"/>
        <c:tickLblPos val="nextTo"/>
        <c:spPr>
          <a:ln w="12700">
            <a:solidFill>
              <a:sysClr val="windowText" lastClr="000000"/>
            </a:solidFill>
          </a:ln>
        </c:spPr>
        <c:txPr>
          <a:bodyPr/>
          <a:lstStyle/>
          <a:p>
            <a:pPr>
              <a:lnSpc>
                <a:spcPts val="1800"/>
              </a:lnSpc>
              <a:defRPr sz="2000" b="0"/>
            </a:pPr>
            <a:endParaRPr lang="en-US"/>
          </a:p>
        </c:txPr>
        <c:crossAx val="-2088961256"/>
        <c:crosses val="autoZero"/>
        <c:auto val="1"/>
        <c:lblAlgn val="ctr"/>
        <c:lblOffset val="0"/>
        <c:noMultiLvlLbl val="0"/>
      </c:catAx>
      <c:valAx>
        <c:axId val="-2088961256"/>
        <c:scaling>
          <c:orientation val="minMax"/>
        </c:scaling>
        <c:delete val="0"/>
        <c:axPos val="l"/>
        <c:majorGridlines>
          <c:spPr>
            <a:ln>
              <a:solidFill>
                <a:sysClr val="windowText" lastClr="000000"/>
              </a:solidFill>
              <a:prstDash val="dash"/>
            </a:ln>
          </c:spPr>
        </c:majorGridlines>
        <c:title>
          <c:tx>
            <c:rich>
              <a:bodyPr rot="-5400000" vert="horz" anchor="ctr" anchorCtr="1"/>
              <a:lstStyle/>
              <a:p>
                <a:pPr>
                  <a:lnSpc>
                    <a:spcPts val="2200"/>
                  </a:lnSpc>
                  <a:defRPr sz="2600"/>
                </a:pPr>
                <a:r>
                  <a:rPr lang="en-US" sz="2600"/>
                  <a:t>Fraction of </a:t>
                </a:r>
                <a:br>
                  <a:rPr lang="en-US" sz="2600"/>
                </a:br>
                <a:r>
                  <a:rPr lang="en-US" sz="2600"/>
                  <a:t>Total</a:t>
                </a:r>
                <a:r>
                  <a:rPr lang="en-US" sz="2600" baseline="0"/>
                  <a:t> </a:t>
                </a:r>
                <a:r>
                  <a:rPr lang="en-US" sz="2600"/>
                  <a:t>Energy </a:t>
                </a:r>
              </a:p>
            </c:rich>
          </c:tx>
          <c:layout>
            <c:manualLayout>
              <c:xMode val="edge"/>
              <c:yMode val="edge"/>
              <c:x val="1.8289741754308701E-2"/>
              <c:y val="0.29641096736866401"/>
            </c:manualLayout>
          </c:layout>
          <c:overlay val="0"/>
        </c:title>
        <c:numFmt formatCode="0%" sourceLinked="0"/>
        <c:majorTickMark val="out"/>
        <c:minorTickMark val="none"/>
        <c:tickLblPos val="nextTo"/>
        <c:spPr>
          <a:ln w="12700">
            <a:solidFill>
              <a:sysClr val="windowText" lastClr="000000"/>
            </a:solidFill>
          </a:ln>
        </c:spPr>
        <c:txPr>
          <a:bodyPr/>
          <a:lstStyle/>
          <a:p>
            <a:pPr>
              <a:defRPr sz="2000" b="0"/>
            </a:pPr>
            <a:endParaRPr lang="en-US"/>
          </a:p>
        </c:txPr>
        <c:crossAx val="-2088964184"/>
        <c:crosses val="autoZero"/>
        <c:crossBetween val="between"/>
        <c:majorUnit val="0.1"/>
      </c:valAx>
      <c:spPr>
        <a:ln w="12700">
          <a:solidFill>
            <a:sysClr val="windowText" lastClr="000000"/>
          </a:solidFill>
        </a:ln>
      </c:spPr>
    </c:plotArea>
    <c:legend>
      <c:legendPos val="t"/>
      <c:layout>
        <c:manualLayout>
          <c:xMode val="edge"/>
          <c:yMode val="edge"/>
          <c:x val="9.00280821540664E-4"/>
          <c:y val="7.7084838117958299E-2"/>
          <c:w val="0.99560321568195598"/>
          <c:h val="0.199080579872525"/>
        </c:manualLayout>
      </c:layout>
      <c:overlay val="0"/>
      <c:txPr>
        <a:bodyPr/>
        <a:lstStyle/>
        <a:p>
          <a:pPr>
            <a:defRPr sz="2200" b="0" spc="-150" baseline="0"/>
          </a:pPr>
          <a:endParaRPr lang="en-US"/>
        </a:p>
      </c:txPr>
    </c:legend>
    <c:plotVisOnly val="1"/>
    <c:dispBlanksAs val="gap"/>
    <c:showDLblsOverMax val="0"/>
  </c:chart>
  <c:spPr>
    <a:ln>
      <a:noFill/>
    </a:ln>
  </c:spPr>
  <c:txPr>
    <a:bodyPr/>
    <a:lstStyle/>
    <a:p>
      <a:pPr>
        <a:defRPr sz="1200" b="1"/>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9.89094488188976E-2"/>
          <c:y val="0.157407518030899"/>
          <c:w val="0.89136832895887996"/>
          <c:h val="0.56280839895013102"/>
        </c:manualLayout>
      </c:layout>
      <c:barChart>
        <c:barDir val="col"/>
        <c:grouping val="clustered"/>
        <c:varyColors val="0"/>
        <c:ser>
          <c:idx val="0"/>
          <c:order val="0"/>
          <c:tx>
            <c:strRef>
              <c:f>Browser!$C$79</c:f>
              <c:strCache>
                <c:ptCount val="1"/>
                <c:pt idx="0">
                  <c:v>CPU-Only</c:v>
                </c:pt>
              </c:strCache>
            </c:strRef>
          </c:tx>
          <c:spPr>
            <a:pattFill prst="wdDnDiag">
              <a:fgClr>
                <a:schemeClr val="tx2">
                  <a:lumMod val="40000"/>
                  <a:lumOff val="60000"/>
                </a:schemeClr>
              </a:fgClr>
              <a:bgClr>
                <a:schemeClr val="tx1"/>
              </a:bgClr>
            </a:pattFill>
            <a:ln>
              <a:solidFill>
                <a:schemeClr val="tx1"/>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Browser!$C$80:$C$88</c:f>
              <c:numCache>
                <c:formatCode>General</c:formatCode>
                <c:ptCount val="9"/>
                <c:pt idx="0">
                  <c:v>1</c:v>
                </c:pt>
                <c:pt idx="1">
                  <c:v>1</c:v>
                </c:pt>
                <c:pt idx="2">
                  <c:v>1</c:v>
                </c:pt>
                <c:pt idx="3">
                  <c:v>1</c:v>
                </c:pt>
                <c:pt idx="4">
                  <c:v>1</c:v>
                </c:pt>
                <c:pt idx="5">
                  <c:v>1</c:v>
                </c:pt>
                <c:pt idx="6">
                  <c:v>1</c:v>
                </c:pt>
                <c:pt idx="7">
                  <c:v>1</c:v>
                </c:pt>
                <c:pt idx="8">
                  <c:v>1</c:v>
                </c:pt>
              </c:numCache>
            </c:numRef>
          </c:val>
          <c:extLst>
            <c:ext xmlns:c16="http://schemas.microsoft.com/office/drawing/2014/chart" uri="{C3380CC4-5D6E-409C-BE32-E72D297353CC}">
              <c16:uniqueId val="{00000000-ABE2-41F6-8046-EDE793FCF2A6}"/>
            </c:ext>
          </c:extLst>
        </c:ser>
        <c:ser>
          <c:idx val="1"/>
          <c:order val="1"/>
          <c:tx>
            <c:strRef>
              <c:f>Browser!$D$79</c:f>
              <c:strCache>
                <c:ptCount val="1"/>
                <c:pt idx="0">
                  <c:v>PIM-Core</c:v>
                </c:pt>
              </c:strCache>
            </c:strRef>
          </c:tx>
          <c:spPr>
            <a:solidFill>
              <a:srgbClr val="4A8861"/>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Browser!$D$80:$D$88</c:f>
              <c:numCache>
                <c:formatCode>General</c:formatCode>
                <c:ptCount val="9"/>
                <c:pt idx="0">
                  <c:v>0.41637715800000002</c:v>
                </c:pt>
                <c:pt idx="1">
                  <c:v>0.531000429</c:v>
                </c:pt>
                <c:pt idx="2">
                  <c:v>0.59396378400000005</c:v>
                </c:pt>
                <c:pt idx="3">
                  <c:v>0.40527101500000001</c:v>
                </c:pt>
                <c:pt idx="4">
                  <c:v>0.50870371400000003</c:v>
                </c:pt>
                <c:pt idx="5">
                  <c:v>0.50461625300000001</c:v>
                </c:pt>
                <c:pt idx="6">
                  <c:v>0.50061163066835501</c:v>
                </c:pt>
                <c:pt idx="7">
                  <c:v>0.49893281561268099</c:v>
                </c:pt>
                <c:pt idx="8">
                  <c:v>0.59594186319049902</c:v>
                </c:pt>
              </c:numCache>
            </c:numRef>
          </c:val>
          <c:extLst>
            <c:ext xmlns:c16="http://schemas.microsoft.com/office/drawing/2014/chart" uri="{C3380CC4-5D6E-409C-BE32-E72D297353CC}">
              <c16:uniqueId val="{00000001-ABE2-41F6-8046-EDE793FCF2A6}"/>
            </c:ext>
          </c:extLst>
        </c:ser>
        <c:ser>
          <c:idx val="2"/>
          <c:order val="2"/>
          <c:tx>
            <c:strRef>
              <c:f>Browser!$E$79</c:f>
              <c:strCache>
                <c:ptCount val="1"/>
                <c:pt idx="0">
                  <c:v>PIM-Acc</c:v>
                </c:pt>
              </c:strCache>
            </c:strRef>
          </c:tx>
          <c:spPr>
            <a:solidFill>
              <a:schemeClr val="accent1">
                <a:lumMod val="60000"/>
                <a:lumOff val="40000"/>
              </a:schemeClr>
            </a:solidFill>
            <a:ln>
              <a:solidFill>
                <a:srgbClr val="000000"/>
              </a:solidFill>
            </a:ln>
          </c:spPr>
          <c:invertIfNegative val="0"/>
          <c:cat>
            <c:strRef>
              <c:f>Browser!$A$80:$B$88</c:f>
              <c:strCache>
                <c:ptCount val="9"/>
                <c:pt idx="0">
                  <c:v>Texture_x000d_Tiling</c:v>
                </c:pt>
                <c:pt idx="1">
                  <c:v>Color_x000d_Blitting</c:v>
                </c:pt>
                <c:pt idx="2">
                  <c:v>Com-_x000d_pression</c:v>
                </c:pt>
                <c:pt idx="3">
                  <c:v>Decom-_x000d_pression</c:v>
                </c:pt>
                <c:pt idx="4">
                  <c:v>Packing</c:v>
                </c:pt>
                <c:pt idx="5">
                  <c:v>Quantization</c:v>
                </c:pt>
                <c:pt idx="6">
                  <c:v>Sub-Pixel Interpolation</c:v>
                </c:pt>
                <c:pt idx="7">
                  <c:v>Deblocking Filter</c:v>
                </c:pt>
                <c:pt idx="8">
                  <c:v>Motion Estimation</c:v>
                </c:pt>
              </c:strCache>
            </c:strRef>
          </c:cat>
          <c:val>
            <c:numRef>
              <c:f>Browser!$E$80:$E$88</c:f>
              <c:numCache>
                <c:formatCode>General</c:formatCode>
                <c:ptCount val="9"/>
                <c:pt idx="0">
                  <c:v>0.36127458499999998</c:v>
                </c:pt>
                <c:pt idx="1">
                  <c:v>0.42334838200000002</c:v>
                </c:pt>
                <c:pt idx="2">
                  <c:v>0.47293959899999999</c:v>
                </c:pt>
                <c:pt idx="3">
                  <c:v>0.29851487900000001</c:v>
                </c:pt>
                <c:pt idx="4">
                  <c:v>0.47245494599999999</c:v>
                </c:pt>
                <c:pt idx="5">
                  <c:v>0.42913338499999998</c:v>
                </c:pt>
                <c:pt idx="6">
                  <c:v>0.34481412367965097</c:v>
                </c:pt>
                <c:pt idx="7">
                  <c:v>0.26459175069815999</c:v>
                </c:pt>
                <c:pt idx="8">
                  <c:v>0.39249674136108298</c:v>
                </c:pt>
              </c:numCache>
            </c:numRef>
          </c:val>
          <c:extLst>
            <c:ext xmlns:c16="http://schemas.microsoft.com/office/drawing/2014/chart" uri="{C3380CC4-5D6E-409C-BE32-E72D297353CC}">
              <c16:uniqueId val="{00000002-ABE2-41F6-8046-EDE793FCF2A6}"/>
            </c:ext>
          </c:extLst>
        </c:ser>
        <c:dLbls>
          <c:showLegendKey val="0"/>
          <c:showVal val="0"/>
          <c:showCatName val="0"/>
          <c:showSerName val="0"/>
          <c:showPercent val="0"/>
          <c:showBubbleSize val="0"/>
        </c:dLbls>
        <c:gapWidth val="150"/>
        <c:axId val="-2072377240"/>
        <c:axId val="-2077900536"/>
      </c:barChart>
      <c:catAx>
        <c:axId val="-2072377240"/>
        <c:scaling>
          <c:orientation val="minMax"/>
        </c:scaling>
        <c:delete val="0"/>
        <c:axPos val="b"/>
        <c:numFmt formatCode="General" sourceLinked="1"/>
        <c:majorTickMark val="out"/>
        <c:minorTickMark val="none"/>
        <c:tickLblPos val="nextTo"/>
        <c:txPr>
          <a:bodyPr/>
          <a:lstStyle/>
          <a:p>
            <a:pPr>
              <a:defRPr lang="en-US" sz="1350" b="0"/>
            </a:pPr>
            <a:endParaRPr lang="en-US"/>
          </a:p>
        </c:txPr>
        <c:crossAx val="-2077900536"/>
        <c:crosses val="autoZero"/>
        <c:auto val="1"/>
        <c:lblAlgn val="ctr"/>
        <c:lblOffset val="100"/>
        <c:noMultiLvlLbl val="0"/>
      </c:catAx>
      <c:valAx>
        <c:axId val="-2077900536"/>
        <c:scaling>
          <c:orientation val="minMax"/>
          <c:max val="1"/>
        </c:scaling>
        <c:delete val="0"/>
        <c:axPos val="l"/>
        <c:majorGridlines>
          <c:spPr>
            <a:ln>
              <a:prstDash val="dash"/>
            </a:ln>
          </c:spPr>
        </c:majorGridlines>
        <c:title>
          <c:tx>
            <c:rich>
              <a:bodyPr rot="-5400000" vert="horz"/>
              <a:lstStyle/>
              <a:p>
                <a:pPr>
                  <a:defRPr sz="2000"/>
                </a:pPr>
                <a:r>
                  <a:rPr lang="en-US" sz="2000"/>
                  <a:t>Normalized Energy</a:t>
                </a:r>
              </a:p>
            </c:rich>
          </c:tx>
          <c:layout>
            <c:manualLayout>
              <c:xMode val="edge"/>
              <c:yMode val="edge"/>
              <c:x val="9.0979877515310597E-3"/>
              <c:y val="0.165996075412493"/>
            </c:manualLayout>
          </c:layout>
          <c:overlay val="0"/>
        </c:title>
        <c:numFmt formatCode="General" sourceLinked="1"/>
        <c:majorTickMark val="out"/>
        <c:minorTickMark val="none"/>
        <c:tickLblPos val="nextTo"/>
        <c:txPr>
          <a:bodyPr/>
          <a:lstStyle/>
          <a:p>
            <a:pPr>
              <a:defRPr sz="1600" b="0"/>
            </a:pPr>
            <a:endParaRPr lang="en-US"/>
          </a:p>
        </c:txPr>
        <c:crossAx val="-2072377240"/>
        <c:crosses val="autoZero"/>
        <c:crossBetween val="between"/>
        <c:majorUnit val="0.2"/>
      </c:valAx>
      <c:spPr>
        <a:ln w="19050" cmpd="sng">
          <a:solidFill>
            <a:schemeClr val="tx1"/>
          </a:solidFill>
        </a:ln>
      </c:spPr>
    </c:plotArea>
    <c:legend>
      <c:legendPos val="r"/>
      <c:layout>
        <c:manualLayout>
          <c:xMode val="edge"/>
          <c:yMode val="edge"/>
          <c:x val="0.18173490813648299"/>
          <c:y val="4.2457713619130904E-3"/>
          <c:w val="0.61249945319335097"/>
          <c:h val="0.15850029163021301"/>
        </c:manualLayout>
      </c:layout>
      <c:overlay val="0"/>
      <c:txPr>
        <a:bodyPr/>
        <a:lstStyle/>
        <a:p>
          <a:pPr>
            <a:defRPr sz="2400"/>
          </a:pPr>
          <a:endParaRPr lang="en-US"/>
        </a:p>
      </c:txPr>
    </c:legend>
    <c:plotVisOnly val="1"/>
    <c:dispBlanksAs val="gap"/>
    <c:showDLblsOverMax val="0"/>
  </c:chart>
  <c:spPr>
    <a:ln w="28575" cmpd="sng">
      <a:noFill/>
    </a:ln>
  </c:spPr>
  <c:txPr>
    <a:bodyPr/>
    <a:lstStyle/>
    <a:p>
      <a:pPr>
        <a:defRPr sz="1200" b="1"/>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632006354506201"/>
          <c:y val="0.17359212684527101"/>
          <c:w val="0.85385370549901196"/>
          <c:h val="0.70222647702178198"/>
        </c:manualLayout>
      </c:layout>
      <c:barChart>
        <c:barDir val="col"/>
        <c:grouping val="stacked"/>
        <c:varyColors val="0"/>
        <c:ser>
          <c:idx val="0"/>
          <c:order val="0"/>
          <c:tx>
            <c:strRef>
              <c:f>'memfrac-apps'!$B$1</c:f>
              <c:strCache>
                <c:ptCount val="1"/>
                <c:pt idx="0">
                  <c:v>Read</c:v>
                </c:pt>
              </c:strCache>
            </c:strRef>
          </c:tx>
          <c:spPr>
            <a:solidFill>
              <a:srgbClr val="262626">
                <a:lumMod val="75000"/>
                <a:lumOff val="25000"/>
              </a:srgbClr>
            </a:solidFill>
            <a:ln>
              <a:noFill/>
            </a:ln>
          </c:spPr>
          <c:invertIfNegative val="0"/>
          <c:cat>
            <c:strRef>
              <c:f>'memfrac-apps'!$A$2:$A$7</c:f>
              <c:strCache>
                <c:ptCount val="6"/>
                <c:pt idx="0">
                  <c:v>bootup</c:v>
                </c:pt>
                <c:pt idx="1">
                  <c:v>compile</c:v>
                </c:pt>
                <c:pt idx="2">
                  <c:v>forkbench</c:v>
                </c:pt>
                <c:pt idx="3">
                  <c:v>mcached</c:v>
                </c:pt>
                <c:pt idx="4">
                  <c:v>mysql</c:v>
                </c:pt>
                <c:pt idx="5">
                  <c:v>shell</c:v>
                </c:pt>
              </c:strCache>
            </c:strRef>
          </c:cat>
          <c:val>
            <c:numRef>
              <c:f>'memfrac-apps'!$B$2:$B$7</c:f>
              <c:numCache>
                <c:formatCode>General</c:formatCode>
                <c:ptCount val="6"/>
                <c:pt idx="0">
                  <c:v>0.273936701</c:v>
                </c:pt>
                <c:pt idx="1">
                  <c:v>0.34894197100000002</c:v>
                </c:pt>
                <c:pt idx="2">
                  <c:v>5.4305079999999999E-2</c:v>
                </c:pt>
                <c:pt idx="3">
                  <c:v>0.45435130499999998</c:v>
                </c:pt>
                <c:pt idx="4">
                  <c:v>0.43893370100000001</c:v>
                </c:pt>
                <c:pt idx="5">
                  <c:v>9.9544654999999996E-2</c:v>
                </c:pt>
              </c:numCache>
            </c:numRef>
          </c:val>
          <c:extLst>
            <c:ext xmlns:c16="http://schemas.microsoft.com/office/drawing/2014/chart" uri="{C3380CC4-5D6E-409C-BE32-E72D297353CC}">
              <c16:uniqueId val="{00000000-6BDE-574F-BEAC-B2E7F5E0E357}"/>
            </c:ext>
          </c:extLst>
        </c:ser>
        <c:ser>
          <c:idx val="1"/>
          <c:order val="1"/>
          <c:tx>
            <c:strRef>
              <c:f>'memfrac-apps'!$C$1</c:f>
              <c:strCache>
                <c:ptCount val="1"/>
                <c:pt idx="0">
                  <c:v>Write</c:v>
                </c:pt>
              </c:strCache>
            </c:strRef>
          </c:tx>
          <c:spPr>
            <a:solidFill>
              <a:srgbClr val="262626">
                <a:lumMod val="50000"/>
                <a:lumOff val="50000"/>
              </a:srgbClr>
            </a:solidFill>
            <a:ln>
              <a:noFill/>
            </a:ln>
          </c:spPr>
          <c:invertIfNegative val="0"/>
          <c:cat>
            <c:strRef>
              <c:f>'memfrac-apps'!$A$2:$A$7</c:f>
              <c:strCache>
                <c:ptCount val="6"/>
                <c:pt idx="0">
                  <c:v>bootup</c:v>
                </c:pt>
                <c:pt idx="1">
                  <c:v>compile</c:v>
                </c:pt>
                <c:pt idx="2">
                  <c:v>forkbench</c:v>
                </c:pt>
                <c:pt idx="3">
                  <c:v>mcached</c:v>
                </c:pt>
                <c:pt idx="4">
                  <c:v>mysql</c:v>
                </c:pt>
                <c:pt idx="5">
                  <c:v>shell</c:v>
                </c:pt>
              </c:strCache>
            </c:strRef>
          </c:cat>
          <c:val>
            <c:numRef>
              <c:f>'memfrac-apps'!$C$2:$C$7</c:f>
              <c:numCache>
                <c:formatCode>General</c:formatCode>
                <c:ptCount val="6"/>
                <c:pt idx="0">
                  <c:v>0.27185014200000002</c:v>
                </c:pt>
                <c:pt idx="1">
                  <c:v>0.33216862699999999</c:v>
                </c:pt>
                <c:pt idx="2">
                  <c:v>0.322792623</c:v>
                </c:pt>
                <c:pt idx="3">
                  <c:v>0.45420634100000001</c:v>
                </c:pt>
                <c:pt idx="4">
                  <c:v>0.43768948600000002</c:v>
                </c:pt>
                <c:pt idx="5">
                  <c:v>8.97559990000001E-2</c:v>
                </c:pt>
              </c:numCache>
            </c:numRef>
          </c:val>
          <c:extLst>
            <c:ext xmlns:c16="http://schemas.microsoft.com/office/drawing/2014/chart" uri="{C3380CC4-5D6E-409C-BE32-E72D297353CC}">
              <c16:uniqueId val="{00000001-6BDE-574F-BEAC-B2E7F5E0E357}"/>
            </c:ext>
          </c:extLst>
        </c:ser>
        <c:ser>
          <c:idx val="2"/>
          <c:order val="2"/>
          <c:tx>
            <c:strRef>
              <c:f>'memfrac-apps'!$D$1</c:f>
              <c:strCache>
                <c:ptCount val="1"/>
                <c:pt idx="0">
                  <c:v>Copy</c:v>
                </c:pt>
              </c:strCache>
            </c:strRef>
          </c:tx>
          <c:spPr>
            <a:solidFill>
              <a:srgbClr val="C00000"/>
            </a:solidFill>
            <a:ln>
              <a:noFill/>
            </a:ln>
          </c:spPr>
          <c:invertIfNegative val="0"/>
          <c:cat>
            <c:strRef>
              <c:f>'memfrac-apps'!$A$2:$A$7</c:f>
              <c:strCache>
                <c:ptCount val="6"/>
                <c:pt idx="0">
                  <c:v>bootup</c:v>
                </c:pt>
                <c:pt idx="1">
                  <c:v>compile</c:v>
                </c:pt>
                <c:pt idx="2">
                  <c:v>forkbench</c:v>
                </c:pt>
                <c:pt idx="3">
                  <c:v>mcached</c:v>
                </c:pt>
                <c:pt idx="4">
                  <c:v>mysql</c:v>
                </c:pt>
                <c:pt idx="5">
                  <c:v>shell</c:v>
                </c:pt>
              </c:strCache>
            </c:strRef>
          </c:cat>
          <c:val>
            <c:numRef>
              <c:f>'memfrac-apps'!$D$2:$D$7</c:f>
              <c:numCache>
                <c:formatCode>General</c:formatCode>
                <c:ptCount val="6"/>
                <c:pt idx="0">
                  <c:v>0.21550672300000001</c:v>
                </c:pt>
                <c:pt idx="1">
                  <c:v>0</c:v>
                </c:pt>
                <c:pt idx="2">
                  <c:v>0.61578032000000005</c:v>
                </c:pt>
                <c:pt idx="3">
                  <c:v>0</c:v>
                </c:pt>
                <c:pt idx="4">
                  <c:v>0</c:v>
                </c:pt>
                <c:pt idx="5">
                  <c:v>0.420163116</c:v>
                </c:pt>
              </c:numCache>
            </c:numRef>
          </c:val>
          <c:extLst>
            <c:ext xmlns:c16="http://schemas.microsoft.com/office/drawing/2014/chart" uri="{C3380CC4-5D6E-409C-BE32-E72D297353CC}">
              <c16:uniqueId val="{00000002-6BDE-574F-BEAC-B2E7F5E0E357}"/>
            </c:ext>
          </c:extLst>
        </c:ser>
        <c:ser>
          <c:idx val="3"/>
          <c:order val="3"/>
          <c:tx>
            <c:strRef>
              <c:f>'memfrac-apps'!$E$1</c:f>
              <c:strCache>
                <c:ptCount val="1"/>
                <c:pt idx="0">
                  <c:v>Zero</c:v>
                </c:pt>
              </c:strCache>
            </c:strRef>
          </c:tx>
          <c:spPr>
            <a:solidFill>
              <a:srgbClr val="002060"/>
            </a:solidFill>
            <a:ln>
              <a:noFill/>
            </a:ln>
          </c:spPr>
          <c:invertIfNegative val="0"/>
          <c:cat>
            <c:strRef>
              <c:f>'memfrac-apps'!$A$2:$A$7</c:f>
              <c:strCache>
                <c:ptCount val="6"/>
                <c:pt idx="0">
                  <c:v>bootup</c:v>
                </c:pt>
                <c:pt idx="1">
                  <c:v>compile</c:v>
                </c:pt>
                <c:pt idx="2">
                  <c:v>forkbench</c:v>
                </c:pt>
                <c:pt idx="3">
                  <c:v>mcached</c:v>
                </c:pt>
                <c:pt idx="4">
                  <c:v>mysql</c:v>
                </c:pt>
                <c:pt idx="5">
                  <c:v>shell</c:v>
                </c:pt>
              </c:strCache>
            </c:strRef>
          </c:cat>
          <c:val>
            <c:numRef>
              <c:f>'memfrac-apps'!$E$2:$E$7</c:f>
              <c:numCache>
                <c:formatCode>General</c:formatCode>
                <c:ptCount val="6"/>
                <c:pt idx="0">
                  <c:v>0.238706434</c:v>
                </c:pt>
                <c:pt idx="1">
                  <c:v>0.31888940300000002</c:v>
                </c:pt>
                <c:pt idx="2">
                  <c:v>7.1219780000000002E-3</c:v>
                </c:pt>
                <c:pt idx="3">
                  <c:v>9.1442354000000003E-2</c:v>
                </c:pt>
                <c:pt idx="4">
                  <c:v>0.123376814</c:v>
                </c:pt>
                <c:pt idx="5">
                  <c:v>0.39053622999999998</c:v>
                </c:pt>
              </c:numCache>
            </c:numRef>
          </c:val>
          <c:extLst>
            <c:ext xmlns:c16="http://schemas.microsoft.com/office/drawing/2014/chart" uri="{C3380CC4-5D6E-409C-BE32-E72D297353CC}">
              <c16:uniqueId val="{00000003-6BDE-574F-BEAC-B2E7F5E0E357}"/>
            </c:ext>
          </c:extLst>
        </c:ser>
        <c:dLbls>
          <c:showLegendKey val="0"/>
          <c:showVal val="0"/>
          <c:showCatName val="0"/>
          <c:showSerName val="0"/>
          <c:showPercent val="0"/>
          <c:showBubbleSize val="0"/>
        </c:dLbls>
        <c:gapWidth val="150"/>
        <c:overlap val="100"/>
        <c:axId val="96672912"/>
        <c:axId val="96677152"/>
      </c:barChart>
      <c:catAx>
        <c:axId val="96672912"/>
        <c:scaling>
          <c:orientation val="minMax"/>
        </c:scaling>
        <c:delete val="0"/>
        <c:axPos val="b"/>
        <c:numFmt formatCode="General" sourceLinked="0"/>
        <c:majorTickMark val="out"/>
        <c:minorTickMark val="none"/>
        <c:tickLblPos val="nextTo"/>
        <c:txPr>
          <a:bodyPr/>
          <a:lstStyle/>
          <a:p>
            <a:pPr>
              <a:defRPr sz="2000"/>
            </a:pPr>
            <a:endParaRPr lang="en-US"/>
          </a:p>
        </c:txPr>
        <c:crossAx val="96677152"/>
        <c:crosses val="autoZero"/>
        <c:auto val="1"/>
        <c:lblAlgn val="ctr"/>
        <c:lblOffset val="100"/>
        <c:noMultiLvlLbl val="0"/>
      </c:catAx>
      <c:valAx>
        <c:axId val="96677152"/>
        <c:scaling>
          <c:orientation val="minMax"/>
          <c:max val="1"/>
        </c:scaling>
        <c:delete val="0"/>
        <c:axPos val="l"/>
        <c:majorGridlines/>
        <c:title>
          <c:tx>
            <c:rich>
              <a:bodyPr rot="-5400000" vert="horz"/>
              <a:lstStyle/>
              <a:p>
                <a:pPr>
                  <a:defRPr sz="2000"/>
                </a:pPr>
                <a:r>
                  <a:rPr lang="en-US" sz="2000" dirty="0"/>
                  <a:t>Fraction of Memory Traffic</a:t>
                </a:r>
              </a:p>
            </c:rich>
          </c:tx>
          <c:layout>
            <c:manualLayout>
              <c:xMode val="edge"/>
              <c:yMode val="edge"/>
              <c:x val="7.7777784582483498E-3"/>
              <c:y val="0.184494016531249"/>
            </c:manualLayout>
          </c:layout>
          <c:overlay val="0"/>
        </c:title>
        <c:numFmt formatCode="General" sourceLinked="1"/>
        <c:majorTickMark val="out"/>
        <c:minorTickMark val="none"/>
        <c:tickLblPos val="nextTo"/>
        <c:txPr>
          <a:bodyPr/>
          <a:lstStyle/>
          <a:p>
            <a:pPr>
              <a:defRPr sz="1800"/>
            </a:pPr>
            <a:endParaRPr lang="en-US"/>
          </a:p>
        </c:txPr>
        <c:crossAx val="96672912"/>
        <c:crosses val="autoZero"/>
        <c:crossBetween val="between"/>
        <c:majorUnit val="0.2"/>
      </c:valAx>
    </c:plotArea>
    <c:legend>
      <c:legendPos val="r"/>
      <c:layout>
        <c:manualLayout>
          <c:xMode val="edge"/>
          <c:yMode val="edge"/>
          <c:x val="0.15317379467902101"/>
          <c:y val="3.7483742961209703E-2"/>
          <c:w val="0.77868896341820604"/>
          <c:h val="9.4128025663459305E-2"/>
        </c:manualLayout>
      </c:layout>
      <c:overlay val="0"/>
      <c:txPr>
        <a:bodyPr/>
        <a:lstStyle/>
        <a:p>
          <a:pPr>
            <a:defRPr sz="2400"/>
          </a:pPr>
          <a:endParaRPr lang="en-US"/>
        </a:p>
      </c:txPr>
    </c:legend>
    <c:plotVisOnly val="1"/>
    <c:dispBlanksAs val="gap"/>
    <c:showDLblsOverMax val="0"/>
  </c:chart>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807438436081205E-2"/>
          <c:y val="0.15926448849066299"/>
          <c:w val="0.90268141876943397"/>
          <c:h val="0.576615983346909"/>
        </c:manualLayout>
      </c:layout>
      <c:barChart>
        <c:barDir val="col"/>
        <c:grouping val="clustered"/>
        <c:varyColors val="0"/>
        <c:ser>
          <c:idx val="14"/>
          <c:order val="0"/>
          <c:tx>
            <c:strRef>
              <c:f>Browser!$F$40</c:f>
              <c:strCache>
                <c:ptCount val="1"/>
                <c:pt idx="0">
                  <c:v>CPU-Only</c:v>
                </c:pt>
              </c:strCache>
            </c:strRef>
          </c:tx>
          <c:spPr>
            <a:pattFill prst="wdDnDiag">
              <a:fgClr>
                <a:schemeClr val="accent5">
                  <a:lumMod val="40000"/>
                  <a:lumOff val="60000"/>
                </a:schemeClr>
              </a:fgClr>
              <a:bgClr>
                <a:schemeClr val="tx1"/>
              </a:bgClr>
            </a:patt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Browser!$G$40:$N$40</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8B57-4CCF-8AA2-1F832DB160CC}"/>
            </c:ext>
          </c:extLst>
        </c:ser>
        <c:ser>
          <c:idx val="0"/>
          <c:order val="1"/>
          <c:tx>
            <c:strRef>
              <c:f>Browser!$F$41</c:f>
              <c:strCache>
                <c:ptCount val="1"/>
                <c:pt idx="0">
                  <c:v>PIM-Core</c:v>
                </c:pt>
              </c:strCache>
            </c:strRef>
          </c:tx>
          <c:spPr>
            <a:solidFill>
              <a:srgbClr val="4A8861"/>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Browser!$G$41:$N$41</c:f>
              <c:numCache>
                <c:formatCode>General</c:formatCode>
                <c:ptCount val="8"/>
                <c:pt idx="0">
                  <c:v>0.43478260899999999</c:v>
                </c:pt>
                <c:pt idx="1">
                  <c:v>0.64516129</c:v>
                </c:pt>
                <c:pt idx="2">
                  <c:v>0.76335877900000004</c:v>
                </c:pt>
                <c:pt idx="3">
                  <c:v>0.76923076899999998</c:v>
                </c:pt>
                <c:pt idx="4">
                  <c:v>0.72463768115941996</c:v>
                </c:pt>
                <c:pt idx="5">
                  <c:v>0.8</c:v>
                </c:pt>
                <c:pt idx="6">
                  <c:v>0.84745762711864403</c:v>
                </c:pt>
                <c:pt idx="7">
                  <c:v>0.63694267515923597</c:v>
                </c:pt>
              </c:numCache>
            </c:numRef>
          </c:val>
          <c:extLst>
            <c:ext xmlns:c16="http://schemas.microsoft.com/office/drawing/2014/chart" uri="{C3380CC4-5D6E-409C-BE32-E72D297353CC}">
              <c16:uniqueId val="{00000001-8B57-4CCF-8AA2-1F832DB160CC}"/>
            </c:ext>
          </c:extLst>
        </c:ser>
        <c:ser>
          <c:idx val="1"/>
          <c:order val="2"/>
          <c:tx>
            <c:strRef>
              <c:f>Browser!$F$42</c:f>
              <c:strCache>
                <c:ptCount val="1"/>
                <c:pt idx="0">
                  <c:v>PIM-Acc</c:v>
                </c:pt>
              </c:strCache>
            </c:strRef>
          </c:tx>
          <c:spPr>
            <a:solidFill>
              <a:srgbClr val="FDC600">
                <a:lumMod val="60000"/>
                <a:lumOff val="40000"/>
              </a:srgbClr>
            </a:solidFill>
            <a:ln w="12700">
              <a:solidFill>
                <a:srgbClr val="000000"/>
              </a:solidFill>
              <a:prstDash val="solid"/>
            </a:ln>
          </c:spPr>
          <c:invertIfNegative val="0"/>
          <c:cat>
            <c:strRef>
              <c:f>Browser!$G$39:$N$39</c:f>
              <c:strCache>
                <c:ptCount val="8"/>
                <c:pt idx="0">
                  <c:v>Texture       Tiling</c:v>
                </c:pt>
                <c:pt idx="1">
                  <c:v>Color       Blitting</c:v>
                </c:pt>
                <c:pt idx="2">
                  <c:v>Comp-    ression</c:v>
                </c:pt>
                <c:pt idx="3">
                  <c:v>Decomp-    ression</c:v>
                </c:pt>
                <c:pt idx="4">
                  <c:v>Sub-Pixel Interpolation</c:v>
                </c:pt>
                <c:pt idx="5">
                  <c:v>Deblocking Filter</c:v>
                </c:pt>
                <c:pt idx="6">
                  <c:v>Motion Estimation</c:v>
                </c:pt>
                <c:pt idx="7">
                  <c:v>TensorFlow</c:v>
                </c:pt>
              </c:strCache>
            </c:strRef>
          </c:cat>
          <c:val>
            <c:numRef>
              <c:f>Browser!$G$42:$N$42</c:f>
              <c:numCache>
                <c:formatCode>General</c:formatCode>
                <c:ptCount val="8"/>
                <c:pt idx="0">
                  <c:v>0.4</c:v>
                </c:pt>
                <c:pt idx="1">
                  <c:v>0.57803468199999997</c:v>
                </c:pt>
                <c:pt idx="2">
                  <c:v>0.47619047599999997</c:v>
                </c:pt>
                <c:pt idx="3">
                  <c:v>0.5</c:v>
                </c:pt>
                <c:pt idx="4">
                  <c:v>0.581395348837209</c:v>
                </c:pt>
                <c:pt idx="5">
                  <c:v>0.70422535211267601</c:v>
                </c:pt>
                <c:pt idx="6">
                  <c:v>0.476190476190476</c:v>
                </c:pt>
                <c:pt idx="7">
                  <c:v>0.50505050505050497</c:v>
                </c:pt>
              </c:numCache>
            </c:numRef>
          </c:val>
          <c:extLst>
            <c:ext xmlns:c16="http://schemas.microsoft.com/office/drawing/2014/chart" uri="{C3380CC4-5D6E-409C-BE32-E72D297353CC}">
              <c16:uniqueId val="{00000002-8B57-4CCF-8AA2-1F832DB160CC}"/>
            </c:ext>
          </c:extLst>
        </c:ser>
        <c:dLbls>
          <c:showLegendKey val="0"/>
          <c:showVal val="0"/>
          <c:showCatName val="0"/>
          <c:showSerName val="0"/>
          <c:showPercent val="0"/>
          <c:showBubbleSize val="0"/>
        </c:dLbls>
        <c:gapWidth val="75"/>
        <c:overlap val="-25"/>
        <c:axId val="-2070333720"/>
        <c:axId val="-2070330520"/>
      </c:barChart>
      <c:catAx>
        <c:axId val="-2070333720"/>
        <c:scaling>
          <c:orientation val="minMax"/>
        </c:scaling>
        <c:delete val="0"/>
        <c:axPos val="b"/>
        <c:numFmt formatCode="General" sourceLinked="0"/>
        <c:majorTickMark val="out"/>
        <c:minorTickMark val="none"/>
        <c:tickLblPos val="nextTo"/>
        <c:spPr>
          <a:ln w="3175">
            <a:solidFill>
              <a:srgbClr val="000000"/>
            </a:solidFill>
            <a:prstDash val="solid"/>
          </a:ln>
        </c:spPr>
        <c:txPr>
          <a:bodyPr rot="0" vert="horz"/>
          <a:lstStyle/>
          <a:p>
            <a:pPr>
              <a:defRPr sz="1500" b="0" spc="0" baseline="0"/>
            </a:pPr>
            <a:endParaRPr lang="en-US"/>
          </a:p>
        </c:txPr>
        <c:crossAx val="-2070330520"/>
        <c:crosses val="autoZero"/>
        <c:auto val="1"/>
        <c:lblAlgn val="ctr"/>
        <c:lblOffset val="100"/>
        <c:noMultiLvlLbl val="0"/>
      </c:catAx>
      <c:valAx>
        <c:axId val="-2070330520"/>
        <c:scaling>
          <c:orientation val="minMax"/>
          <c:max val="1"/>
        </c:scaling>
        <c:delete val="0"/>
        <c:axPos val="l"/>
        <c:majorGridlines>
          <c:spPr>
            <a:ln w="3175">
              <a:solidFill>
                <a:srgbClr val="C0C0C0"/>
              </a:solidFill>
              <a:prstDash val="lgDash"/>
            </a:ln>
          </c:spPr>
        </c:majorGridlines>
        <c:title>
          <c:tx>
            <c:rich>
              <a:bodyPr rot="-5400000" vert="horz"/>
              <a:lstStyle/>
              <a:p>
                <a:pPr>
                  <a:defRPr sz="2000"/>
                </a:pPr>
                <a:r>
                  <a:rPr lang="en-US" sz="2000" dirty="0"/>
                  <a:t>Normalized Runtime</a:t>
                </a:r>
              </a:p>
            </c:rich>
          </c:tx>
          <c:layout>
            <c:manualLayout>
              <c:xMode val="edge"/>
              <c:yMode val="edge"/>
              <c:x val="2.8248777946751698E-3"/>
              <c:y val="0.20151246719160101"/>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a:lstStyle/>
          <a:p>
            <a:pPr>
              <a:defRPr sz="1600" b="0">
                <a:latin typeface="+mn-lt"/>
              </a:defRPr>
            </a:pPr>
            <a:endParaRPr lang="en-US"/>
          </a:p>
        </c:txPr>
        <c:crossAx val="-2070333720"/>
        <c:crosses val="autoZero"/>
        <c:crossBetween val="between"/>
        <c:majorUnit val="0.2"/>
      </c:valAx>
      <c:spPr>
        <a:solidFill>
          <a:srgbClr val="FFFFFF"/>
        </a:solidFill>
        <a:ln w="12700">
          <a:solidFill>
            <a:srgbClr val="000000"/>
          </a:solidFill>
          <a:prstDash val="solid"/>
        </a:ln>
      </c:spPr>
    </c:plotArea>
    <c:legend>
      <c:legendPos val="r"/>
      <c:legendEntry>
        <c:idx val="2"/>
        <c:txPr>
          <a:bodyPr/>
          <a:lstStyle/>
          <a:p>
            <a:pPr>
              <a:defRPr sz="2400" b="1" i="0" u="none" strike="noStrike" baseline="0">
                <a:solidFill>
                  <a:srgbClr val="000000"/>
                </a:solidFill>
                <a:latin typeface="+mn-lt"/>
                <a:ea typeface="Calibri"/>
                <a:cs typeface="Calibri"/>
              </a:defRPr>
            </a:pPr>
            <a:endParaRPr lang="en-US"/>
          </a:p>
        </c:txPr>
      </c:legendEntry>
      <c:layout>
        <c:manualLayout>
          <c:xMode val="edge"/>
          <c:yMode val="edge"/>
          <c:x val="0.30491803278688501"/>
          <c:y val="1.51515151515151E-2"/>
          <c:w val="0.50163934426229495"/>
          <c:h val="0.11111111111111099"/>
        </c:manualLayout>
      </c:layout>
      <c:overlay val="0"/>
      <c:spPr>
        <a:noFill/>
        <a:ln w="25400">
          <a:noFill/>
        </a:ln>
      </c:spPr>
      <c:txPr>
        <a:bodyPr/>
        <a:lstStyle/>
        <a:p>
          <a:pPr>
            <a:defRPr sz="2400" b="1" i="0" u="none" strike="noStrike" baseline="0">
              <a:solidFill>
                <a:srgbClr val="000000"/>
              </a:solidFill>
              <a:latin typeface="+mn-lt"/>
              <a:ea typeface="Calibri"/>
              <a:cs typeface="Calibri"/>
            </a:defRPr>
          </a:pPr>
          <a:endParaRPr lang="en-US"/>
        </a:p>
      </c:txPr>
    </c:legend>
    <c:plotVisOnly val="1"/>
    <c:dispBlanksAs val="gap"/>
    <c:showDLblsOverMax val="0"/>
  </c:chart>
  <c:spPr>
    <a:noFill/>
    <a:ln w="6350">
      <a:noFill/>
    </a:ln>
  </c:spPr>
  <c:txPr>
    <a:bodyPr/>
    <a:lstStyle/>
    <a:p>
      <a:pPr>
        <a:defRPr sz="1200" b="1">
          <a:solidFill>
            <a:srgbClr val="000000"/>
          </a:solidFill>
        </a:defRPr>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3579906571106901"/>
          <c:y val="0.26977200213861202"/>
          <c:w val="0.83828160666549001"/>
          <c:h val="0.49546175025306999"/>
        </c:manualLayout>
      </c:layout>
      <c:barChart>
        <c:barDir val="col"/>
        <c:grouping val="clustered"/>
        <c:varyColors val="0"/>
        <c:ser>
          <c:idx val="0"/>
          <c:order val="0"/>
          <c:tx>
            <c:strRef>
              <c:f>Microbenchmark!$C$2</c:f>
              <c:strCache>
                <c:ptCount val="1"/>
                <c:pt idx="0">
                  <c:v>Baseline + extra 128KB L2</c:v>
                </c:pt>
              </c:strCache>
            </c:strRef>
          </c:tx>
          <c:spPr>
            <a:solidFill>
              <a:schemeClr val="accent5"/>
            </a:solidFill>
            <a:ln>
              <a:solidFill>
                <a:schemeClr val="tx1"/>
              </a:solidFill>
            </a:ln>
            <a:effectLst/>
          </c:spPr>
          <c:invertIfNegative val="0"/>
          <c:cat>
            <c:strRef>
              <c:f>Microbenchmark!$C$66:$E$66</c:f>
              <c:strCache>
                <c:ptCount val="3"/>
                <c:pt idx="0">
                  <c:v>Linked List</c:v>
                </c:pt>
                <c:pt idx="1">
                  <c:v>Hash Table</c:v>
                </c:pt>
                <c:pt idx="2">
                  <c:v>B-Tree</c:v>
                </c:pt>
              </c:strCache>
            </c:strRef>
          </c:cat>
          <c:val>
            <c:numRef>
              <c:f>(Microbenchmark!$C$54,Microbenchmark!$M$54,Microbenchmark!$W$54)</c:f>
              <c:numCache>
                <c:formatCode>0.00</c:formatCode>
                <c:ptCount val="3"/>
                <c:pt idx="0">
                  <c:v>1.0260990788926001</c:v>
                </c:pt>
                <c:pt idx="1">
                  <c:v>1.013470365634118</c:v>
                </c:pt>
                <c:pt idx="2">
                  <c:v>1.020497762526934</c:v>
                </c:pt>
              </c:numCache>
            </c:numRef>
          </c:val>
          <c:extLst>
            <c:ext xmlns:c16="http://schemas.microsoft.com/office/drawing/2014/chart" uri="{C3380CC4-5D6E-409C-BE32-E72D297353CC}">
              <c16:uniqueId val="{00000000-2E38-4E3A-B67F-B0A3BB4DB826}"/>
            </c:ext>
          </c:extLst>
        </c:ser>
        <c:ser>
          <c:idx val="1"/>
          <c:order val="1"/>
          <c:tx>
            <c:v>IMPICA</c:v>
          </c:tx>
          <c:spPr>
            <a:solidFill>
              <a:schemeClr val="accent2"/>
            </a:solidFill>
            <a:ln>
              <a:solidFill>
                <a:schemeClr val="tx1"/>
              </a:solidFill>
            </a:ln>
            <a:effectLst/>
          </c:spPr>
          <c:invertIfNegative val="0"/>
          <c:val>
            <c:numRef>
              <c:f>(Microbenchmark!$D$54,Microbenchmark!$N$54,Microbenchmark!$X$54)</c:f>
              <c:numCache>
                <c:formatCode>0.00</c:formatCode>
                <c:ptCount val="3"/>
                <c:pt idx="0">
                  <c:v>1.9236373028717879</c:v>
                </c:pt>
                <c:pt idx="1">
                  <c:v>1.286480109722536</c:v>
                </c:pt>
                <c:pt idx="2">
                  <c:v>1.184777107794305</c:v>
                </c:pt>
              </c:numCache>
            </c:numRef>
          </c:val>
          <c:extLst>
            <c:ext xmlns:c16="http://schemas.microsoft.com/office/drawing/2014/chart" uri="{C3380CC4-5D6E-409C-BE32-E72D297353CC}">
              <c16:uniqueId val="{00000001-2E38-4E3A-B67F-B0A3BB4DB826}"/>
            </c:ext>
          </c:extLst>
        </c:ser>
        <c:dLbls>
          <c:showLegendKey val="0"/>
          <c:showVal val="0"/>
          <c:showCatName val="0"/>
          <c:showSerName val="0"/>
          <c:showPercent val="0"/>
          <c:showBubbleSize val="0"/>
        </c:dLbls>
        <c:gapWidth val="219"/>
        <c:axId val="2075974232"/>
        <c:axId val="2075977800"/>
      </c:barChart>
      <c:catAx>
        <c:axId val="2075974232"/>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24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977800"/>
        <c:crosses val="autoZero"/>
        <c:auto val="1"/>
        <c:lblAlgn val="ctr"/>
        <c:lblOffset val="100"/>
        <c:noMultiLvlLbl val="0"/>
      </c:catAx>
      <c:valAx>
        <c:axId val="2075977800"/>
        <c:scaling>
          <c:orientation val="minMax"/>
          <c:max val="2"/>
        </c:scaling>
        <c:delete val="0"/>
        <c:axPos val="l"/>
        <c:majorGridlines>
          <c:spPr>
            <a:ln w="9525" cap="flat" cmpd="sng" algn="ctr">
              <a:solidFill>
                <a:schemeClr val="bg1">
                  <a:lumMod val="75000"/>
                </a:schemeClr>
              </a:solidFill>
              <a:prstDash val="solid"/>
              <a:round/>
            </a:ln>
            <a:effectLst/>
          </c:spPr>
        </c:majorGridlines>
        <c:title>
          <c:tx>
            <c:rich>
              <a:bodyPr rot="-5400000" spcFirstLastPara="1" vertOverflow="ellipsis" vert="horz" wrap="square" anchor="ctr" anchorCtr="1"/>
              <a:lstStyle/>
              <a:p>
                <a:pPr>
                  <a:defRPr sz="2800" b="1" i="0" u="none" strike="noStrike" kern="1200" baseline="0">
                    <a:solidFill>
                      <a:sysClr val="windowText" lastClr="000000"/>
                    </a:solidFill>
                    <a:latin typeface="+mn-lt"/>
                    <a:ea typeface="+mn-ea"/>
                    <a:cs typeface="Times New Roman" panose="02020603050405020304" pitchFamily="18" charset="0"/>
                  </a:defRPr>
                </a:pPr>
                <a:r>
                  <a:rPr lang="en-US" sz="2800" b="1" dirty="0">
                    <a:latin typeface="+mn-lt"/>
                  </a:rPr>
                  <a:t>Speedup</a:t>
                </a:r>
              </a:p>
            </c:rich>
          </c:tx>
          <c:overlay val="0"/>
          <c:spPr>
            <a:noFill/>
            <a:ln>
              <a:noFill/>
            </a:ln>
            <a:effectLst/>
          </c:spPr>
        </c:title>
        <c:numFmt formatCode="0.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974232"/>
        <c:crosses val="autoZero"/>
        <c:crossBetween val="between"/>
        <c:majorUnit val="0.5"/>
      </c:valAx>
      <c:spPr>
        <a:noFill/>
        <a:ln>
          <a:noFill/>
        </a:ln>
        <a:effectLst/>
      </c:spPr>
    </c:plotArea>
    <c:legend>
      <c:legendPos val="t"/>
      <c:overlay val="0"/>
      <c:spPr>
        <a:noFill/>
        <a:ln>
          <a:noFill/>
        </a:ln>
        <a:effectLst/>
      </c:spPr>
      <c:txPr>
        <a:bodyPr rot="0" spcFirstLastPara="1" vertOverflow="ellipsis" vert="horz" wrap="square" anchor="ctr" anchorCtr="1"/>
        <a:lstStyle/>
        <a:p>
          <a:pPr>
            <a:defRPr sz="2400" b="0" i="0" u="none" strike="noStrike" kern="1200" baseline="0">
              <a:solidFill>
                <a:sysClr val="windowText" lastClr="000000"/>
              </a:solidFill>
              <a:latin typeface="+mn-lt"/>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1">
    <c:autoUpdate val="0"/>
  </c:externalData>
  <c:userShapes r:id="rId2"/>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'With Area and Parallelism'!$A$60</c:f>
              <c:strCache>
                <c:ptCount val="1"/>
                <c:pt idx="0">
                  <c:v>Throughput</c:v>
                </c:pt>
              </c:strCache>
            </c:strRef>
          </c:tx>
          <c:spPr>
            <a:solidFill>
              <a:schemeClr val="accent2"/>
            </a:solidFill>
            <a:ln>
              <a:solidFill>
                <a:schemeClr val="tx1"/>
              </a:solidFill>
            </a:ln>
            <a:effectLst/>
          </c:spPr>
          <c:invertIfNegative val="0"/>
          <c:cat>
            <c:strRef>
              <c:f>('With Area and Parallelism'!$F$1,'With Area and Parallelism'!$G$1,'With Area and Parallelism'!$C$1)</c:f>
              <c:strCache>
                <c:ptCount val="3"/>
                <c:pt idx="0">
                  <c:v>Baseline + extra 128KB L2</c:v>
                </c:pt>
                <c:pt idx="1">
                  <c:v>Baseline + extra 1MB L2</c:v>
                </c:pt>
                <c:pt idx="2">
                  <c:v>IMPICA</c:v>
                </c:pt>
              </c:strCache>
            </c:strRef>
          </c:cat>
          <c:val>
            <c:numRef>
              <c:f>('With Area and Parallelism'!$F$60,'With Area and Parallelism'!$G$60,'With Area and Parallelism'!$C$60)</c:f>
              <c:numCache>
                <c:formatCode>0.00</c:formatCode>
                <c:ptCount val="3"/>
                <c:pt idx="0">
                  <c:v>1.010139461413017</c:v>
                </c:pt>
                <c:pt idx="1">
                  <c:v>1.054008351845648</c:v>
                </c:pt>
                <c:pt idx="2">
                  <c:v>1.16007533475401</c:v>
                </c:pt>
              </c:numCache>
            </c:numRef>
          </c:val>
          <c:extLst>
            <c:ext xmlns:c16="http://schemas.microsoft.com/office/drawing/2014/chart" uri="{C3380CC4-5D6E-409C-BE32-E72D297353CC}">
              <c16:uniqueId val="{00000000-0B9A-4545-9C0B-E6A8C6CA57A5}"/>
            </c:ext>
          </c:extLst>
        </c:ser>
        <c:dLbls>
          <c:showLegendKey val="0"/>
          <c:showVal val="0"/>
          <c:showCatName val="0"/>
          <c:showSerName val="0"/>
          <c:showPercent val="0"/>
          <c:showBubbleSize val="0"/>
        </c:dLbls>
        <c:gapWidth val="219"/>
        <c:axId val="2105128632"/>
        <c:axId val="2105132200"/>
      </c:barChart>
      <c:catAx>
        <c:axId val="2105128632"/>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Times New Roman" panose="02020603050405020304" pitchFamily="18" charset="0"/>
              </a:defRPr>
            </a:pPr>
            <a:endParaRPr lang="en-US"/>
          </a:p>
        </c:txPr>
        <c:crossAx val="2105132200"/>
        <c:crosses val="autoZero"/>
        <c:auto val="1"/>
        <c:lblAlgn val="ctr"/>
        <c:lblOffset val="100"/>
        <c:noMultiLvlLbl val="0"/>
      </c:catAx>
      <c:valAx>
        <c:axId val="2105132200"/>
        <c:scaling>
          <c:orientation val="minMax"/>
        </c:scaling>
        <c:delete val="0"/>
        <c:axPos val="l"/>
        <c:majorGridlines>
          <c:spPr>
            <a:ln w="9525" cap="flat" cmpd="sng" algn="ctr">
              <a:solidFill>
                <a:schemeClr val="bg1">
                  <a:lumMod val="75000"/>
                </a:schemeClr>
              </a:solidFill>
              <a:prstDash val="solid"/>
              <a:round/>
            </a:ln>
            <a:effectLst/>
          </c:spPr>
        </c:majorGridlines>
        <c:title>
          <c:tx>
            <c:rich>
              <a:bodyPr rot="-5400000" spcFirstLastPara="1" vertOverflow="ellipsis" vert="horz" wrap="square" anchor="ctr" anchorCtr="1"/>
              <a:lstStyle/>
              <a:p>
                <a:pPr>
                  <a:defRPr sz="2400" b="0" i="0" u="none" strike="noStrike" kern="1200" baseline="0">
                    <a:solidFill>
                      <a:sysClr val="windowText" lastClr="000000"/>
                    </a:solidFill>
                    <a:latin typeface="+mn-lt"/>
                    <a:ea typeface="+mn-ea"/>
                    <a:cs typeface="Times New Roman" panose="02020603050405020304" pitchFamily="18" charset="0"/>
                  </a:defRPr>
                </a:pPr>
                <a:r>
                  <a:rPr lang="en-US" sz="2400"/>
                  <a:t>Database Throughput</a:t>
                </a:r>
              </a:p>
            </c:rich>
          </c:tx>
          <c:overlay val="0"/>
          <c:spPr>
            <a:noFill/>
            <a:ln>
              <a:noFill/>
            </a:ln>
            <a:effectLst/>
          </c:spPr>
        </c:title>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Times New Roman" panose="02020603050405020304" pitchFamily="18" charset="0"/>
              </a:defRPr>
            </a:pPr>
            <a:endParaRPr lang="en-US"/>
          </a:p>
        </c:txPr>
        <c:crossAx val="2105128632"/>
        <c:crosses val="autoZero"/>
        <c:crossBetween val="between"/>
        <c:majorUnit val="0.1"/>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400">
          <a:solidFill>
            <a:sysClr val="windowText" lastClr="000000"/>
          </a:solidFill>
          <a:latin typeface="+mn-lt"/>
          <a:cs typeface="Times New Roman" panose="02020603050405020304" pitchFamily="18" charset="0"/>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224040168586676"/>
          <c:y val="0.13917588259329"/>
          <c:w val="0.73493513641588504"/>
          <c:h val="0.47909864208737601"/>
        </c:manualLayout>
      </c:layout>
      <c:barChart>
        <c:barDir val="col"/>
        <c:grouping val="clustered"/>
        <c:varyColors val="0"/>
        <c:ser>
          <c:idx val="0"/>
          <c:order val="0"/>
          <c:tx>
            <c:strRef>
              <c:f>'With Area and Parallelism'!$A$61</c:f>
              <c:strCache>
                <c:ptCount val="1"/>
                <c:pt idx="0">
                  <c:v>Latency</c:v>
                </c:pt>
              </c:strCache>
            </c:strRef>
          </c:tx>
          <c:spPr>
            <a:solidFill>
              <a:schemeClr val="accent5"/>
            </a:solidFill>
            <a:ln>
              <a:solidFill>
                <a:schemeClr val="tx1"/>
              </a:solidFill>
            </a:ln>
            <a:effectLst/>
          </c:spPr>
          <c:invertIfNegative val="0"/>
          <c:cat>
            <c:strRef>
              <c:f>('With Area and Parallelism'!$F$1,'With Area and Parallelism'!$G$1,'With Area and Parallelism'!$C$1)</c:f>
              <c:strCache>
                <c:ptCount val="3"/>
                <c:pt idx="0">
                  <c:v>Baseline + extra 128KB L2</c:v>
                </c:pt>
                <c:pt idx="1">
                  <c:v>Baseline + extra 1MB L2</c:v>
                </c:pt>
                <c:pt idx="2">
                  <c:v>IMPICA</c:v>
                </c:pt>
              </c:strCache>
            </c:strRef>
          </c:cat>
          <c:val>
            <c:numRef>
              <c:f>('With Area and Parallelism'!$F$61,'With Area and Parallelism'!$G$61,'With Area and Parallelism'!$C$61)</c:f>
              <c:numCache>
                <c:formatCode>0.00</c:formatCode>
                <c:ptCount val="3"/>
                <c:pt idx="0">
                  <c:v>1.000974229983324</c:v>
                </c:pt>
                <c:pt idx="1">
                  <c:v>0.95911381026965203</c:v>
                </c:pt>
                <c:pt idx="2">
                  <c:v>0.86934240836474497</c:v>
                </c:pt>
              </c:numCache>
            </c:numRef>
          </c:val>
          <c:extLst>
            <c:ext xmlns:c16="http://schemas.microsoft.com/office/drawing/2014/chart" uri="{C3380CC4-5D6E-409C-BE32-E72D297353CC}">
              <c16:uniqueId val="{00000000-5EB7-44E2-A518-1B00C808109D}"/>
            </c:ext>
          </c:extLst>
        </c:ser>
        <c:dLbls>
          <c:showLegendKey val="0"/>
          <c:showVal val="0"/>
          <c:showCatName val="0"/>
          <c:showSerName val="0"/>
          <c:showPercent val="0"/>
          <c:showBubbleSize val="0"/>
        </c:dLbls>
        <c:gapWidth val="219"/>
        <c:axId val="2075944472"/>
        <c:axId val="2075948040"/>
      </c:barChart>
      <c:catAx>
        <c:axId val="2075944472"/>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948040"/>
        <c:crosses val="autoZero"/>
        <c:auto val="1"/>
        <c:lblAlgn val="ctr"/>
        <c:lblOffset val="100"/>
        <c:noMultiLvlLbl val="0"/>
      </c:catAx>
      <c:valAx>
        <c:axId val="2075948040"/>
        <c:scaling>
          <c:orientation val="minMax"/>
          <c:max val="1"/>
        </c:scaling>
        <c:delete val="0"/>
        <c:axPos val="l"/>
        <c:majorGridlines>
          <c:spPr>
            <a:ln w="9525" cap="flat" cmpd="sng" algn="ctr">
              <a:solidFill>
                <a:schemeClr val="bg1">
                  <a:lumMod val="75000"/>
                </a:schemeClr>
              </a:solidFill>
              <a:prstDash val="solid"/>
              <a:round/>
            </a:ln>
            <a:effectLst/>
          </c:spPr>
        </c:majorGridlines>
        <c:title>
          <c:tx>
            <c:rich>
              <a:bodyPr rot="-5400000" spcFirstLastPara="1" vertOverflow="ellipsis" vert="horz" wrap="square" anchor="ctr" anchorCtr="1"/>
              <a:lstStyle/>
              <a:p>
                <a:pPr>
                  <a:defRPr sz="2400" b="0" i="0" u="none" strike="noStrike" kern="1200" baseline="0">
                    <a:solidFill>
                      <a:sysClr val="windowText" lastClr="000000"/>
                    </a:solidFill>
                    <a:latin typeface="+mn-lt"/>
                    <a:ea typeface="+mn-ea"/>
                    <a:cs typeface="Times New Roman" panose="02020603050405020304" pitchFamily="18" charset="0"/>
                  </a:defRPr>
                </a:pPr>
                <a:r>
                  <a:rPr lang="en-US" sz="2400"/>
                  <a:t>Database Latency</a:t>
                </a:r>
              </a:p>
            </c:rich>
          </c:tx>
          <c:layout>
            <c:manualLayout>
              <c:xMode val="edge"/>
              <c:yMode val="edge"/>
              <c:x val="1.26229871553651E-2"/>
              <c:y val="0.14167036644027201"/>
            </c:manualLayout>
          </c:layout>
          <c:overlay val="0"/>
          <c:spPr>
            <a:noFill/>
            <a:ln>
              <a:noFill/>
            </a:ln>
            <a:effectLst/>
          </c:spPr>
        </c:title>
        <c:numFmt formatCode="0.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944472"/>
        <c:crosses val="autoZero"/>
        <c:crossBetween val="between"/>
        <c:majorUnit val="0.05"/>
      </c:valAx>
      <c:spPr>
        <a:noFill/>
        <a:ln>
          <a:noFill/>
        </a:ln>
        <a:effectLst/>
      </c:spPr>
    </c:plotArea>
    <c:plotVisOnly val="1"/>
    <c:dispBlanksAs val="gap"/>
    <c:showDLblsOverMax val="0"/>
  </c:chart>
  <c:spPr>
    <a:noFill/>
    <a:ln>
      <a:noFill/>
    </a:ln>
    <a:effectLst/>
  </c:spPr>
  <c:txPr>
    <a:bodyPr/>
    <a:lstStyle/>
    <a:p>
      <a:pPr>
        <a:defRPr sz="1400">
          <a:solidFill>
            <a:sysClr val="windowText" lastClr="000000"/>
          </a:solidFill>
          <a:latin typeface="+mn-lt"/>
          <a:cs typeface="Times New Roman" panose="02020603050405020304" pitchFamily="18" charset="0"/>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7165237817568901"/>
          <c:y val="0.19457731122738001"/>
          <c:w val="0.80475943021663798"/>
          <c:h val="0.53665624141603496"/>
        </c:manualLayout>
      </c:layout>
      <c:barChart>
        <c:barDir val="col"/>
        <c:grouping val="clustered"/>
        <c:varyColors val="0"/>
        <c:ser>
          <c:idx val="0"/>
          <c:order val="0"/>
          <c:tx>
            <c:strRef>
              <c:f>Energy!$G$1</c:f>
              <c:strCache>
                <c:ptCount val="1"/>
                <c:pt idx="0">
                  <c:v>Baseline + extra 128KB L2</c:v>
                </c:pt>
              </c:strCache>
            </c:strRef>
          </c:tx>
          <c:spPr>
            <a:solidFill>
              <a:schemeClr val="accent1"/>
            </a:solidFill>
            <a:ln>
              <a:solidFill>
                <a:schemeClr val="tx1">
                  <a:lumMod val="75000"/>
                  <a:lumOff val="25000"/>
                </a:schemeClr>
              </a:solidFill>
            </a:ln>
            <a:effectLst/>
          </c:spPr>
          <c:invertIfNegative val="0"/>
          <c:cat>
            <c:strRef>
              <c:f>Microbenchmark!$C$66:$F$66</c:f>
              <c:strCache>
                <c:ptCount val="4"/>
                <c:pt idx="0">
                  <c:v>Linked List</c:v>
                </c:pt>
                <c:pt idx="1">
                  <c:v>Hash Table</c:v>
                </c:pt>
                <c:pt idx="2">
                  <c:v>B-Tree</c:v>
                </c:pt>
                <c:pt idx="3">
                  <c:v>DBx1000</c:v>
                </c:pt>
              </c:strCache>
            </c:strRef>
          </c:cat>
          <c:val>
            <c:numRef>
              <c:f>(Energy!$C$19,Energy!$G$19,Energy!$K$19,Energy!$O$19)</c:f>
              <c:numCache>
                <c:formatCode>0.00</c:formatCode>
                <c:ptCount val="4"/>
                <c:pt idx="0">
                  <c:v>0.970873786407767</c:v>
                </c:pt>
                <c:pt idx="1">
                  <c:v>0.99077484540262895</c:v>
                </c:pt>
                <c:pt idx="2">
                  <c:v>0.98072404317177098</c:v>
                </c:pt>
                <c:pt idx="3">
                  <c:v>0.97309859154929601</c:v>
                </c:pt>
              </c:numCache>
            </c:numRef>
          </c:val>
          <c:extLst>
            <c:ext xmlns:c16="http://schemas.microsoft.com/office/drawing/2014/chart" uri="{C3380CC4-5D6E-409C-BE32-E72D297353CC}">
              <c16:uniqueId val="{00000000-F194-491D-9B45-1088F6785741}"/>
            </c:ext>
          </c:extLst>
        </c:ser>
        <c:ser>
          <c:idx val="1"/>
          <c:order val="1"/>
          <c:tx>
            <c:v>IMPICA</c:v>
          </c:tx>
          <c:spPr>
            <a:solidFill>
              <a:schemeClr val="accent2"/>
            </a:solidFill>
            <a:ln>
              <a:solidFill>
                <a:schemeClr val="tx1"/>
              </a:solidFill>
            </a:ln>
            <a:effectLst/>
          </c:spPr>
          <c:invertIfNegative val="0"/>
          <c:cat>
            <c:strRef>
              <c:f>Microbenchmark!$C$66:$F$66</c:f>
              <c:strCache>
                <c:ptCount val="4"/>
                <c:pt idx="0">
                  <c:v>Linked List</c:v>
                </c:pt>
                <c:pt idx="1">
                  <c:v>Hash Table</c:v>
                </c:pt>
                <c:pt idx="2">
                  <c:v>B-Tree</c:v>
                </c:pt>
                <c:pt idx="3">
                  <c:v>DBx1000</c:v>
                </c:pt>
              </c:strCache>
            </c:strRef>
          </c:cat>
          <c:val>
            <c:numRef>
              <c:f>(Energy!$D$19,Energy!$H$19,Energy!$L$19,Energy!$P$19)</c:f>
              <c:numCache>
                <c:formatCode>0.00</c:formatCode>
                <c:ptCount val="4"/>
                <c:pt idx="0">
                  <c:v>0.59474275870123805</c:v>
                </c:pt>
                <c:pt idx="1">
                  <c:v>0.77144482366325395</c:v>
                </c:pt>
                <c:pt idx="2">
                  <c:v>0.90116245711072596</c:v>
                </c:pt>
                <c:pt idx="3">
                  <c:v>0.94365463615023504</c:v>
                </c:pt>
              </c:numCache>
            </c:numRef>
          </c:val>
          <c:extLst>
            <c:ext xmlns:c16="http://schemas.microsoft.com/office/drawing/2014/chart" uri="{C3380CC4-5D6E-409C-BE32-E72D297353CC}">
              <c16:uniqueId val="{00000001-F194-491D-9B45-1088F6785741}"/>
            </c:ext>
          </c:extLst>
        </c:ser>
        <c:dLbls>
          <c:showLegendKey val="0"/>
          <c:showVal val="0"/>
          <c:showCatName val="0"/>
          <c:showSerName val="0"/>
          <c:showPercent val="0"/>
          <c:showBubbleSize val="0"/>
        </c:dLbls>
        <c:gapWidth val="219"/>
        <c:axId val="2075809560"/>
        <c:axId val="2075813080"/>
      </c:barChart>
      <c:catAx>
        <c:axId val="2075809560"/>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28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813080"/>
        <c:crosses val="autoZero"/>
        <c:auto val="1"/>
        <c:lblAlgn val="ctr"/>
        <c:lblOffset val="100"/>
        <c:noMultiLvlLbl val="0"/>
      </c:catAx>
      <c:valAx>
        <c:axId val="2075813080"/>
        <c:scaling>
          <c:orientation val="minMax"/>
          <c:max val="1"/>
        </c:scaling>
        <c:delete val="0"/>
        <c:axPos val="l"/>
        <c:majorGridlines>
          <c:spPr>
            <a:ln w="9525" cap="flat" cmpd="sng" algn="ctr">
              <a:solidFill>
                <a:schemeClr val="bg1">
                  <a:lumMod val="75000"/>
                </a:schemeClr>
              </a:solidFill>
              <a:prstDash val="solid"/>
              <a:round/>
            </a:ln>
            <a:effectLst/>
          </c:spPr>
        </c:majorGridlines>
        <c:title>
          <c:tx>
            <c:rich>
              <a:bodyPr rot="-5400000" spcFirstLastPara="1" vertOverflow="ellipsis" vert="horz" wrap="square" anchor="ctr" anchorCtr="1"/>
              <a:lstStyle/>
              <a:p>
                <a:pPr>
                  <a:defRPr sz="2800" b="0" i="0" u="none" strike="noStrike" kern="1200" baseline="0">
                    <a:solidFill>
                      <a:sysClr val="windowText" lastClr="000000"/>
                    </a:solidFill>
                    <a:latin typeface="+mn-lt"/>
                    <a:ea typeface="+mn-ea"/>
                    <a:cs typeface="Times New Roman" panose="02020603050405020304" pitchFamily="18" charset="0"/>
                  </a:defRPr>
                </a:pPr>
                <a:r>
                  <a:rPr lang="en-US" sz="2800"/>
                  <a:t>Normalized Energy </a:t>
                </a:r>
              </a:p>
            </c:rich>
          </c:tx>
          <c:layout>
            <c:manualLayout>
              <c:xMode val="edge"/>
              <c:yMode val="edge"/>
              <c:x val="3.0346951135851801E-5"/>
              <c:y val="0.15422596480995401"/>
            </c:manualLayout>
          </c:layout>
          <c:overlay val="0"/>
          <c:spPr>
            <a:noFill/>
            <a:ln>
              <a:noFill/>
            </a:ln>
            <a:effectLst/>
          </c:spPr>
        </c:title>
        <c:numFmt formatCode="0.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Times New Roman" panose="02020603050405020304" pitchFamily="18" charset="0"/>
              </a:defRPr>
            </a:pPr>
            <a:endParaRPr lang="en-US"/>
          </a:p>
        </c:txPr>
        <c:crossAx val="2075809560"/>
        <c:crosses val="autoZero"/>
        <c:crossBetween val="between"/>
        <c:majorUnit val="0.5"/>
      </c:valAx>
      <c:spPr>
        <a:noFill/>
        <a:ln>
          <a:noFill/>
        </a:ln>
        <a:effectLst/>
      </c:spPr>
    </c:plotArea>
    <c:legend>
      <c:legendPos val="t"/>
      <c:layout>
        <c:manualLayout>
          <c:xMode val="edge"/>
          <c:yMode val="edge"/>
          <c:x val="7.41321555568763E-2"/>
          <c:y val="3.9173833873654001E-2"/>
          <c:w val="0.85673759776653002"/>
          <c:h val="0.144693512398126"/>
        </c:manualLayout>
      </c:layout>
      <c:overlay val="0"/>
      <c:spPr>
        <a:noFill/>
        <a:ln>
          <a:noFill/>
        </a:ln>
        <a:effectLst/>
      </c:spPr>
      <c:txPr>
        <a:bodyPr rot="0" spcFirstLastPara="1" vertOverflow="ellipsis" vert="horz" wrap="square" anchor="ctr" anchorCtr="1"/>
        <a:lstStyle/>
        <a:p>
          <a:pPr>
            <a:defRPr sz="2400" b="0" i="0" u="none" strike="noStrike" kern="1200" baseline="0">
              <a:solidFill>
                <a:sysClr val="windowText" lastClr="000000"/>
              </a:solidFill>
              <a:latin typeface="+mn-lt"/>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400">
          <a:solidFill>
            <a:sysClr val="windowText" lastClr="000000"/>
          </a:solidFill>
          <a:latin typeface="+mn-lt"/>
          <a:cs typeface="Times New Roman" panose="02020603050405020304" pitchFamily="18" charset="0"/>
        </a:defRPr>
      </a:pPr>
      <a:endParaRPr lang="en-US"/>
    </a:p>
  </c:txPr>
  <c:externalData r:id="rId1">
    <c:autoUpdate val="0"/>
  </c:externalData>
  <c:userShapes r:id="rId2"/>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'Execution Time'!$A$2</c:f>
              <c:strCache>
                <c:ptCount val="1"/>
                <c:pt idx="0">
                  <c:v>FastHASH</c:v>
                </c:pt>
              </c:strCache>
            </c:strRef>
          </c:tx>
          <c:spPr>
            <a:solidFill>
              <a:schemeClr val="accent6">
                <a:lumMod val="20000"/>
                <a:lumOff val="80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Time'!$B$2:$L$2</c:f>
              <c:numCache>
                <c:formatCode>General</c:formatCode>
                <c:ptCount val="11"/>
                <c:pt idx="0">
                  <c:v>37.788089999999997</c:v>
                </c:pt>
                <c:pt idx="1">
                  <c:v>47.28578000000001</c:v>
                </c:pt>
                <c:pt idx="2">
                  <c:v>26.474430000000002</c:v>
                </c:pt>
                <c:pt idx="3">
                  <c:v>29.61101</c:v>
                </c:pt>
                <c:pt idx="4">
                  <c:v>26.305330000000001</c:v>
                </c:pt>
                <c:pt idx="5">
                  <c:v>28.521599999999999</c:v>
                </c:pt>
                <c:pt idx="6">
                  <c:v>26.331859999999999</c:v>
                </c:pt>
                <c:pt idx="7">
                  <c:v>27.609439999999999</c:v>
                </c:pt>
                <c:pt idx="8">
                  <c:v>63.51811</c:v>
                </c:pt>
                <c:pt idx="9">
                  <c:v>27.747959999999999</c:v>
                </c:pt>
                <c:pt idx="10">
                  <c:v>34.119360999999998</c:v>
                </c:pt>
              </c:numCache>
            </c:numRef>
          </c:val>
          <c:extLst>
            <c:ext xmlns:c16="http://schemas.microsoft.com/office/drawing/2014/chart" uri="{C3380CC4-5D6E-409C-BE32-E72D297353CC}">
              <c16:uniqueId val="{00000000-3437-E549-8DD1-64237327A865}"/>
            </c:ext>
          </c:extLst>
        </c:ser>
        <c:ser>
          <c:idx val="1"/>
          <c:order val="1"/>
          <c:tx>
            <c:strRef>
              <c:f>'Execution Time'!$A$3</c:f>
              <c:strCache>
                <c:ptCount val="1"/>
                <c:pt idx="0">
                  <c:v>GRIM-3D</c:v>
                </c:pt>
              </c:strCache>
            </c:strRef>
          </c:tx>
          <c:spPr>
            <a:solidFill>
              <a:schemeClr val="accent6">
                <a:lumMod val="75000"/>
              </a:schemeClr>
            </a:solidFill>
            <a:ln>
              <a:solidFill>
                <a:schemeClr val="tx1"/>
              </a:solidFill>
            </a:ln>
            <a:effectLst/>
          </c:spPr>
          <c:invertIfNegative val="0"/>
          <c:cat>
            <c:strRef>
              <c:f>'Execution Time'!$B$1:$L$1</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'Execution Time'!$B$3:$L$3</c:f>
              <c:numCache>
                <c:formatCode>General</c:formatCode>
                <c:ptCount val="11"/>
                <c:pt idx="0">
                  <c:v>15.22917</c:v>
                </c:pt>
                <c:pt idx="1">
                  <c:v>19.686150000000001</c:v>
                </c:pt>
                <c:pt idx="2">
                  <c:v>14.58456</c:v>
                </c:pt>
                <c:pt idx="3">
                  <c:v>17.697590000000009</c:v>
                </c:pt>
                <c:pt idx="4">
                  <c:v>14.573029999999999</c:v>
                </c:pt>
                <c:pt idx="5">
                  <c:v>17.045500000000001</c:v>
                </c:pt>
                <c:pt idx="6">
                  <c:v>14.699400000000001</c:v>
                </c:pt>
                <c:pt idx="7">
                  <c:v>15.45763</c:v>
                </c:pt>
                <c:pt idx="8">
                  <c:v>17.39552999999998</c:v>
                </c:pt>
                <c:pt idx="9">
                  <c:v>15.77552</c:v>
                </c:pt>
                <c:pt idx="10">
                  <c:v>16.214407999999999</c:v>
                </c:pt>
              </c:numCache>
            </c:numRef>
          </c:val>
          <c:extLst>
            <c:ext xmlns:c16="http://schemas.microsoft.com/office/drawing/2014/chart" uri="{C3380CC4-5D6E-409C-BE32-E72D297353CC}">
              <c16:uniqueId val="{00000001-3437-E549-8DD1-64237327A865}"/>
            </c:ext>
          </c:extLst>
        </c:ser>
        <c:dLbls>
          <c:showLegendKey val="0"/>
          <c:showVal val="0"/>
          <c:showCatName val="0"/>
          <c:showSerName val="0"/>
          <c:showPercent val="0"/>
          <c:showBubbleSize val="0"/>
        </c:dLbls>
        <c:gapWidth val="100"/>
        <c:axId val="-2113411680"/>
        <c:axId val="-2113408608"/>
      </c:barChart>
      <c:catAx>
        <c:axId val="-2113411680"/>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113408608"/>
        <c:crosses val="autoZero"/>
        <c:auto val="1"/>
        <c:lblAlgn val="ctr"/>
        <c:lblOffset val="0"/>
        <c:noMultiLvlLbl val="0"/>
      </c:catAx>
      <c:valAx>
        <c:axId val="-2113408608"/>
        <c:scaling>
          <c:orientation val="minMax"/>
          <c:max val="70"/>
          <c:min val="0"/>
        </c:scaling>
        <c:delete val="0"/>
        <c:axPos val="l"/>
        <c:majorGridlines>
          <c:spPr>
            <a:ln w="12700"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13411680"/>
        <c:crosses val="autoZero"/>
        <c:crossBetween val="between"/>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'Fasle Negative Rate'!$A$17</c:f>
              <c:strCache>
                <c:ptCount val="1"/>
                <c:pt idx="0">
                  <c:v>FastHASH</c:v>
                </c:pt>
              </c:strCache>
            </c:strRef>
          </c:tx>
          <c:spPr>
            <a:solidFill>
              <a:schemeClr val="accent6">
                <a:lumMod val="20000"/>
                <a:lumOff val="80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Rate'!$B$17:$L$17</c:f>
              <c:numCache>
                <c:formatCode>General</c:formatCode>
                <c:ptCount val="11"/>
                <c:pt idx="0">
                  <c:v>0.40191288500700001</c:v>
                </c:pt>
                <c:pt idx="1">
                  <c:v>0.38648231103300001</c:v>
                </c:pt>
                <c:pt idx="2">
                  <c:v>0.40237468892400002</c:v>
                </c:pt>
                <c:pt idx="3">
                  <c:v>0.38942605816199999</c:v>
                </c:pt>
                <c:pt idx="4">
                  <c:v>0.40262748729199999</c:v>
                </c:pt>
                <c:pt idx="5">
                  <c:v>0.38845786831099999</c:v>
                </c:pt>
                <c:pt idx="6">
                  <c:v>0.401489205864</c:v>
                </c:pt>
                <c:pt idx="7">
                  <c:v>0.389202069895</c:v>
                </c:pt>
                <c:pt idx="8">
                  <c:v>0.40136212538299998</c:v>
                </c:pt>
                <c:pt idx="9">
                  <c:v>0.38925485033599999</c:v>
                </c:pt>
                <c:pt idx="10">
                  <c:v>0.395258955021</c:v>
                </c:pt>
              </c:numCache>
            </c:numRef>
          </c:val>
          <c:extLst>
            <c:ext xmlns:c16="http://schemas.microsoft.com/office/drawing/2014/chart" uri="{C3380CC4-5D6E-409C-BE32-E72D297353CC}">
              <c16:uniqueId val="{00000000-D595-1846-ABE5-84A7BC5CE3A2}"/>
            </c:ext>
          </c:extLst>
        </c:ser>
        <c:ser>
          <c:idx val="1"/>
          <c:order val="1"/>
          <c:tx>
            <c:strRef>
              <c:f>'Fasle Negative Rate'!$A$18</c:f>
              <c:strCache>
                <c:ptCount val="1"/>
                <c:pt idx="0">
                  <c:v>GRIM-3D</c:v>
                </c:pt>
              </c:strCache>
            </c:strRef>
          </c:tx>
          <c:spPr>
            <a:solidFill>
              <a:schemeClr val="accent6">
                <a:lumMod val="75000"/>
              </a:schemeClr>
            </a:solidFill>
            <a:ln>
              <a:solidFill>
                <a:schemeClr val="tx1"/>
              </a:solidFill>
            </a:ln>
            <a:effectLst/>
          </c:spPr>
          <c:invertIfNegative val="0"/>
          <c:cat>
            <c:strRef>
              <c:f>'Fasle Negative Rate'!$B$16:$L$16</c:f>
              <c:strCache>
                <c:ptCount val="11"/>
                <c:pt idx="0">
                  <c:v>ERR240726-1</c:v>
                </c:pt>
                <c:pt idx="1">
                  <c:v>ERR240726-2</c:v>
                </c:pt>
                <c:pt idx="2">
                  <c:v>ERR240727-1</c:v>
                </c:pt>
                <c:pt idx="3">
                  <c:v>ERR240727-2</c:v>
                </c:pt>
                <c:pt idx="4">
                  <c:v>ERR240728-1</c:v>
                </c:pt>
                <c:pt idx="5">
                  <c:v>ERR240728-2</c:v>
                </c:pt>
                <c:pt idx="6">
                  <c:v>ERR240729-1</c:v>
                </c:pt>
                <c:pt idx="7">
                  <c:v>ERR240729-2</c:v>
                </c:pt>
                <c:pt idx="8">
                  <c:v>ERR240730-1</c:v>
                </c:pt>
                <c:pt idx="9">
                  <c:v>ERR240730-2</c:v>
                </c:pt>
                <c:pt idx="10">
                  <c:v>Average</c:v>
                </c:pt>
              </c:strCache>
            </c:strRef>
          </c:cat>
          <c:val>
            <c:numRef>
              <c:f>'Fasle Negative Rate'!$B$18:$L$18</c:f>
              <c:numCache>
                <c:formatCode>General</c:formatCode>
                <c:ptCount val="11"/>
                <c:pt idx="0">
                  <c:v>6.6591638588099994E-2</c:v>
                </c:pt>
                <c:pt idx="1">
                  <c:v>6.7988469747100003E-2</c:v>
                </c:pt>
                <c:pt idx="2">
                  <c:v>6.3271584495800004E-2</c:v>
                </c:pt>
                <c:pt idx="3">
                  <c:v>6.7890906554900002E-2</c:v>
                </c:pt>
                <c:pt idx="4">
                  <c:v>6.4196651915399999E-2</c:v>
                </c:pt>
                <c:pt idx="5">
                  <c:v>6.9487578498300007E-2</c:v>
                </c:pt>
                <c:pt idx="6">
                  <c:v>6.6264228876199996E-2</c:v>
                </c:pt>
                <c:pt idx="7">
                  <c:v>6.6910694291499997E-2</c:v>
                </c:pt>
                <c:pt idx="8">
                  <c:v>6.2598773083899995E-2</c:v>
                </c:pt>
                <c:pt idx="9">
                  <c:v>6.7789437951099998E-2</c:v>
                </c:pt>
                <c:pt idx="10">
                  <c:v>6.6298996400199997E-2</c:v>
                </c:pt>
              </c:numCache>
            </c:numRef>
          </c:val>
          <c:extLst>
            <c:ext xmlns:c16="http://schemas.microsoft.com/office/drawing/2014/chart" uri="{C3380CC4-5D6E-409C-BE32-E72D297353CC}">
              <c16:uniqueId val="{00000001-D595-1846-ABE5-84A7BC5CE3A2}"/>
            </c:ext>
          </c:extLst>
        </c:ser>
        <c:dLbls>
          <c:showLegendKey val="0"/>
          <c:showVal val="0"/>
          <c:showCatName val="0"/>
          <c:showSerName val="0"/>
          <c:showPercent val="0"/>
          <c:showBubbleSize val="0"/>
        </c:dLbls>
        <c:gapWidth val="100"/>
        <c:axId val="-2103957904"/>
        <c:axId val="-2103954544"/>
      </c:barChart>
      <c:catAx>
        <c:axId val="-2103957904"/>
        <c:scaling>
          <c:orientation val="minMax"/>
        </c:scaling>
        <c:delete val="0"/>
        <c:axPos val="b"/>
        <c:numFmt formatCode="General" sourceLinked="1"/>
        <c:majorTickMark val="none"/>
        <c:minorTickMark val="none"/>
        <c:tickLblPos val="nextTo"/>
        <c:spPr>
          <a:noFill/>
          <a:ln w="12700" cap="flat" cmpd="sng" algn="ctr">
            <a:solidFill>
              <a:sysClr val="windowText" lastClr="000000"/>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2103954544"/>
        <c:crosses val="autoZero"/>
        <c:auto val="1"/>
        <c:lblAlgn val="ctr"/>
        <c:lblOffset val="0"/>
        <c:noMultiLvlLbl val="0"/>
      </c:catAx>
      <c:valAx>
        <c:axId val="-2103954544"/>
        <c:scaling>
          <c:orientation val="minMax"/>
          <c:max val="0.5"/>
          <c:min val="0"/>
        </c:scaling>
        <c:delete val="0"/>
        <c:axPos val="l"/>
        <c:majorGridlines>
          <c:spPr>
            <a:ln w="12700" cap="flat" cmpd="sng" algn="ctr">
              <a:solidFill>
                <a:schemeClr val="tx1">
                  <a:lumMod val="15000"/>
                  <a:lumOff val="85000"/>
                </a:schemeClr>
              </a:solidFill>
              <a:round/>
            </a:ln>
            <a:effectLst/>
          </c:spPr>
        </c:majorGridlines>
        <c:numFmt formatCode="#,##0.0" sourceLinked="0"/>
        <c:majorTickMark val="out"/>
        <c:minorTickMark val="none"/>
        <c:tickLblPos val="nextTo"/>
        <c:spPr>
          <a:noFill/>
          <a:ln w="12700">
            <a:solidFill>
              <a:sysClr val="windowText" lastClr="000000"/>
            </a:solid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effectLst>
                  <a:outerShdw blurRad="50800" dist="50800" dir="5400000" sx="1000" sy="1000" algn="ctr" rotWithShape="0">
                    <a:srgbClr val="000000">
                      <a:alpha val="43137"/>
                    </a:srgbClr>
                  </a:outerShdw>
                </a:effectLst>
                <a:latin typeface="+mn-lt"/>
                <a:ea typeface="+mn-ea"/>
                <a:cs typeface="+mn-cs"/>
              </a:defRPr>
            </a:pPr>
            <a:endParaRPr lang="en-US"/>
          </a:p>
        </c:txPr>
        <c:crossAx val="-2103957904"/>
        <c:crosses val="autoZero"/>
        <c:crossBetween val="between"/>
        <c:majorUnit val="0.1"/>
      </c:valAx>
      <c:spPr>
        <a:solidFill>
          <a:schemeClr val="bg1"/>
        </a:solidFill>
        <a:ln w="12700">
          <a:solidFill>
            <a:sysClr val="windowText" lastClr="000000"/>
          </a:solidFill>
        </a:ln>
        <a:effectLst/>
      </c:spPr>
    </c:plotArea>
    <c:plotVisOnly val="1"/>
    <c:dispBlanksAs val="gap"/>
    <c:showDLblsOverMax val="0"/>
  </c:chart>
  <c:spPr>
    <a:solidFill>
      <a:schemeClr val="bg1"/>
    </a:solidFill>
    <a:ln w="9525" cap="flat" cmpd="sng" algn="ctr">
      <a:noFill/>
      <a:round/>
    </a:ln>
    <a:effectLst/>
  </c:spPr>
  <c:txPr>
    <a:bodyPr/>
    <a:lstStyle/>
    <a:p>
      <a:pPr>
        <a:defRPr sz="1100"/>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085241725823201"/>
          <c:y val="0.120843373493976"/>
          <c:w val="0.73747885680956604"/>
          <c:h val="0.57760601460962002"/>
        </c:manualLayout>
      </c:layout>
      <c:barChart>
        <c:barDir val="col"/>
        <c:grouping val="clustered"/>
        <c:varyColors val="0"/>
        <c:ser>
          <c:idx val="0"/>
          <c:order val="0"/>
          <c:tx>
            <c:strRef>
              <c:f>Sheet1!$C$84</c:f>
              <c:strCache>
                <c:ptCount val="1"/>
                <c:pt idx="0">
                  <c:v>CPU-only</c:v>
                </c:pt>
              </c:strCache>
            </c:strRef>
          </c:tx>
          <c:spPr>
            <a:solidFill>
              <a:schemeClr val="tx1"/>
            </a:solidFill>
            <a:ln>
              <a:solidFill>
                <a:schemeClr val="tx1"/>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Sheet1!$C$85:$C$96</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6A4F-2E45-82A9-A704C3202FDC}"/>
            </c:ext>
          </c:extLst>
        </c:ser>
        <c:ser>
          <c:idx val="1"/>
          <c:order val="1"/>
          <c:tx>
            <c:strRef>
              <c:f>Sheet1!$D$84</c:f>
              <c:strCache>
                <c:ptCount val="1"/>
                <c:pt idx="0">
                  <c:v>FG</c:v>
                </c:pt>
              </c:strCache>
            </c:strRef>
          </c:tx>
          <c:spPr>
            <a:pattFill prst="wdUpDiag">
              <a:fgClr>
                <a:schemeClr val="bg1"/>
              </a:fgClr>
              <a:bgClr>
                <a:srgbClr val="C00000"/>
              </a:bgClr>
            </a:pattFill>
            <a:ln>
              <a:solidFill>
                <a:srgbClr val="000000"/>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Sheet1!$D$85:$D$96</c:f>
              <c:numCache>
                <c:formatCode>General</c:formatCode>
                <c:ptCount val="12"/>
                <c:pt idx="0">
                  <c:v>1.4356453119999999</c:v>
                </c:pt>
                <c:pt idx="1">
                  <c:v>1.3635412220000001</c:v>
                </c:pt>
                <c:pt idx="2">
                  <c:v>1.231316436</c:v>
                </c:pt>
                <c:pt idx="3">
                  <c:v>1.4923363549999999</c:v>
                </c:pt>
                <c:pt idx="4">
                  <c:v>1.3141731839999999</c:v>
                </c:pt>
                <c:pt idx="5">
                  <c:v>1.191511008</c:v>
                </c:pt>
                <c:pt idx="6">
                  <c:v>1.498359089</c:v>
                </c:pt>
                <c:pt idx="7">
                  <c:v>1.4428340710000001</c:v>
                </c:pt>
                <c:pt idx="8">
                  <c:v>1.326712074</c:v>
                </c:pt>
                <c:pt idx="9">
                  <c:v>1.418947363</c:v>
                </c:pt>
                <c:pt idx="10">
                  <c:v>1.517427254</c:v>
                </c:pt>
                <c:pt idx="11">
                  <c:v>1.3807846999643001</c:v>
                </c:pt>
              </c:numCache>
            </c:numRef>
          </c:val>
          <c:extLst>
            <c:ext xmlns:c16="http://schemas.microsoft.com/office/drawing/2014/chart" uri="{C3380CC4-5D6E-409C-BE32-E72D297353CC}">
              <c16:uniqueId val="{00000001-6A4F-2E45-82A9-A704C3202FDC}"/>
            </c:ext>
          </c:extLst>
        </c:ser>
        <c:ser>
          <c:idx val="2"/>
          <c:order val="2"/>
          <c:tx>
            <c:strRef>
              <c:f>Sheet1!$E$84</c:f>
              <c:strCache>
                <c:ptCount val="1"/>
                <c:pt idx="0">
                  <c:v>CG</c:v>
                </c:pt>
              </c:strCache>
            </c:strRef>
          </c:tx>
          <c:spPr>
            <a:pattFill prst="smCheck">
              <a:fgClr>
                <a:srgbClr val="00B050"/>
              </a:fgClr>
              <a:bgClr>
                <a:schemeClr val="bg1"/>
              </a:bgClr>
            </a:pattFill>
            <a:ln>
              <a:solidFill>
                <a:srgbClr val="000000"/>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Sheet1!$E$85:$E$96</c:f>
              <c:numCache>
                <c:formatCode>General</c:formatCode>
                <c:ptCount val="12"/>
                <c:pt idx="0">
                  <c:v>0.96362232079999999</c:v>
                </c:pt>
                <c:pt idx="1">
                  <c:v>0.76536632100000002</c:v>
                </c:pt>
                <c:pt idx="2">
                  <c:v>0.90957656320000002</c:v>
                </c:pt>
                <c:pt idx="3">
                  <c:v>1.108348404</c:v>
                </c:pt>
                <c:pt idx="4">
                  <c:v>0.93217844480000001</c:v>
                </c:pt>
                <c:pt idx="5">
                  <c:v>1.0279786179999999</c:v>
                </c:pt>
                <c:pt idx="6">
                  <c:v>1.0893419120000001</c:v>
                </c:pt>
                <c:pt idx="7">
                  <c:v>1.1301325200000001</c:v>
                </c:pt>
                <c:pt idx="8">
                  <c:v>1.4941151210000001</c:v>
                </c:pt>
                <c:pt idx="9">
                  <c:v>0.88798767599999995</c:v>
                </c:pt>
                <c:pt idx="10">
                  <c:v>0.9495404502</c:v>
                </c:pt>
                <c:pt idx="11">
                  <c:v>1.0091204231690289</c:v>
                </c:pt>
              </c:numCache>
            </c:numRef>
          </c:val>
          <c:extLst>
            <c:ext xmlns:c16="http://schemas.microsoft.com/office/drawing/2014/chart" uri="{C3380CC4-5D6E-409C-BE32-E72D297353CC}">
              <c16:uniqueId val="{00000002-6A4F-2E45-82A9-A704C3202FDC}"/>
            </c:ext>
          </c:extLst>
        </c:ser>
        <c:ser>
          <c:idx val="3"/>
          <c:order val="3"/>
          <c:tx>
            <c:strRef>
              <c:f>Sheet1!$F$84</c:f>
              <c:strCache>
                <c:ptCount val="1"/>
                <c:pt idx="0">
                  <c:v>NC</c:v>
                </c:pt>
              </c:strCache>
            </c:strRef>
          </c:tx>
          <c:spPr>
            <a:pattFill prst="wdDnDiag">
              <a:fgClr>
                <a:schemeClr val="bg1"/>
              </a:fgClr>
              <a:bgClr>
                <a:schemeClr val="bg1">
                  <a:lumMod val="50000"/>
                </a:schemeClr>
              </a:bgClr>
            </a:pattFill>
            <a:ln>
              <a:solidFill>
                <a:schemeClr val="tx1"/>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Sheet1!$F$85:$F$96</c:f>
              <c:numCache>
                <c:formatCode>General</c:formatCode>
                <c:ptCount val="12"/>
                <c:pt idx="0">
                  <c:v>0.94123049329999997</c:v>
                </c:pt>
                <c:pt idx="1">
                  <c:v>0.81872039569999999</c:v>
                </c:pt>
                <c:pt idx="2">
                  <c:v>0.70085807410000001</c:v>
                </c:pt>
                <c:pt idx="3">
                  <c:v>0.99483249750000002</c:v>
                </c:pt>
                <c:pt idx="4">
                  <c:v>0.75455543290000004</c:v>
                </c:pt>
                <c:pt idx="5">
                  <c:v>0.86560969050000003</c:v>
                </c:pt>
                <c:pt idx="6">
                  <c:v>0.91921849420000001</c:v>
                </c:pt>
                <c:pt idx="7">
                  <c:v>0.97092749720000004</c:v>
                </c:pt>
                <c:pt idx="8">
                  <c:v>0.91599432510000001</c:v>
                </c:pt>
                <c:pt idx="9">
                  <c:v>1.1785303540000001</c:v>
                </c:pt>
                <c:pt idx="10">
                  <c:v>1.500576559</c:v>
                </c:pt>
                <c:pt idx="11">
                  <c:v>0.94018021220107295</c:v>
                </c:pt>
              </c:numCache>
            </c:numRef>
          </c:val>
          <c:extLst>
            <c:ext xmlns:c16="http://schemas.microsoft.com/office/drawing/2014/chart" uri="{C3380CC4-5D6E-409C-BE32-E72D297353CC}">
              <c16:uniqueId val="{00000003-6A4F-2E45-82A9-A704C3202FDC}"/>
            </c:ext>
          </c:extLst>
        </c:ser>
        <c:ser>
          <c:idx val="4"/>
          <c:order val="4"/>
          <c:tx>
            <c:strRef>
              <c:f>Sheet1!$G$84</c:f>
              <c:strCache>
                <c:ptCount val="1"/>
                <c:pt idx="0">
                  <c:v>LazyPIM</c:v>
                </c:pt>
              </c:strCache>
            </c:strRef>
          </c:tx>
          <c:spPr>
            <a:pattFill prst="lgConfetti">
              <a:fgClr>
                <a:schemeClr val="bg1"/>
              </a:fgClr>
              <a:bgClr>
                <a:schemeClr val="accent1"/>
              </a:bgClr>
            </a:pattFill>
            <a:ln>
              <a:solidFill>
                <a:srgbClr val="000000"/>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Sheet1!$G$85:$G$96</c:f>
              <c:numCache>
                <c:formatCode>General</c:formatCode>
                <c:ptCount val="12"/>
                <c:pt idx="0">
                  <c:v>1.5378578279999999</c:v>
                </c:pt>
                <c:pt idx="1">
                  <c:v>1.5264766279999999</c:v>
                </c:pt>
                <c:pt idx="2">
                  <c:v>1.4967784879999999</c:v>
                </c:pt>
                <c:pt idx="3">
                  <c:v>1.6931295790000001</c:v>
                </c:pt>
                <c:pt idx="4">
                  <c:v>1.4967784879999999</c:v>
                </c:pt>
                <c:pt idx="5">
                  <c:v>1.6657695669999999</c:v>
                </c:pt>
                <c:pt idx="6">
                  <c:v>1.6146111889999999</c:v>
                </c:pt>
                <c:pt idx="7">
                  <c:v>1.7593016100000001</c:v>
                </c:pt>
                <c:pt idx="8">
                  <c:v>1.874571907</c:v>
                </c:pt>
                <c:pt idx="9">
                  <c:v>1.678486809</c:v>
                </c:pt>
                <c:pt idx="10">
                  <c:v>1.8871260439999999</c:v>
                </c:pt>
                <c:pt idx="11">
                  <c:v>1.6520502335818721</c:v>
                </c:pt>
              </c:numCache>
            </c:numRef>
          </c:val>
          <c:extLst>
            <c:ext xmlns:c16="http://schemas.microsoft.com/office/drawing/2014/chart" uri="{C3380CC4-5D6E-409C-BE32-E72D297353CC}">
              <c16:uniqueId val="{00000004-6A4F-2E45-82A9-A704C3202FDC}"/>
            </c:ext>
          </c:extLst>
        </c:ser>
        <c:ser>
          <c:idx val="5"/>
          <c:order val="5"/>
          <c:tx>
            <c:strRef>
              <c:f>Sheet1!$H$84</c:f>
              <c:strCache>
                <c:ptCount val="1"/>
                <c:pt idx="0">
                  <c:v>Ideal-PIM</c:v>
                </c:pt>
              </c:strCache>
            </c:strRef>
          </c:tx>
          <c:spPr>
            <a:pattFill prst="pct30">
              <a:fgClr>
                <a:schemeClr val="bg1"/>
              </a:fgClr>
              <a:bgClr>
                <a:srgbClr val="FFC000"/>
              </a:bgClr>
            </a:pattFill>
            <a:ln>
              <a:solidFill>
                <a:schemeClr val="tx1"/>
              </a:solidFill>
            </a:ln>
          </c:spPr>
          <c:invertIfNegative val="0"/>
          <c:cat>
            <c:multiLvlStrRef>
              <c:f>Sheet1!$A$85:$B$98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Sheet1!$H$85:$H$96</c:f>
              <c:numCache>
                <c:formatCode>General</c:formatCode>
                <c:ptCount val="12"/>
                <c:pt idx="0">
                  <c:v>1.6953330849999999</c:v>
                </c:pt>
                <c:pt idx="1">
                  <c:v>1.72737819</c:v>
                </c:pt>
                <c:pt idx="2">
                  <c:v>1.7319790509999999</c:v>
                </c:pt>
                <c:pt idx="3">
                  <c:v>1.867347077</c:v>
                </c:pt>
                <c:pt idx="4">
                  <c:v>1.7817911609999999</c:v>
                </c:pt>
                <c:pt idx="5">
                  <c:v>1.95</c:v>
                </c:pt>
                <c:pt idx="6">
                  <c:v>1.728686444</c:v>
                </c:pt>
                <c:pt idx="7">
                  <c:v>2.0487545059999999</c:v>
                </c:pt>
                <c:pt idx="8">
                  <c:v>2.1901055569999999</c:v>
                </c:pt>
                <c:pt idx="9">
                  <c:v>1.717985815</c:v>
                </c:pt>
                <c:pt idx="10">
                  <c:v>1.9359344549999991</c:v>
                </c:pt>
                <c:pt idx="11">
                  <c:v>1.8461291896259779</c:v>
                </c:pt>
              </c:numCache>
            </c:numRef>
          </c:val>
          <c:extLst>
            <c:ext xmlns:c16="http://schemas.microsoft.com/office/drawing/2014/chart" uri="{C3380CC4-5D6E-409C-BE32-E72D297353CC}">
              <c16:uniqueId val="{00000005-6A4F-2E45-82A9-A704C3202FDC}"/>
            </c:ext>
          </c:extLst>
        </c:ser>
        <c:dLbls>
          <c:showLegendKey val="0"/>
          <c:showVal val="0"/>
          <c:showCatName val="0"/>
          <c:showSerName val="0"/>
          <c:showPercent val="0"/>
          <c:showBubbleSize val="0"/>
        </c:dLbls>
        <c:gapWidth val="150"/>
        <c:axId val="2039557080"/>
        <c:axId val="2039560168"/>
      </c:barChart>
      <c:catAx>
        <c:axId val="2039557080"/>
        <c:scaling>
          <c:orientation val="minMax"/>
        </c:scaling>
        <c:delete val="0"/>
        <c:axPos val="b"/>
        <c:numFmt formatCode="General" sourceLinked="0"/>
        <c:majorTickMark val="out"/>
        <c:minorTickMark val="none"/>
        <c:tickLblPos val="nextTo"/>
        <c:txPr>
          <a:bodyPr/>
          <a:lstStyle/>
          <a:p>
            <a:pPr>
              <a:defRPr sz="1600"/>
            </a:pPr>
            <a:endParaRPr lang="en-US"/>
          </a:p>
        </c:txPr>
        <c:crossAx val="2039560168"/>
        <c:crosses val="autoZero"/>
        <c:auto val="1"/>
        <c:lblAlgn val="ctr"/>
        <c:lblOffset val="100"/>
        <c:noMultiLvlLbl val="0"/>
      </c:catAx>
      <c:valAx>
        <c:axId val="2039560168"/>
        <c:scaling>
          <c:orientation val="minMax"/>
          <c:max val="2"/>
          <c:min val="0"/>
        </c:scaling>
        <c:delete val="0"/>
        <c:axPos val="l"/>
        <c:majorGridlines>
          <c:spPr>
            <a:ln>
              <a:solidFill>
                <a:schemeClr val="tx1"/>
              </a:solidFill>
            </a:ln>
          </c:spPr>
        </c:majorGridlines>
        <c:minorGridlines>
          <c:spPr>
            <a:ln>
              <a:noFill/>
            </a:ln>
          </c:spPr>
        </c:minorGridlines>
        <c:title>
          <c:tx>
            <c:rich>
              <a:bodyPr rot="-5400000" vert="horz"/>
              <a:lstStyle/>
              <a:p>
                <a:pPr>
                  <a:defRPr sz="1600"/>
                </a:pPr>
                <a:r>
                  <a:rPr lang="en-US" sz="1600"/>
                  <a:t>Speedup</a:t>
                </a:r>
              </a:p>
            </c:rich>
          </c:tx>
          <c:layout>
            <c:manualLayout>
              <c:xMode val="edge"/>
              <c:yMode val="edge"/>
              <c:x val="6.8086001111175007E-2"/>
              <c:y val="0.34195933339657802"/>
            </c:manualLayout>
          </c:layout>
          <c:overlay val="0"/>
        </c:title>
        <c:numFmt formatCode="#,##0.00" sourceLinked="0"/>
        <c:majorTickMark val="out"/>
        <c:minorTickMark val="none"/>
        <c:tickLblPos val="nextTo"/>
        <c:txPr>
          <a:bodyPr/>
          <a:lstStyle/>
          <a:p>
            <a:pPr>
              <a:defRPr sz="1600" b="0"/>
            </a:pPr>
            <a:endParaRPr lang="en-US"/>
          </a:p>
        </c:txPr>
        <c:crossAx val="2039557080"/>
        <c:crosses val="autoZero"/>
        <c:crossBetween val="between"/>
        <c:majorUnit val="0.25"/>
      </c:valAx>
      <c:spPr>
        <a:ln>
          <a:solidFill>
            <a:schemeClr val="tx1"/>
          </a:solidFill>
        </a:ln>
      </c:spPr>
    </c:plotArea>
    <c:legend>
      <c:legendPos val="t"/>
      <c:layout>
        <c:manualLayout>
          <c:xMode val="edge"/>
          <c:yMode val="edge"/>
          <c:x val="0.22802493920872099"/>
          <c:y val="5.2695422263337802E-2"/>
          <c:w val="0.53609943868647603"/>
          <c:h val="6.2615367074759995E-2"/>
        </c:manualLayout>
      </c:layout>
      <c:overlay val="0"/>
      <c:txPr>
        <a:bodyPr/>
        <a:lstStyle/>
        <a:p>
          <a:pPr>
            <a:defRPr sz="1600"/>
          </a:pPr>
          <a:endParaRPr lang="en-US"/>
        </a:p>
      </c:txPr>
    </c:legend>
    <c:plotVisOnly val="1"/>
    <c:dispBlanksAs val="gap"/>
    <c:showDLblsOverMax val="0"/>
  </c:chart>
  <c:spPr>
    <a:ln>
      <a:noFill/>
    </a:ln>
  </c:spPr>
  <c:txPr>
    <a:bodyPr/>
    <a:lstStyle/>
    <a:p>
      <a:pPr>
        <a:defRPr sz="1400" b="1"/>
      </a:pPr>
      <a:endParaRPr lang="en-US"/>
    </a:p>
  </c:txPr>
  <c:externalData r:id="rId2">
    <c:autoUpdate val="0"/>
  </c:externalData>
  <c:userShapes r:id="rId3"/>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42604295567"/>
          <c:y val="0.16202148950131201"/>
          <c:w val="0.80429877859755705"/>
          <c:h val="0.52562139107611505"/>
        </c:manualLayout>
      </c:layout>
      <c:barChart>
        <c:barDir val="col"/>
        <c:grouping val="clustered"/>
        <c:varyColors val="0"/>
        <c:ser>
          <c:idx val="0"/>
          <c:order val="0"/>
          <c:tx>
            <c:strRef>
              <c:f>Sheet1!$D$136</c:f>
              <c:strCache>
                <c:ptCount val="1"/>
                <c:pt idx="0">
                  <c:v>CPU-only</c:v>
                </c:pt>
              </c:strCache>
            </c:strRef>
          </c:tx>
          <c:spPr>
            <a:solidFill>
              <a:schemeClr val="tx1"/>
            </a:solidFill>
            <a:ln>
              <a:solidFill>
                <a:schemeClr val="tx1"/>
              </a:solidFill>
            </a:ln>
          </c:spPr>
          <c:invertIfNegative val="0"/>
          <c:cat>
            <c:multiLvlStrRef>
              <c:f>Sheet1!$B$137:$C$148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Sheet1!$D$137:$D$148</c:f>
              <c:numCache>
                <c:formatCode>General</c:formatCode>
                <c:ptCount val="12"/>
                <c:pt idx="0">
                  <c:v>1</c:v>
                </c:pt>
                <c:pt idx="1">
                  <c:v>1</c:v>
                </c:pt>
                <c:pt idx="2">
                  <c:v>1</c:v>
                </c:pt>
                <c:pt idx="3">
                  <c:v>1</c:v>
                </c:pt>
                <c:pt idx="4">
                  <c:v>1</c:v>
                </c:pt>
                <c:pt idx="5">
                  <c:v>1</c:v>
                </c:pt>
                <c:pt idx="6">
                  <c:v>1</c:v>
                </c:pt>
                <c:pt idx="7">
                  <c:v>1</c:v>
                </c:pt>
                <c:pt idx="8">
                  <c:v>1</c:v>
                </c:pt>
                <c:pt idx="9">
                  <c:v>1</c:v>
                </c:pt>
                <c:pt idx="10">
                  <c:v>1</c:v>
                </c:pt>
                <c:pt idx="11">
                  <c:v>1</c:v>
                </c:pt>
              </c:numCache>
            </c:numRef>
          </c:val>
          <c:extLst>
            <c:ext xmlns:c16="http://schemas.microsoft.com/office/drawing/2014/chart" uri="{C3380CC4-5D6E-409C-BE32-E72D297353CC}">
              <c16:uniqueId val="{00000000-A06B-7049-9526-6FD6D8EB755B}"/>
            </c:ext>
          </c:extLst>
        </c:ser>
        <c:ser>
          <c:idx val="1"/>
          <c:order val="1"/>
          <c:tx>
            <c:strRef>
              <c:f>Sheet1!$E$136</c:f>
              <c:strCache>
                <c:ptCount val="1"/>
                <c:pt idx="0">
                  <c:v>FG</c:v>
                </c:pt>
              </c:strCache>
            </c:strRef>
          </c:tx>
          <c:spPr>
            <a:pattFill prst="wdUpDiag">
              <a:fgClr>
                <a:schemeClr val="bg1"/>
              </a:fgClr>
              <a:bgClr>
                <a:srgbClr val="C00000"/>
              </a:bgClr>
            </a:pattFill>
            <a:ln>
              <a:solidFill>
                <a:srgbClr val="000000"/>
              </a:solidFill>
            </a:ln>
          </c:spPr>
          <c:invertIfNegative val="0"/>
          <c:cat>
            <c:multiLvlStrRef>
              <c:f>Sheet1!$B$137:$C$148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Sheet1!$E$137:$E$148</c:f>
              <c:numCache>
                <c:formatCode>General</c:formatCode>
                <c:ptCount val="12"/>
                <c:pt idx="0">
                  <c:v>0.93537779050000003</c:v>
                </c:pt>
                <c:pt idx="1">
                  <c:v>0.88679527319999996</c:v>
                </c:pt>
                <c:pt idx="2">
                  <c:v>0.57886807399999995</c:v>
                </c:pt>
                <c:pt idx="3">
                  <c:v>0.83423277100000004</c:v>
                </c:pt>
                <c:pt idx="4">
                  <c:v>0.90309452320000005</c:v>
                </c:pt>
                <c:pt idx="5">
                  <c:v>0.96057965649999999</c:v>
                </c:pt>
                <c:pt idx="6">
                  <c:v>0.97241019380000004</c:v>
                </c:pt>
                <c:pt idx="7">
                  <c:v>0.86623813760000001</c:v>
                </c:pt>
                <c:pt idx="8">
                  <c:v>1.0030025039999999</c:v>
                </c:pt>
                <c:pt idx="9">
                  <c:v>0.90660834160000003</c:v>
                </c:pt>
                <c:pt idx="10">
                  <c:v>0.84600635540000002</c:v>
                </c:pt>
                <c:pt idx="11">
                  <c:v>0.87325027053251503</c:v>
                </c:pt>
              </c:numCache>
            </c:numRef>
          </c:val>
          <c:extLst>
            <c:ext xmlns:c16="http://schemas.microsoft.com/office/drawing/2014/chart" uri="{C3380CC4-5D6E-409C-BE32-E72D297353CC}">
              <c16:uniqueId val="{00000001-A06B-7049-9526-6FD6D8EB755B}"/>
            </c:ext>
          </c:extLst>
        </c:ser>
        <c:ser>
          <c:idx val="2"/>
          <c:order val="2"/>
          <c:tx>
            <c:strRef>
              <c:f>Sheet1!$F$136</c:f>
              <c:strCache>
                <c:ptCount val="1"/>
                <c:pt idx="0">
                  <c:v>CG</c:v>
                </c:pt>
              </c:strCache>
            </c:strRef>
          </c:tx>
          <c:spPr>
            <a:pattFill prst="smCheck">
              <a:fgClr>
                <a:srgbClr val="00B050"/>
              </a:fgClr>
              <a:bgClr>
                <a:schemeClr val="bg1"/>
              </a:bgClr>
            </a:pattFill>
            <a:ln>
              <a:solidFill>
                <a:srgbClr val="000000"/>
              </a:solidFill>
            </a:ln>
          </c:spPr>
          <c:invertIfNegative val="0"/>
          <c:cat>
            <c:multiLvlStrRef>
              <c:f>Sheet1!$B$137:$C$148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Sheet1!$F$137:$F$148</c:f>
              <c:numCache>
                <c:formatCode>General</c:formatCode>
                <c:ptCount val="12"/>
                <c:pt idx="0">
                  <c:v>0.84877400039999995</c:v>
                </c:pt>
                <c:pt idx="1">
                  <c:v>0.85235232270000005</c:v>
                </c:pt>
                <c:pt idx="2">
                  <c:v>0.49211191539999999</c:v>
                </c:pt>
                <c:pt idx="3">
                  <c:v>0.77022359159999998</c:v>
                </c:pt>
                <c:pt idx="4">
                  <c:v>0.82091645530000001</c:v>
                </c:pt>
                <c:pt idx="5">
                  <c:v>0.87096855870000001</c:v>
                </c:pt>
                <c:pt idx="6">
                  <c:v>0.63484478290000002</c:v>
                </c:pt>
                <c:pt idx="7">
                  <c:v>0.81835023569999998</c:v>
                </c:pt>
                <c:pt idx="8">
                  <c:v>0.84012740149999998</c:v>
                </c:pt>
                <c:pt idx="9">
                  <c:v>0.42352684299999999</c:v>
                </c:pt>
                <c:pt idx="10">
                  <c:v>0.57857303660000003</c:v>
                </c:pt>
                <c:pt idx="11">
                  <c:v>0.70374733574948001</c:v>
                </c:pt>
              </c:numCache>
            </c:numRef>
          </c:val>
          <c:extLst>
            <c:ext xmlns:c16="http://schemas.microsoft.com/office/drawing/2014/chart" uri="{C3380CC4-5D6E-409C-BE32-E72D297353CC}">
              <c16:uniqueId val="{00000002-A06B-7049-9526-6FD6D8EB755B}"/>
            </c:ext>
          </c:extLst>
        </c:ser>
        <c:ser>
          <c:idx val="3"/>
          <c:order val="3"/>
          <c:tx>
            <c:strRef>
              <c:f>Sheet1!$G$136</c:f>
              <c:strCache>
                <c:ptCount val="1"/>
                <c:pt idx="0">
                  <c:v>NC</c:v>
                </c:pt>
              </c:strCache>
            </c:strRef>
          </c:tx>
          <c:spPr>
            <a:pattFill prst="wdDnDiag">
              <a:fgClr>
                <a:schemeClr val="bg1"/>
              </a:fgClr>
              <a:bgClr>
                <a:schemeClr val="bg1">
                  <a:lumMod val="50000"/>
                </a:schemeClr>
              </a:bgClr>
            </a:pattFill>
            <a:ln>
              <a:solidFill>
                <a:schemeClr val="tx1"/>
              </a:solidFill>
            </a:ln>
          </c:spPr>
          <c:invertIfNegative val="0"/>
          <c:cat>
            <c:multiLvlStrRef>
              <c:f>Sheet1!$B$137:$C$148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Sheet1!$G$137:$G$148</c:f>
              <c:numCache>
                <c:formatCode>General</c:formatCode>
                <c:ptCount val="12"/>
                <c:pt idx="0">
                  <c:v>2.7064613519999998</c:v>
                </c:pt>
                <c:pt idx="1">
                  <c:v>2.2707525830000002</c:v>
                </c:pt>
                <c:pt idx="2">
                  <c:v>2.1342626280000001</c:v>
                </c:pt>
                <c:pt idx="3">
                  <c:v>2.1565154010000001</c:v>
                </c:pt>
                <c:pt idx="4">
                  <c:v>2.0631503360000001</c:v>
                </c:pt>
                <c:pt idx="5">
                  <c:v>2.1007785700000001</c:v>
                </c:pt>
                <c:pt idx="6">
                  <c:v>2.0861921620000001</c:v>
                </c:pt>
                <c:pt idx="7">
                  <c:v>1.840874707</c:v>
                </c:pt>
                <c:pt idx="8">
                  <c:v>2.1264780929999989</c:v>
                </c:pt>
                <c:pt idx="9">
                  <c:v>0.4338196701</c:v>
                </c:pt>
                <c:pt idx="10">
                  <c:v>0.54805737200000004</c:v>
                </c:pt>
                <c:pt idx="11">
                  <c:v>1.64459820830849</c:v>
                </c:pt>
              </c:numCache>
            </c:numRef>
          </c:val>
          <c:extLst>
            <c:ext xmlns:c16="http://schemas.microsoft.com/office/drawing/2014/chart" uri="{C3380CC4-5D6E-409C-BE32-E72D297353CC}">
              <c16:uniqueId val="{00000003-A06B-7049-9526-6FD6D8EB755B}"/>
            </c:ext>
          </c:extLst>
        </c:ser>
        <c:ser>
          <c:idx val="4"/>
          <c:order val="4"/>
          <c:tx>
            <c:strRef>
              <c:f>Sheet1!$H$136</c:f>
              <c:strCache>
                <c:ptCount val="1"/>
                <c:pt idx="0">
                  <c:v>LazyPIM</c:v>
                </c:pt>
              </c:strCache>
            </c:strRef>
          </c:tx>
          <c:spPr>
            <a:pattFill prst="lgConfetti">
              <a:fgClr>
                <a:schemeClr val="bg1"/>
              </a:fgClr>
              <a:bgClr>
                <a:schemeClr val="accent1"/>
              </a:bgClr>
            </a:pattFill>
            <a:ln>
              <a:solidFill>
                <a:srgbClr val="000000"/>
              </a:solidFill>
            </a:ln>
          </c:spPr>
          <c:invertIfNegative val="0"/>
          <c:cat>
            <c:multiLvlStrRef>
              <c:f>Sheet1!$B$137:$C$148</c:f>
              <c:multiLvlStrCache>
                <c:ptCount val="12"/>
                <c:lvl>
                  <c:pt idx="0">
                    <c:v>Components</c:v>
                  </c:pt>
                  <c:pt idx="1">
                    <c:v>Radii</c:v>
                  </c:pt>
                  <c:pt idx="2">
                    <c:v>PageRank</c:v>
                  </c:pt>
                  <c:pt idx="3">
                    <c:v>Components</c:v>
                  </c:pt>
                  <c:pt idx="4">
                    <c:v>Radii</c:v>
                  </c:pt>
                  <c:pt idx="5">
                    <c:v>PageRank</c:v>
                  </c:pt>
                  <c:pt idx="6">
                    <c:v>Components</c:v>
                  </c:pt>
                  <c:pt idx="7">
                    <c:v>Radii</c:v>
                  </c:pt>
                  <c:pt idx="8">
                    <c:v>PageRank</c:v>
                  </c:pt>
                  <c:pt idx="9">
                    <c:v>HTAP-128</c:v>
                  </c:pt>
                  <c:pt idx="10">
                    <c:v>HTAP-256</c:v>
                  </c:pt>
                  <c:pt idx="11">
                    <c:v>GMean        </c:v>
                  </c:pt>
                </c:lvl>
                <c:lvl>
                  <c:pt idx="0">
                    <c:v>arXiV</c:v>
                  </c:pt>
                  <c:pt idx="3">
                    <c:v>Gnutella</c:v>
                  </c:pt>
                  <c:pt idx="6">
                    <c:v>Enron</c:v>
                  </c:pt>
                  <c:pt idx="9">
                    <c:v>IMDB</c:v>
                  </c:pt>
                  <c:pt idx="11">
                    <c:v> </c:v>
                  </c:pt>
                </c:lvl>
              </c:multiLvlStrCache>
            </c:multiLvlStrRef>
          </c:cat>
          <c:val>
            <c:numRef>
              <c:f>Sheet1!$H$137:$H$148</c:f>
              <c:numCache>
                <c:formatCode>General</c:formatCode>
                <c:ptCount val="12"/>
                <c:pt idx="0">
                  <c:v>0.69544218020000004</c:v>
                </c:pt>
                <c:pt idx="1">
                  <c:v>0.57061924230000005</c:v>
                </c:pt>
                <c:pt idx="2">
                  <c:v>0.40154906810000002</c:v>
                </c:pt>
                <c:pt idx="3">
                  <c:v>0.68142160060000001</c:v>
                </c:pt>
                <c:pt idx="4">
                  <c:v>0.62119414279999996</c:v>
                </c:pt>
                <c:pt idx="5">
                  <c:v>0.80684045680000005</c:v>
                </c:pt>
                <c:pt idx="6">
                  <c:v>0.59502186329999995</c:v>
                </c:pt>
                <c:pt idx="7">
                  <c:v>0.58163236669999996</c:v>
                </c:pt>
                <c:pt idx="8">
                  <c:v>0.8324921609</c:v>
                </c:pt>
                <c:pt idx="9">
                  <c:v>0.320687479</c:v>
                </c:pt>
                <c:pt idx="10">
                  <c:v>0.47677447410000001</c:v>
                </c:pt>
                <c:pt idx="11">
                  <c:v>0.57782185671221398</c:v>
                </c:pt>
              </c:numCache>
            </c:numRef>
          </c:val>
          <c:extLst>
            <c:ext xmlns:c16="http://schemas.microsoft.com/office/drawing/2014/chart" uri="{C3380CC4-5D6E-409C-BE32-E72D297353CC}">
              <c16:uniqueId val="{00000004-A06B-7049-9526-6FD6D8EB755B}"/>
            </c:ext>
          </c:extLst>
        </c:ser>
        <c:ser>
          <c:idx val="5"/>
          <c:order val="5"/>
          <c:tx>
            <c:v>Ideal-PIM</c:v>
          </c:tx>
          <c:spPr>
            <a:pattFill prst="pct30">
              <a:fgClr>
                <a:schemeClr val="bg1"/>
              </a:fgClr>
              <a:bgClr>
                <a:srgbClr val="FFC000"/>
              </a:bgClr>
            </a:pattFill>
            <a:ln>
              <a:solidFill>
                <a:srgbClr val="000000"/>
              </a:solidFill>
            </a:ln>
          </c:spPr>
          <c:invertIfNegative val="0"/>
          <c:val>
            <c:numRef>
              <c:f>Sheet1!$I$137:$I$148</c:f>
              <c:numCache>
                <c:formatCode>General</c:formatCode>
                <c:ptCount val="12"/>
                <c:pt idx="0">
                  <c:v>0.65429042439999996</c:v>
                </c:pt>
                <c:pt idx="1">
                  <c:v>0.5387244551</c:v>
                </c:pt>
                <c:pt idx="2">
                  <c:v>0.35878099530000002</c:v>
                </c:pt>
                <c:pt idx="3">
                  <c:v>0.65572755530000004</c:v>
                </c:pt>
                <c:pt idx="4">
                  <c:v>0.58046286219999998</c:v>
                </c:pt>
                <c:pt idx="5">
                  <c:v>0.7671811208</c:v>
                </c:pt>
                <c:pt idx="6">
                  <c:v>0.56841246970000003</c:v>
                </c:pt>
                <c:pt idx="7">
                  <c:v>0.54124986900000005</c:v>
                </c:pt>
                <c:pt idx="8">
                  <c:v>0.83217127909999999</c:v>
                </c:pt>
                <c:pt idx="9">
                  <c:v>0.31345728610000001</c:v>
                </c:pt>
                <c:pt idx="10">
                  <c:v>0.47235052249999998</c:v>
                </c:pt>
                <c:pt idx="11">
                  <c:v>0.55024064676235596</c:v>
                </c:pt>
              </c:numCache>
            </c:numRef>
          </c:val>
          <c:extLst>
            <c:ext xmlns:c16="http://schemas.microsoft.com/office/drawing/2014/chart" uri="{C3380CC4-5D6E-409C-BE32-E72D297353CC}">
              <c16:uniqueId val="{00000005-A06B-7049-9526-6FD6D8EB755B}"/>
            </c:ext>
          </c:extLst>
        </c:ser>
        <c:dLbls>
          <c:showLegendKey val="0"/>
          <c:showVal val="0"/>
          <c:showCatName val="0"/>
          <c:showSerName val="0"/>
          <c:showPercent val="0"/>
          <c:showBubbleSize val="0"/>
        </c:dLbls>
        <c:gapWidth val="150"/>
        <c:axId val="-2125010504"/>
        <c:axId val="-2125007336"/>
      </c:barChart>
      <c:catAx>
        <c:axId val="-2125010504"/>
        <c:scaling>
          <c:orientation val="minMax"/>
        </c:scaling>
        <c:delete val="0"/>
        <c:axPos val="b"/>
        <c:numFmt formatCode="General" sourceLinked="0"/>
        <c:majorTickMark val="out"/>
        <c:minorTickMark val="none"/>
        <c:tickLblPos val="nextTo"/>
        <c:txPr>
          <a:bodyPr/>
          <a:lstStyle/>
          <a:p>
            <a:pPr>
              <a:defRPr sz="1600"/>
            </a:pPr>
            <a:endParaRPr lang="en-US"/>
          </a:p>
        </c:txPr>
        <c:crossAx val="-2125007336"/>
        <c:crosses val="autoZero"/>
        <c:auto val="1"/>
        <c:lblAlgn val="ctr"/>
        <c:lblOffset val="100"/>
        <c:noMultiLvlLbl val="0"/>
      </c:catAx>
      <c:valAx>
        <c:axId val="-2125007336"/>
        <c:scaling>
          <c:orientation val="minMax"/>
          <c:max val="1.5"/>
          <c:min val="0"/>
        </c:scaling>
        <c:delete val="0"/>
        <c:axPos val="l"/>
        <c:majorGridlines>
          <c:spPr>
            <a:ln>
              <a:solidFill>
                <a:schemeClr val="tx1"/>
              </a:solidFill>
            </a:ln>
          </c:spPr>
        </c:majorGridlines>
        <c:minorGridlines>
          <c:spPr>
            <a:ln>
              <a:noFill/>
            </a:ln>
          </c:spPr>
        </c:minorGridlines>
        <c:title>
          <c:tx>
            <c:rich>
              <a:bodyPr rot="-5400000" vert="horz"/>
              <a:lstStyle/>
              <a:p>
                <a:pPr>
                  <a:defRPr sz="1600"/>
                </a:pPr>
                <a:r>
                  <a:rPr lang="en-US" sz="1600"/>
                  <a:t>Normalized</a:t>
                </a:r>
                <a:r>
                  <a:rPr lang="en-US" sz="1600" baseline="0"/>
                  <a:t> Energy</a:t>
                </a:r>
                <a:endParaRPr lang="en-US" sz="1600"/>
              </a:p>
            </c:rich>
          </c:tx>
          <c:layout>
            <c:manualLayout>
              <c:xMode val="edge"/>
              <c:yMode val="edge"/>
              <c:x val="2.14786872742414E-2"/>
              <c:y val="0.26409578853086502"/>
            </c:manualLayout>
          </c:layout>
          <c:overlay val="0"/>
        </c:title>
        <c:numFmt formatCode="#,##0.00" sourceLinked="0"/>
        <c:majorTickMark val="out"/>
        <c:minorTickMark val="none"/>
        <c:tickLblPos val="nextTo"/>
        <c:txPr>
          <a:bodyPr/>
          <a:lstStyle/>
          <a:p>
            <a:pPr>
              <a:defRPr sz="1600" b="0"/>
            </a:pPr>
            <a:endParaRPr lang="en-US"/>
          </a:p>
        </c:txPr>
        <c:crossAx val="-2125010504"/>
        <c:crosses val="autoZero"/>
        <c:crossBetween val="between"/>
        <c:majorUnit val="0.25"/>
      </c:valAx>
      <c:spPr>
        <a:ln>
          <a:solidFill>
            <a:schemeClr val="tx1"/>
          </a:solidFill>
        </a:ln>
      </c:spPr>
    </c:plotArea>
    <c:legend>
      <c:legendPos val="t"/>
      <c:layout>
        <c:manualLayout>
          <c:xMode val="edge"/>
          <c:yMode val="edge"/>
          <c:x val="0.17806633668813901"/>
          <c:y val="5.1202820674905399E-2"/>
          <c:w val="0.61598872768551505"/>
          <c:h val="8.6683213686791896E-2"/>
        </c:manualLayout>
      </c:layout>
      <c:overlay val="0"/>
      <c:txPr>
        <a:bodyPr/>
        <a:lstStyle/>
        <a:p>
          <a:pPr>
            <a:defRPr sz="2000"/>
          </a:pPr>
          <a:endParaRPr lang="en-US"/>
        </a:p>
      </c:txPr>
    </c:legend>
    <c:plotVisOnly val="1"/>
    <c:dispBlanksAs val="gap"/>
    <c:showDLblsOverMax val="0"/>
  </c:chart>
  <c:spPr>
    <a:ln>
      <a:noFill/>
    </a:ln>
  </c:spPr>
  <c:txPr>
    <a:bodyPr/>
    <a:lstStyle/>
    <a:p>
      <a:pPr>
        <a:defRPr sz="1400" b="1"/>
      </a:pPr>
      <a:endParaRPr lang="en-US"/>
    </a:p>
  </c:tx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8294669145682"/>
          <c:y val="5.0925925925925902E-2"/>
          <c:w val="0.82965675159486296"/>
          <c:h val="0.81464601106221302"/>
        </c:manualLayout>
      </c:layout>
      <c:barChart>
        <c:barDir val="col"/>
        <c:grouping val="clustered"/>
        <c:varyColors val="0"/>
        <c:ser>
          <c:idx val="0"/>
          <c:order val="0"/>
          <c:tx>
            <c:strRef>
              <c:f>'perf-energy'!$B$1</c:f>
              <c:strCache>
                <c:ptCount val="1"/>
                <c:pt idx="0">
                  <c:v>IPC Improvement</c:v>
                </c:pt>
              </c:strCache>
            </c:strRef>
          </c:tx>
          <c:spPr>
            <a:solidFill>
              <a:srgbClr val="C00000"/>
            </a:solidFill>
          </c:spPr>
          <c:invertIfNegative val="0"/>
          <c:cat>
            <c:strRef>
              <c:f>'perf-energy'!$A$2:$A$7</c:f>
              <c:strCache>
                <c:ptCount val="6"/>
                <c:pt idx="0">
                  <c:v>bootup</c:v>
                </c:pt>
                <c:pt idx="1">
                  <c:v>compile</c:v>
                </c:pt>
                <c:pt idx="2">
                  <c:v>forkbench</c:v>
                </c:pt>
                <c:pt idx="3">
                  <c:v>mcached</c:v>
                </c:pt>
                <c:pt idx="4">
                  <c:v>mysql</c:v>
                </c:pt>
                <c:pt idx="5">
                  <c:v>shell</c:v>
                </c:pt>
              </c:strCache>
            </c:strRef>
          </c:cat>
          <c:val>
            <c:numRef>
              <c:f>'perf-energy'!$B$2:$B$7</c:f>
              <c:numCache>
                <c:formatCode>General</c:formatCode>
                <c:ptCount val="6"/>
                <c:pt idx="0">
                  <c:v>15</c:v>
                </c:pt>
                <c:pt idx="1">
                  <c:v>9</c:v>
                </c:pt>
                <c:pt idx="2">
                  <c:v>43</c:v>
                </c:pt>
                <c:pt idx="3">
                  <c:v>4</c:v>
                </c:pt>
                <c:pt idx="4">
                  <c:v>4</c:v>
                </c:pt>
                <c:pt idx="5">
                  <c:v>40</c:v>
                </c:pt>
              </c:numCache>
            </c:numRef>
          </c:val>
          <c:extLst>
            <c:ext xmlns:c16="http://schemas.microsoft.com/office/drawing/2014/chart" uri="{C3380CC4-5D6E-409C-BE32-E72D297353CC}">
              <c16:uniqueId val="{00000000-FC62-3D45-BF69-21B040BD0F4E}"/>
            </c:ext>
          </c:extLst>
        </c:ser>
        <c:ser>
          <c:idx val="1"/>
          <c:order val="1"/>
          <c:tx>
            <c:strRef>
              <c:f>'perf-energy'!$C$1</c:f>
              <c:strCache>
                <c:ptCount val="1"/>
                <c:pt idx="0">
                  <c:v>Energy Reduction</c:v>
                </c:pt>
              </c:strCache>
            </c:strRef>
          </c:tx>
          <c:spPr>
            <a:solidFill>
              <a:schemeClr val="tx1">
                <a:lumMod val="85000"/>
                <a:lumOff val="15000"/>
              </a:schemeClr>
            </a:solidFill>
          </c:spPr>
          <c:invertIfNegative val="0"/>
          <c:cat>
            <c:strRef>
              <c:f>'perf-energy'!$A$2:$A$7</c:f>
              <c:strCache>
                <c:ptCount val="6"/>
                <c:pt idx="0">
                  <c:v>bootup</c:v>
                </c:pt>
                <c:pt idx="1">
                  <c:v>compile</c:v>
                </c:pt>
                <c:pt idx="2">
                  <c:v>forkbench</c:v>
                </c:pt>
                <c:pt idx="3">
                  <c:v>mcached</c:v>
                </c:pt>
                <c:pt idx="4">
                  <c:v>mysql</c:v>
                </c:pt>
                <c:pt idx="5">
                  <c:v>shell</c:v>
                </c:pt>
              </c:strCache>
            </c:strRef>
          </c:cat>
          <c:val>
            <c:numRef>
              <c:f>'perf-energy'!$C$2:$C$7</c:f>
              <c:numCache>
                <c:formatCode>General</c:formatCode>
                <c:ptCount val="6"/>
                <c:pt idx="0">
                  <c:v>40</c:v>
                </c:pt>
                <c:pt idx="1">
                  <c:v>32</c:v>
                </c:pt>
                <c:pt idx="2">
                  <c:v>60</c:v>
                </c:pt>
                <c:pt idx="3">
                  <c:v>15</c:v>
                </c:pt>
                <c:pt idx="4">
                  <c:v>17</c:v>
                </c:pt>
                <c:pt idx="5">
                  <c:v>67</c:v>
                </c:pt>
              </c:numCache>
            </c:numRef>
          </c:val>
          <c:extLst>
            <c:ext xmlns:c16="http://schemas.microsoft.com/office/drawing/2014/chart" uri="{C3380CC4-5D6E-409C-BE32-E72D297353CC}">
              <c16:uniqueId val="{00000001-FC62-3D45-BF69-21B040BD0F4E}"/>
            </c:ext>
          </c:extLst>
        </c:ser>
        <c:dLbls>
          <c:showLegendKey val="0"/>
          <c:showVal val="0"/>
          <c:showCatName val="0"/>
          <c:showSerName val="0"/>
          <c:showPercent val="0"/>
          <c:showBubbleSize val="0"/>
        </c:dLbls>
        <c:gapWidth val="150"/>
        <c:axId val="97196528"/>
        <c:axId val="97200432"/>
      </c:barChart>
      <c:catAx>
        <c:axId val="97196528"/>
        <c:scaling>
          <c:orientation val="minMax"/>
        </c:scaling>
        <c:delete val="0"/>
        <c:axPos val="b"/>
        <c:numFmt formatCode="General" sourceLinked="0"/>
        <c:majorTickMark val="out"/>
        <c:minorTickMark val="none"/>
        <c:tickLblPos val="nextTo"/>
        <c:txPr>
          <a:bodyPr/>
          <a:lstStyle/>
          <a:p>
            <a:pPr>
              <a:defRPr sz="2000"/>
            </a:pPr>
            <a:endParaRPr lang="en-US"/>
          </a:p>
        </c:txPr>
        <c:crossAx val="97200432"/>
        <c:crosses val="autoZero"/>
        <c:auto val="1"/>
        <c:lblAlgn val="ctr"/>
        <c:lblOffset val="100"/>
        <c:noMultiLvlLbl val="0"/>
      </c:catAx>
      <c:valAx>
        <c:axId val="97200432"/>
        <c:scaling>
          <c:orientation val="minMax"/>
        </c:scaling>
        <c:delete val="0"/>
        <c:axPos val="l"/>
        <c:majorGridlines/>
        <c:title>
          <c:tx>
            <c:rich>
              <a:bodyPr rot="-5400000" vert="horz"/>
              <a:lstStyle/>
              <a:p>
                <a:pPr>
                  <a:defRPr sz="2400"/>
                </a:pPr>
                <a:r>
                  <a:rPr lang="en-US" sz="2400"/>
                  <a:t>% Compared to Baseline</a:t>
                </a:r>
              </a:p>
            </c:rich>
          </c:tx>
          <c:layout>
            <c:manualLayout>
              <c:xMode val="edge"/>
              <c:yMode val="edge"/>
              <c:x val="1.44230969254128E-2"/>
              <c:y val="3.2482724239465098E-2"/>
            </c:manualLayout>
          </c:layout>
          <c:overlay val="0"/>
        </c:title>
        <c:numFmt formatCode="General" sourceLinked="1"/>
        <c:majorTickMark val="out"/>
        <c:minorTickMark val="none"/>
        <c:tickLblPos val="nextTo"/>
        <c:crossAx val="97196528"/>
        <c:crosses val="autoZero"/>
        <c:crossBetween val="between"/>
      </c:valAx>
    </c:plotArea>
    <c:legend>
      <c:legendPos val="r"/>
      <c:layout>
        <c:manualLayout>
          <c:xMode val="edge"/>
          <c:yMode val="edge"/>
          <c:x val="0.15307081301480799"/>
          <c:y val="3.40183473981229E-2"/>
          <c:w val="0.75749680920451701"/>
          <c:h val="0.102619568387285"/>
        </c:manualLayout>
      </c:layout>
      <c:overlay val="0"/>
      <c:spPr>
        <a:solidFill>
          <a:schemeClr val="bg1"/>
        </a:solidFill>
      </c:spPr>
      <c:txPr>
        <a:bodyPr/>
        <a:lstStyle/>
        <a:p>
          <a:pPr>
            <a:defRPr sz="2000"/>
          </a:pPr>
          <a:endParaRPr lang="en-US"/>
        </a:p>
      </c:txPr>
    </c:legend>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9608280097063"/>
          <c:y val="4.2294921468149803E-2"/>
          <c:w val="0.81248526717179204"/>
          <c:h val="0.792204724409449"/>
        </c:manualLayout>
      </c:layout>
      <c:barChart>
        <c:barDir val="col"/>
        <c:grouping val="clustered"/>
        <c:varyColors val="0"/>
        <c:ser>
          <c:idx val="0"/>
          <c:order val="0"/>
          <c:tx>
            <c:strRef>
              <c:f>Summary!$M$15</c:f>
              <c:strCache>
                <c:ptCount val="1"/>
                <c:pt idx="0">
                  <c:v>Baseline</c:v>
                </c:pt>
              </c:strCache>
            </c:strRef>
          </c:tx>
          <c:spPr>
            <a:solidFill>
              <a:schemeClr val="accent1"/>
            </a:solidFill>
          </c:spPr>
          <c:invertIfNegative val="0"/>
          <c:cat>
            <c:strRef>
              <c:f>Summary!$L$16:$L$17</c:f>
              <c:strCache>
                <c:ptCount val="2"/>
                <c:pt idx="0">
                  <c:v>Latency</c:v>
                </c:pt>
                <c:pt idx="1">
                  <c:v>Energy</c:v>
                </c:pt>
              </c:strCache>
            </c:strRef>
          </c:cat>
          <c:val>
            <c:numRef>
              <c:f>Summary!$M$16:$M$17</c:f>
              <c:numCache>
                <c:formatCode>General</c:formatCode>
                <c:ptCount val="2"/>
                <c:pt idx="0">
                  <c:v>1</c:v>
                </c:pt>
                <c:pt idx="1">
                  <c:v>1</c:v>
                </c:pt>
              </c:numCache>
            </c:numRef>
          </c:val>
          <c:extLst>
            <c:ext xmlns:c16="http://schemas.microsoft.com/office/drawing/2014/chart" uri="{C3380CC4-5D6E-409C-BE32-E72D297353CC}">
              <c16:uniqueId val="{00000000-7826-9D49-811B-D9535C7E3A55}"/>
            </c:ext>
          </c:extLst>
        </c:ser>
        <c:ser>
          <c:idx val="1"/>
          <c:order val="1"/>
          <c:tx>
            <c:strRef>
              <c:f>Summary!$N$15</c:f>
              <c:strCache>
                <c:ptCount val="1"/>
                <c:pt idx="0">
                  <c:v>Intra-Subarray</c:v>
                </c:pt>
              </c:strCache>
            </c:strRef>
          </c:tx>
          <c:invertIfNegative val="0"/>
          <c:cat>
            <c:strRef>
              <c:f>Summary!$L$16:$L$17</c:f>
              <c:strCache>
                <c:ptCount val="2"/>
                <c:pt idx="0">
                  <c:v>Latency</c:v>
                </c:pt>
                <c:pt idx="1">
                  <c:v>Energy</c:v>
                </c:pt>
              </c:strCache>
            </c:strRef>
          </c:cat>
          <c:val>
            <c:numRef>
              <c:f>Summary!$N$16:$N$17</c:f>
              <c:numCache>
                <c:formatCode>General</c:formatCode>
                <c:ptCount val="2"/>
                <c:pt idx="0">
                  <c:v>8.8582677165354298E-2</c:v>
                </c:pt>
                <c:pt idx="1">
                  <c:v>1.3448690025594699E-2</c:v>
                </c:pt>
              </c:numCache>
            </c:numRef>
          </c:val>
          <c:extLst>
            <c:ext xmlns:c16="http://schemas.microsoft.com/office/drawing/2014/chart" uri="{C3380CC4-5D6E-409C-BE32-E72D297353CC}">
              <c16:uniqueId val="{00000001-7826-9D49-811B-D9535C7E3A55}"/>
            </c:ext>
          </c:extLst>
        </c:ser>
        <c:ser>
          <c:idx val="2"/>
          <c:order val="2"/>
          <c:tx>
            <c:strRef>
              <c:f>Summary!$O$15</c:f>
              <c:strCache>
                <c:ptCount val="1"/>
                <c:pt idx="0">
                  <c:v>Inter-Bank</c:v>
                </c:pt>
              </c:strCache>
            </c:strRef>
          </c:tx>
          <c:invertIfNegative val="0"/>
          <c:cat>
            <c:strRef>
              <c:f>Summary!$L$16:$L$17</c:f>
              <c:strCache>
                <c:ptCount val="2"/>
                <c:pt idx="0">
                  <c:v>Latency</c:v>
                </c:pt>
                <c:pt idx="1">
                  <c:v>Energy</c:v>
                </c:pt>
              </c:strCache>
            </c:strRef>
          </c:cat>
          <c:val>
            <c:numRef>
              <c:f>Summary!$O$16:$O$17</c:f>
              <c:numCache>
                <c:formatCode>General</c:formatCode>
                <c:ptCount val="2"/>
                <c:pt idx="0">
                  <c:v>0.51673228346456701</c:v>
                </c:pt>
                <c:pt idx="1">
                  <c:v>0.31183065183633102</c:v>
                </c:pt>
              </c:numCache>
            </c:numRef>
          </c:val>
          <c:extLst>
            <c:ext xmlns:c16="http://schemas.microsoft.com/office/drawing/2014/chart" uri="{C3380CC4-5D6E-409C-BE32-E72D297353CC}">
              <c16:uniqueId val="{00000002-7826-9D49-811B-D9535C7E3A55}"/>
            </c:ext>
          </c:extLst>
        </c:ser>
        <c:ser>
          <c:idx val="3"/>
          <c:order val="3"/>
          <c:tx>
            <c:strRef>
              <c:f>Summary!$P$15</c:f>
              <c:strCache>
                <c:ptCount val="1"/>
                <c:pt idx="0">
                  <c:v>Inter-Subarray</c:v>
                </c:pt>
              </c:strCache>
            </c:strRef>
          </c:tx>
          <c:invertIfNegative val="0"/>
          <c:cat>
            <c:strRef>
              <c:f>Summary!$L$16:$L$17</c:f>
              <c:strCache>
                <c:ptCount val="2"/>
                <c:pt idx="0">
                  <c:v>Latency</c:v>
                </c:pt>
                <c:pt idx="1">
                  <c:v>Energy</c:v>
                </c:pt>
              </c:strCache>
            </c:strRef>
          </c:cat>
          <c:val>
            <c:numRef>
              <c:f>Summary!$P$16:$P$17</c:f>
              <c:numCache>
                <c:formatCode>General</c:formatCode>
                <c:ptCount val="2"/>
                <c:pt idx="0">
                  <c:v>1.0147637795275599</c:v>
                </c:pt>
                <c:pt idx="1">
                  <c:v>0.67849912393909895</c:v>
                </c:pt>
              </c:numCache>
            </c:numRef>
          </c:val>
          <c:extLst>
            <c:ext xmlns:c16="http://schemas.microsoft.com/office/drawing/2014/chart" uri="{C3380CC4-5D6E-409C-BE32-E72D297353CC}">
              <c16:uniqueId val="{00000003-7826-9D49-811B-D9535C7E3A55}"/>
            </c:ext>
          </c:extLst>
        </c:ser>
        <c:dLbls>
          <c:showLegendKey val="0"/>
          <c:showVal val="0"/>
          <c:showCatName val="0"/>
          <c:showSerName val="0"/>
          <c:showPercent val="0"/>
          <c:showBubbleSize val="0"/>
        </c:dLbls>
        <c:gapWidth val="150"/>
        <c:axId val="1745777488"/>
        <c:axId val="1745818560"/>
      </c:barChart>
      <c:catAx>
        <c:axId val="1745777488"/>
        <c:scaling>
          <c:orientation val="minMax"/>
        </c:scaling>
        <c:delete val="0"/>
        <c:axPos val="b"/>
        <c:numFmt formatCode="General" sourceLinked="0"/>
        <c:majorTickMark val="out"/>
        <c:minorTickMark val="none"/>
        <c:tickLblPos val="nextTo"/>
        <c:txPr>
          <a:bodyPr/>
          <a:lstStyle/>
          <a:p>
            <a:pPr>
              <a:defRPr sz="2400"/>
            </a:pPr>
            <a:endParaRPr lang="en-US"/>
          </a:p>
        </c:txPr>
        <c:crossAx val="1745818560"/>
        <c:crosses val="autoZero"/>
        <c:auto val="1"/>
        <c:lblAlgn val="ctr"/>
        <c:lblOffset val="100"/>
        <c:noMultiLvlLbl val="0"/>
      </c:catAx>
      <c:valAx>
        <c:axId val="1745818560"/>
        <c:scaling>
          <c:orientation val="minMax"/>
        </c:scaling>
        <c:delete val="0"/>
        <c:axPos val="l"/>
        <c:majorGridlines/>
        <c:title>
          <c:tx>
            <c:rich>
              <a:bodyPr rot="-5400000" vert="horz"/>
              <a:lstStyle/>
              <a:p>
                <a:pPr>
                  <a:defRPr/>
                </a:pPr>
                <a:r>
                  <a:rPr lang="en-US" sz="2400" dirty="0"/>
                  <a:t>Normalized</a:t>
                </a:r>
                <a:r>
                  <a:rPr lang="en-US" sz="2400" baseline="0" dirty="0"/>
                  <a:t> Savings</a:t>
                </a:r>
                <a:endParaRPr lang="en-US" sz="2400" dirty="0"/>
              </a:p>
            </c:rich>
          </c:tx>
          <c:overlay val="0"/>
        </c:title>
        <c:numFmt formatCode="General" sourceLinked="1"/>
        <c:majorTickMark val="out"/>
        <c:minorTickMark val="none"/>
        <c:tickLblPos val="nextTo"/>
        <c:txPr>
          <a:bodyPr/>
          <a:lstStyle/>
          <a:p>
            <a:pPr>
              <a:defRPr sz="1800"/>
            </a:pPr>
            <a:endParaRPr lang="en-US"/>
          </a:p>
        </c:txPr>
        <c:crossAx val="1745777488"/>
        <c:crosses val="autoZero"/>
        <c:crossBetween val="between"/>
      </c:valAx>
    </c:plotArea>
    <c:legend>
      <c:legendPos val="r"/>
      <c:layout>
        <c:manualLayout>
          <c:xMode val="edge"/>
          <c:yMode val="edge"/>
          <c:x val="0.28331835289456703"/>
          <c:y val="2.2068074823980298E-3"/>
          <c:w val="0.667939508740653"/>
          <c:h val="0.14108903053784899"/>
        </c:manualLayout>
      </c:layout>
      <c:overlay val="0"/>
      <c:spPr>
        <a:solidFill>
          <a:schemeClr val="bg1"/>
        </a:solidFill>
        <a:ln>
          <a:solidFill>
            <a:schemeClr val="tx1"/>
          </a:solidFill>
        </a:ln>
      </c:spPr>
      <c:txPr>
        <a:bodyPr/>
        <a:lstStyle/>
        <a:p>
          <a:pPr>
            <a:defRPr sz="2000"/>
          </a:pPr>
          <a:endParaRPr lang="en-US"/>
        </a:p>
      </c:txPr>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Performance Improvement</c:v>
                </c:pt>
              </c:strCache>
            </c:strRef>
          </c:tx>
          <c:spPr>
            <a:solidFill>
              <a:schemeClr val="accent1"/>
            </a:solidFill>
            <a:ln>
              <a:noFill/>
            </a:ln>
            <a:effectLst/>
          </c:spPr>
          <c:invertIfNegative val="0"/>
          <c:cat>
            <c:strRef>
              <c:f>Sheet1!$A$2:$A$6</c:f>
              <c:strCache>
                <c:ptCount val="5"/>
                <c:pt idx="0">
                  <c:v>not</c:v>
                </c:pt>
                <c:pt idx="1">
                  <c:v>and/or</c:v>
                </c:pt>
                <c:pt idx="2">
                  <c:v>nand/nor</c:v>
                </c:pt>
                <c:pt idx="3">
                  <c:v>xor/xnor</c:v>
                </c:pt>
                <c:pt idx="4">
                  <c:v>mean</c:v>
                </c:pt>
              </c:strCache>
            </c:strRef>
          </c:cat>
          <c:val>
            <c:numRef>
              <c:f>Sheet1!$B$2:$B$6</c:f>
              <c:numCache>
                <c:formatCode>0.0</c:formatCode>
                <c:ptCount val="5"/>
                <c:pt idx="0">
                  <c:v>51.625072590216071</c:v>
                </c:pt>
                <c:pt idx="1">
                  <c:v>38.3193185478057</c:v>
                </c:pt>
                <c:pt idx="2">
                  <c:v>30.696451818408459</c:v>
                </c:pt>
                <c:pt idx="3">
                  <c:v>21.856644108070331</c:v>
                </c:pt>
                <c:pt idx="4" formatCode="General">
                  <c:v>32</c:v>
                </c:pt>
              </c:numCache>
            </c:numRef>
          </c:val>
          <c:extLst>
            <c:ext xmlns:c16="http://schemas.microsoft.com/office/drawing/2014/chart" uri="{C3380CC4-5D6E-409C-BE32-E72D297353CC}">
              <c16:uniqueId val="{00000000-EEE6-4FB8-B3DF-268ECDE22FDB}"/>
            </c:ext>
          </c:extLst>
        </c:ser>
        <c:ser>
          <c:idx val="1"/>
          <c:order val="1"/>
          <c:tx>
            <c:strRef>
              <c:f>Sheet1!$C$1</c:f>
              <c:strCache>
                <c:ptCount val="1"/>
                <c:pt idx="0">
                  <c:v>Energy Reduction</c:v>
                </c:pt>
              </c:strCache>
            </c:strRef>
          </c:tx>
          <c:spPr>
            <a:solidFill>
              <a:schemeClr val="accent2"/>
            </a:solidFill>
            <a:ln>
              <a:noFill/>
            </a:ln>
            <a:effectLst/>
          </c:spPr>
          <c:invertIfNegative val="0"/>
          <c:cat>
            <c:strRef>
              <c:f>Sheet1!$A$2:$A$6</c:f>
              <c:strCache>
                <c:ptCount val="5"/>
                <c:pt idx="0">
                  <c:v>not</c:v>
                </c:pt>
                <c:pt idx="1">
                  <c:v>and/or</c:v>
                </c:pt>
                <c:pt idx="2">
                  <c:v>nand/nor</c:v>
                </c:pt>
                <c:pt idx="3">
                  <c:v>xor/xnor</c:v>
                </c:pt>
                <c:pt idx="4">
                  <c:v>mean</c:v>
                </c:pt>
              </c:strCache>
            </c:strRef>
          </c:cat>
          <c:val>
            <c:numRef>
              <c:f>Sheet1!$C$2:$C$6</c:f>
              <c:numCache>
                <c:formatCode>General</c:formatCode>
                <c:ptCount val="5"/>
                <c:pt idx="0">
                  <c:v>59.5</c:v>
                </c:pt>
                <c:pt idx="1">
                  <c:v>43.9</c:v>
                </c:pt>
                <c:pt idx="2">
                  <c:v>35.1</c:v>
                </c:pt>
                <c:pt idx="3">
                  <c:v>25.1</c:v>
                </c:pt>
                <c:pt idx="4">
                  <c:v>35</c:v>
                </c:pt>
              </c:numCache>
            </c:numRef>
          </c:val>
          <c:extLst>
            <c:ext xmlns:c16="http://schemas.microsoft.com/office/drawing/2014/chart" uri="{C3380CC4-5D6E-409C-BE32-E72D297353CC}">
              <c16:uniqueId val="{00000001-EEE6-4FB8-B3DF-268ECDE22FDB}"/>
            </c:ext>
          </c:extLst>
        </c:ser>
        <c:dLbls>
          <c:showLegendKey val="0"/>
          <c:showVal val="0"/>
          <c:showCatName val="0"/>
          <c:showSerName val="0"/>
          <c:showPercent val="0"/>
          <c:showBubbleSize val="0"/>
        </c:dLbls>
        <c:gapWidth val="199"/>
        <c:axId val="1732682496"/>
        <c:axId val="1746189936"/>
      </c:barChart>
      <c:catAx>
        <c:axId val="1732682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800" b="0" i="0" u="none" strike="noStrike" kern="1200" cap="none" spc="0" normalizeH="0" baseline="0">
                <a:solidFill>
                  <a:schemeClr val="tx1">
                    <a:lumMod val="65000"/>
                    <a:lumOff val="35000"/>
                  </a:schemeClr>
                </a:solidFill>
                <a:latin typeface="+mn-lt"/>
                <a:ea typeface="+mn-ea"/>
                <a:cs typeface="+mn-cs"/>
              </a:defRPr>
            </a:pPr>
            <a:endParaRPr lang="en-US"/>
          </a:p>
        </c:txPr>
        <c:crossAx val="1746189936"/>
        <c:crosses val="autoZero"/>
        <c:auto val="1"/>
        <c:lblAlgn val="ctr"/>
        <c:lblOffset val="100"/>
        <c:noMultiLvlLbl val="0"/>
      </c:catAx>
      <c:valAx>
        <c:axId val="1746189936"/>
        <c:scaling>
          <c:orientation val="minMax"/>
          <c:max val="7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crossAx val="1732682496"/>
        <c:crosses val="autoZero"/>
        <c:crossBetween val="between"/>
        <c:majorUnit val="10"/>
      </c:valAx>
      <c:spPr>
        <a:noFill/>
        <a:ln>
          <a:noFill/>
        </a:ln>
        <a:effectLst/>
      </c:spPr>
    </c:plotArea>
    <c:legend>
      <c:legendPos val="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2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3481578691552"/>
          <c:y val="7.03358448482896E-2"/>
          <c:w val="0.81172292699523696"/>
          <c:h val="0.54584290990013495"/>
        </c:manualLayout>
      </c:layout>
      <c:barChart>
        <c:barDir val="bar"/>
        <c:grouping val="clustered"/>
        <c:varyColors val="0"/>
        <c:ser>
          <c:idx val="0"/>
          <c:order val="0"/>
          <c:tx>
            <c:strRef>
              <c:f>Sheet1!$B$1</c:f>
              <c:strCache>
                <c:ptCount val="1"/>
                <c:pt idx="0">
                  <c:v>열3</c:v>
                </c:pt>
              </c:strCache>
            </c:strRef>
          </c:tx>
          <c:spPr>
            <a:solidFill>
              <a:schemeClr val="accent1"/>
            </a:solidFill>
            <a:ln>
              <a:solidFill>
                <a:schemeClr val="accent1">
                  <a:lumMod val="50000"/>
                </a:schemeClr>
              </a:solidFill>
            </a:ln>
            <a:effectLst/>
          </c:spPr>
          <c:invertIfNegative val="0"/>
          <c:dLbls>
            <c:dLbl>
              <c:idx val="0"/>
              <c:tx>
                <c:rich>
                  <a:bodyPr/>
                  <a:lstStyle/>
                  <a:p>
                    <a:r>
                      <a:rPr lang="en-US" altLang="ko-KR" dirty="0"/>
                      <a:t>+42%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B27-C347-8B5B-AE6A954B93C1}"/>
                </c:ext>
              </c:extLst>
            </c:dLbl>
            <c:dLbl>
              <c:idx val="1"/>
              <c:delete val="1"/>
              <c:extLst>
                <c:ext xmlns:c15="http://schemas.microsoft.com/office/drawing/2012/chart" uri="{CE6537A1-D6FC-4f65-9D91-7224C49458BB}"/>
                <c:ext xmlns:c16="http://schemas.microsoft.com/office/drawing/2014/chart" uri="{C3380CC4-5D6E-409C-BE32-E72D297353CC}">
                  <c16:uniqueId val="{00000001-AB27-C347-8B5B-AE6A954B93C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128 Cores</c:v>
                </c:pt>
                <c:pt idx="1">
                  <c:v>32 Cores</c:v>
                </c:pt>
              </c:strCache>
            </c:strRef>
          </c:cat>
          <c:val>
            <c:numRef>
              <c:f>Sheet1!$B$2:$B$3</c:f>
              <c:numCache>
                <c:formatCode>General</c:formatCode>
                <c:ptCount val="2"/>
                <c:pt idx="0">
                  <c:v>1.420607344</c:v>
                </c:pt>
                <c:pt idx="1">
                  <c:v>1</c:v>
                </c:pt>
              </c:numCache>
            </c:numRef>
          </c:val>
          <c:extLst>
            <c:ext xmlns:c16="http://schemas.microsoft.com/office/drawing/2014/chart" uri="{C3380CC4-5D6E-409C-BE32-E72D297353CC}">
              <c16:uniqueId val="{00000002-AB27-C347-8B5B-AE6A954B93C1}"/>
            </c:ext>
          </c:extLst>
        </c:ser>
        <c:dLbls>
          <c:showLegendKey val="0"/>
          <c:showVal val="0"/>
          <c:showCatName val="0"/>
          <c:showSerName val="0"/>
          <c:showPercent val="0"/>
          <c:showBubbleSize val="0"/>
        </c:dLbls>
        <c:gapWidth val="50"/>
        <c:axId val="1745349648"/>
        <c:axId val="1718590384"/>
      </c:barChart>
      <c:catAx>
        <c:axId val="1745349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18590384"/>
        <c:crosses val="autoZero"/>
        <c:auto val="1"/>
        <c:lblAlgn val="ctr"/>
        <c:lblOffset val="100"/>
        <c:noMultiLvlLbl val="0"/>
      </c:catAx>
      <c:valAx>
        <c:axId val="1718590384"/>
        <c:scaling>
          <c:orientation val="minMax"/>
          <c:max val="4"/>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dirty="0"/>
                  <a:t>Speedup</a:t>
                </a:r>
                <a:endParaRPr lang="ko-KR" altLang="en-US" dirty="0"/>
              </a:p>
            </c:rich>
          </c:tx>
          <c:layout>
            <c:manualLayout>
              <c:xMode val="edge"/>
              <c:yMode val="edge"/>
              <c:x val="0.509829153300282"/>
              <c:y val="0.82470364039603605"/>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4534964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latin typeface="+mn-lt"/>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CEFA-1E43-994B-B6D98FA7C8D3}"/>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CEFA-1E43-994B-B6D98FA7C8D3}"/>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CEFA-1E43-994B-B6D98FA7C8D3}"/>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CEFA-1E43-994B-B6D98FA7C8D3}"/>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CEFA-1E43-994B-B6D98FA7C8D3}"/>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CEFA-1E43-994B-B6D98FA7C8D3}"/>
              </c:ext>
            </c:extLst>
          </c:dPt>
          <c:dLbls>
            <c:dLbl>
              <c:idx val="0"/>
              <c:delete val="1"/>
              <c:extLst>
                <c:ext xmlns:c15="http://schemas.microsoft.com/office/drawing/2012/chart" uri="{CE6537A1-D6FC-4f65-9D91-7224C49458BB}"/>
                <c:ext xmlns:c16="http://schemas.microsoft.com/office/drawing/2014/chart" uri="{C3380CC4-5D6E-409C-BE32-E72D297353CC}">
                  <c16:uniqueId val="{00000001-CEFA-1E43-994B-B6D98FA7C8D3}"/>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EFA-1E43-994B-B6D98FA7C8D3}"/>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EFA-1E43-994B-B6D98FA7C8D3}"/>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EFA-1E43-994B-B6D98FA7C8D3}"/>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EFA-1E43-994B-B6D98FA7C8D3}"/>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EFA-1E43-994B-B6D98FA7C8D3}"/>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CEFA-1E43-994B-B6D98FA7C8D3}"/>
            </c:ext>
          </c:extLst>
        </c:ser>
        <c:dLbls>
          <c:showLegendKey val="0"/>
          <c:showVal val="0"/>
          <c:showCatName val="0"/>
          <c:showSerName val="0"/>
          <c:showPercent val="0"/>
          <c:showBubbleSize val="0"/>
        </c:dLbls>
        <c:gapWidth val="80"/>
        <c:overlap val="-27"/>
        <c:axId val="1734719568"/>
        <c:axId val="1714371296"/>
      </c:barChart>
      <c:catAx>
        <c:axId val="1734719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14371296"/>
        <c:crosses val="autoZero"/>
        <c:auto val="1"/>
        <c:lblAlgn val="ctr"/>
        <c:lblOffset val="100"/>
        <c:noMultiLvlLbl val="0"/>
      </c:catAx>
      <c:valAx>
        <c:axId val="1714371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34719568"/>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계열 1</c:v>
                </c:pt>
              </c:strCache>
            </c:strRef>
          </c:tx>
          <c:spPr>
            <a:solidFill>
              <a:schemeClr val="accent1"/>
            </a:solidFill>
            <a:ln>
              <a:noFill/>
            </a:ln>
            <a:effectLst/>
          </c:spPr>
          <c:invertIfNegative val="0"/>
          <c:dPt>
            <c:idx val="0"/>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1-115C-3D45-A46B-2EEE9BCABE6F}"/>
              </c:ext>
            </c:extLst>
          </c:dPt>
          <c:dPt>
            <c:idx val="1"/>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3-115C-3D45-A46B-2EEE9BCABE6F}"/>
              </c:ext>
            </c:extLst>
          </c:dPt>
          <c:dPt>
            <c:idx val="2"/>
            <c:invertIfNegative val="0"/>
            <c:bubble3D val="0"/>
            <c:spPr>
              <a:solidFill>
                <a:schemeClr val="accent1"/>
              </a:solidFill>
              <a:ln>
                <a:solidFill>
                  <a:schemeClr val="accent1">
                    <a:lumMod val="50000"/>
                  </a:schemeClr>
                </a:solidFill>
              </a:ln>
              <a:effectLst/>
            </c:spPr>
            <c:extLst>
              <c:ext xmlns:c16="http://schemas.microsoft.com/office/drawing/2014/chart" uri="{C3380CC4-5D6E-409C-BE32-E72D297353CC}">
                <c16:uniqueId val="{00000005-115C-3D45-A46B-2EEE9BCABE6F}"/>
              </c:ext>
            </c:extLst>
          </c:dPt>
          <c:dPt>
            <c:idx val="3"/>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7-115C-3D45-A46B-2EEE9BCABE6F}"/>
              </c:ext>
            </c:extLst>
          </c:dPt>
          <c:dPt>
            <c:idx val="4"/>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9-115C-3D45-A46B-2EEE9BCABE6F}"/>
              </c:ext>
            </c:extLst>
          </c:dPt>
          <c:dPt>
            <c:idx val="5"/>
            <c:invertIfNegative val="0"/>
            <c:bubble3D val="0"/>
            <c:spPr>
              <a:solidFill>
                <a:schemeClr val="accent3"/>
              </a:solidFill>
              <a:ln>
                <a:solidFill>
                  <a:schemeClr val="accent3">
                    <a:lumMod val="50000"/>
                  </a:schemeClr>
                </a:solidFill>
              </a:ln>
              <a:effectLst/>
            </c:spPr>
            <c:extLst>
              <c:ext xmlns:c16="http://schemas.microsoft.com/office/drawing/2014/chart" uri="{C3380CC4-5D6E-409C-BE32-E72D297353CC}">
                <c16:uniqueId val="{0000000B-115C-3D45-A46B-2EEE9BCABE6F}"/>
              </c:ext>
            </c:extLst>
          </c:dPt>
          <c:dLbls>
            <c:dLbl>
              <c:idx val="0"/>
              <c:delete val="1"/>
              <c:extLst>
                <c:ext xmlns:c15="http://schemas.microsoft.com/office/drawing/2012/chart" uri="{CE6537A1-D6FC-4f65-9D91-7224C49458BB}"/>
                <c:ext xmlns:c16="http://schemas.microsoft.com/office/drawing/2014/chart" uri="{C3380CC4-5D6E-409C-BE32-E72D297353CC}">
                  <c16:uniqueId val="{00000001-115C-3D45-A46B-2EEE9BCABE6F}"/>
                </c:ext>
              </c:extLst>
            </c:dLbl>
            <c:dLbl>
              <c:idx val="1"/>
              <c:tx>
                <c:rich>
                  <a:bodyPr/>
                  <a:lstStyle/>
                  <a:p>
                    <a:r>
                      <a:rPr lang="en-US" altLang="ko-KR"/>
                      <a:t>+56%</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15C-3D45-A46B-2EEE9BCABE6F}"/>
                </c:ext>
              </c:extLst>
            </c:dLbl>
            <c:dLbl>
              <c:idx val="2"/>
              <c:tx>
                <c:rich>
                  <a:bodyPr/>
                  <a:lstStyle/>
                  <a:p>
                    <a:r>
                      <a:rPr lang="en-US" altLang="ko-KR"/>
                      <a:t>+25%</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15C-3D45-A46B-2EEE9BCABE6F}"/>
                </c:ext>
              </c:extLst>
            </c:dLbl>
            <c:dLbl>
              <c:idx val="3"/>
              <c:tx>
                <c:rich>
                  <a:bodyPr/>
                  <a:lstStyle/>
                  <a:p>
                    <a:r>
                      <a:rPr lang="en-US" altLang="ko-KR"/>
                      <a:t>9.0x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15C-3D45-A46B-2EEE9BCABE6F}"/>
                </c:ext>
              </c:extLst>
            </c:dLbl>
            <c:dLbl>
              <c:idx val="4"/>
              <c:tx>
                <c:rich>
                  <a:bodyPr/>
                  <a:lstStyle/>
                  <a:p>
                    <a:r>
                      <a:rPr lang="en-US" altLang="ko-KR"/>
                      <a:t>11.6x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15C-3D45-A46B-2EEE9BCABE6F}"/>
                </c:ext>
              </c:extLst>
            </c:dLbl>
            <c:dLbl>
              <c:idx val="5"/>
              <c:tx>
                <c:rich>
                  <a:bodyPr/>
                  <a:lstStyle/>
                  <a:p>
                    <a:r>
                      <a:rPr lang="en-US" altLang="ko-KR"/>
                      <a:t>13.8x</a:t>
                    </a:r>
                    <a:endParaRPr lang="en-US" altLang="ko-KR"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15C-3D45-A46B-2EEE9BCABE6F}"/>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DDR3-OoO</c:v>
                </c:pt>
                <c:pt idx="1">
                  <c:v>HMC-OoO</c:v>
                </c:pt>
                <c:pt idx="2">
                  <c:v>HMC-MC</c:v>
                </c:pt>
                <c:pt idx="3">
                  <c:v>Tesseract</c:v>
                </c:pt>
                <c:pt idx="4">
                  <c:v>Tesseract-
LP</c:v>
                </c:pt>
                <c:pt idx="5">
                  <c:v>Tesseract-
LP-MTP</c:v>
                </c:pt>
              </c:strCache>
            </c:strRef>
          </c:cat>
          <c:val>
            <c:numRef>
              <c:f>Sheet1!$B$2:$B$7</c:f>
              <c:numCache>
                <c:formatCode>General</c:formatCode>
                <c:ptCount val="6"/>
                <c:pt idx="0">
                  <c:v>1</c:v>
                </c:pt>
                <c:pt idx="1">
                  <c:v>1.559151435</c:v>
                </c:pt>
                <c:pt idx="2">
                  <c:v>1.252544595</c:v>
                </c:pt>
                <c:pt idx="3">
                  <c:v>9.0241128310000001</c:v>
                </c:pt>
                <c:pt idx="4">
                  <c:v>11.6257351</c:v>
                </c:pt>
                <c:pt idx="5">
                  <c:v>13.781443319999999</c:v>
                </c:pt>
              </c:numCache>
            </c:numRef>
          </c:val>
          <c:extLst>
            <c:ext xmlns:c16="http://schemas.microsoft.com/office/drawing/2014/chart" uri="{C3380CC4-5D6E-409C-BE32-E72D297353CC}">
              <c16:uniqueId val="{0000000C-115C-3D45-A46B-2EEE9BCABE6F}"/>
            </c:ext>
          </c:extLst>
        </c:ser>
        <c:dLbls>
          <c:showLegendKey val="0"/>
          <c:showVal val="0"/>
          <c:showCatName val="0"/>
          <c:showSerName val="0"/>
          <c:showPercent val="0"/>
          <c:showBubbleSize val="0"/>
        </c:dLbls>
        <c:gapWidth val="80"/>
        <c:overlap val="-27"/>
        <c:axId val="1235585376"/>
        <c:axId val="1235589440"/>
      </c:barChart>
      <c:catAx>
        <c:axId val="1235585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589440"/>
        <c:crosses val="autoZero"/>
        <c:auto val="1"/>
        <c:lblAlgn val="ctr"/>
        <c:lblOffset val="100"/>
        <c:noMultiLvlLbl val="0"/>
      </c:catAx>
      <c:valAx>
        <c:axId val="1235589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altLang="ko-KR"/>
                  <a:t>Speedup</a:t>
                </a:r>
                <a:endParaRPr lang="ko-KR" altLang="en-US" dirty="0"/>
              </a:p>
            </c:rich>
          </c:tx>
          <c:layout>
            <c:manualLayout>
              <c:xMode val="edge"/>
              <c:yMode val="edge"/>
              <c:x val="4.6296296296296302E-3"/>
              <c:y val="0.336434154096592"/>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235585376"/>
        <c:crosses val="autoZero"/>
        <c:crossBetween val="between"/>
      </c:valAx>
      <c:spPr>
        <a:noFill/>
        <a:ln>
          <a:noFill/>
        </a:ln>
        <a:effectLst/>
      </c:spPr>
    </c:plotArea>
    <c:plotVisOnly val="1"/>
    <c:dispBlanksAs val="gap"/>
    <c:showDLblsOverMax val="0"/>
  </c:chart>
  <c:spPr>
    <a:noFill/>
    <a:ln>
      <a:noFill/>
    </a:ln>
    <a:effectLst/>
  </c:spPr>
  <c:txPr>
    <a:bodyPr/>
    <a:lstStyle/>
    <a:p>
      <a:pPr>
        <a:defRPr sz="2000">
          <a:solidFill>
            <a:schemeClr val="tx1"/>
          </a:solidFill>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0.12406</cdr:x>
      <cdr:y>0.69942</cdr:y>
    </cdr:from>
    <cdr:to>
      <cdr:x>0.22489</cdr:x>
      <cdr:y>0.7882</cdr:y>
    </cdr:to>
    <cdr:sp macro="" textlink="">
      <cdr:nvSpPr>
        <cdr:cNvPr id="2" name="TextBox 1"/>
        <cdr:cNvSpPr txBox="1"/>
      </cdr:nvSpPr>
      <cdr:spPr>
        <a:xfrm xmlns:a="http://schemas.openxmlformats.org/drawingml/2006/main">
          <a:off x="838224" y="2667012"/>
          <a:ext cx="681248" cy="338534"/>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0</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0.61948</cdr:y>
    </cdr:from>
    <cdr:to>
      <cdr:x>0.22489</cdr:x>
      <cdr:y>0.70827</cdr:y>
    </cdr:to>
    <cdr:sp macro="" textlink="">
      <cdr:nvSpPr>
        <cdr:cNvPr id="3" name="TextBox 2"/>
        <cdr:cNvSpPr txBox="1"/>
      </cdr:nvSpPr>
      <cdr:spPr>
        <a:xfrm xmlns:a="http://schemas.openxmlformats.org/drawingml/2006/main">
          <a:off x="838224" y="2362187"/>
          <a:ext cx="681248" cy="33857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3</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0.53955</cdr:y>
    </cdr:from>
    <cdr:to>
      <cdr:x>0.22489</cdr:x>
      <cdr:y>0.62834</cdr:y>
    </cdr:to>
    <cdr:sp macro="" textlink="">
      <cdr:nvSpPr>
        <cdr:cNvPr id="4" name="TextBox 3"/>
        <cdr:cNvSpPr txBox="1"/>
      </cdr:nvSpPr>
      <cdr:spPr>
        <a:xfrm xmlns:a="http://schemas.openxmlformats.org/drawingml/2006/main">
          <a:off x="838224" y="2057400"/>
          <a:ext cx="681248" cy="33857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6</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0.4796</cdr:y>
    </cdr:from>
    <cdr:to>
      <cdr:x>0.22489</cdr:x>
      <cdr:y>0.56839</cdr:y>
    </cdr:to>
    <cdr:sp macro="" textlink="">
      <cdr:nvSpPr>
        <cdr:cNvPr id="5" name="TextBox 4"/>
        <cdr:cNvSpPr txBox="1"/>
      </cdr:nvSpPr>
      <cdr:spPr>
        <a:xfrm xmlns:a="http://schemas.openxmlformats.org/drawingml/2006/main">
          <a:off x="838224" y="1828800"/>
          <a:ext cx="681248"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9</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0.39967</cdr:y>
    </cdr:from>
    <cdr:to>
      <cdr:x>0.22298</cdr:x>
      <cdr:y>0.48845</cdr:y>
    </cdr:to>
    <cdr:sp macro="" textlink="">
      <cdr:nvSpPr>
        <cdr:cNvPr id="6" name="TextBox 5"/>
        <cdr:cNvSpPr txBox="1"/>
      </cdr:nvSpPr>
      <cdr:spPr>
        <a:xfrm xmlns:a="http://schemas.openxmlformats.org/drawingml/2006/main">
          <a:off x="685800" y="1524013"/>
          <a:ext cx="820767" cy="338533"/>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12</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0.31973</cdr:y>
    </cdr:from>
    <cdr:to>
      <cdr:x>0.22298</cdr:x>
      <cdr:y>0.40852</cdr:y>
    </cdr:to>
    <cdr:sp macro="" textlink="">
      <cdr:nvSpPr>
        <cdr:cNvPr id="7" name="TextBox 6"/>
        <cdr:cNvSpPr txBox="1"/>
      </cdr:nvSpPr>
      <cdr:spPr>
        <a:xfrm xmlns:a="http://schemas.openxmlformats.org/drawingml/2006/main">
          <a:off x="685800" y="1219187"/>
          <a:ext cx="820767"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15</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0.2398</cdr:y>
    </cdr:from>
    <cdr:to>
      <cdr:x>0.22298</cdr:x>
      <cdr:y>0.32859</cdr:y>
    </cdr:to>
    <cdr:sp macro="" textlink="">
      <cdr:nvSpPr>
        <cdr:cNvPr id="8" name="TextBox 7"/>
        <cdr:cNvSpPr txBox="1"/>
      </cdr:nvSpPr>
      <cdr:spPr>
        <a:xfrm xmlns:a="http://schemas.openxmlformats.org/drawingml/2006/main">
          <a:off x="685800" y="914400"/>
          <a:ext cx="820767"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18</a:t>
          </a:r>
          <a:r>
            <a:rPr lang="en-US" sz="2200" baseline="15000" dirty="0"/>
            <a:t>×</a:t>
          </a:r>
          <a:r>
            <a:rPr lang="en-US" sz="2200" spc="-50" dirty="0"/>
            <a:t>10</a:t>
          </a:r>
          <a:r>
            <a:rPr lang="en-US" sz="2200" spc="-50" baseline="30000" dirty="0"/>
            <a:t>12</a:t>
          </a:r>
          <a:endParaRPr lang="en-US" sz="2200" spc="-50" dirty="0"/>
        </a:p>
      </cdr:txBody>
    </cdr:sp>
  </cdr:relSizeAnchor>
</c:userShapes>
</file>

<file path=ppt/drawings/drawing2.xml><?xml version="1.0" encoding="utf-8"?>
<c:userShapes xmlns:c="http://schemas.openxmlformats.org/drawingml/2006/chart">
  <cdr:relSizeAnchor xmlns:cdr="http://schemas.openxmlformats.org/drawingml/2006/chartDrawing">
    <cdr:from>
      <cdr:x>0.12406</cdr:x>
      <cdr:y>0.69942</cdr:y>
    </cdr:from>
    <cdr:to>
      <cdr:x>0.22489</cdr:x>
      <cdr:y>0.7882</cdr:y>
    </cdr:to>
    <cdr:sp macro="" textlink="">
      <cdr:nvSpPr>
        <cdr:cNvPr id="2" name="TextBox 1"/>
        <cdr:cNvSpPr txBox="1"/>
      </cdr:nvSpPr>
      <cdr:spPr>
        <a:xfrm xmlns:a="http://schemas.openxmlformats.org/drawingml/2006/main">
          <a:off x="838224" y="2667012"/>
          <a:ext cx="681248" cy="338534"/>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0</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0.61948</cdr:y>
    </cdr:from>
    <cdr:to>
      <cdr:x>0.22489</cdr:x>
      <cdr:y>0.70827</cdr:y>
    </cdr:to>
    <cdr:sp macro="" textlink="">
      <cdr:nvSpPr>
        <cdr:cNvPr id="3" name="TextBox 2"/>
        <cdr:cNvSpPr txBox="1"/>
      </cdr:nvSpPr>
      <cdr:spPr>
        <a:xfrm xmlns:a="http://schemas.openxmlformats.org/drawingml/2006/main">
          <a:off x="838224" y="2362187"/>
          <a:ext cx="681248" cy="33857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3</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0.53955</cdr:y>
    </cdr:from>
    <cdr:to>
      <cdr:x>0.22489</cdr:x>
      <cdr:y>0.62834</cdr:y>
    </cdr:to>
    <cdr:sp macro="" textlink="">
      <cdr:nvSpPr>
        <cdr:cNvPr id="4" name="TextBox 3"/>
        <cdr:cNvSpPr txBox="1"/>
      </cdr:nvSpPr>
      <cdr:spPr>
        <a:xfrm xmlns:a="http://schemas.openxmlformats.org/drawingml/2006/main">
          <a:off x="838224" y="2057400"/>
          <a:ext cx="681248" cy="338571"/>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6</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0.12406</cdr:x>
      <cdr:y>0.4796</cdr:y>
    </cdr:from>
    <cdr:to>
      <cdr:x>0.22489</cdr:x>
      <cdr:y>0.56839</cdr:y>
    </cdr:to>
    <cdr:sp macro="" textlink="">
      <cdr:nvSpPr>
        <cdr:cNvPr id="5" name="TextBox 4"/>
        <cdr:cNvSpPr txBox="1"/>
      </cdr:nvSpPr>
      <cdr:spPr>
        <a:xfrm xmlns:a="http://schemas.openxmlformats.org/drawingml/2006/main">
          <a:off x="838224" y="1828800"/>
          <a:ext cx="681248"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9</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0.39967</cdr:y>
    </cdr:from>
    <cdr:to>
      <cdr:x>0.22298</cdr:x>
      <cdr:y>0.48845</cdr:y>
    </cdr:to>
    <cdr:sp macro="" textlink="">
      <cdr:nvSpPr>
        <cdr:cNvPr id="6" name="TextBox 5"/>
        <cdr:cNvSpPr txBox="1"/>
      </cdr:nvSpPr>
      <cdr:spPr>
        <a:xfrm xmlns:a="http://schemas.openxmlformats.org/drawingml/2006/main">
          <a:off x="685800" y="1524013"/>
          <a:ext cx="820767" cy="338533"/>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12</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0.31973</cdr:y>
    </cdr:from>
    <cdr:to>
      <cdr:x>0.22298</cdr:x>
      <cdr:y>0.40852</cdr:y>
    </cdr:to>
    <cdr:sp macro="" textlink="">
      <cdr:nvSpPr>
        <cdr:cNvPr id="7" name="TextBox 6"/>
        <cdr:cNvSpPr txBox="1"/>
      </cdr:nvSpPr>
      <cdr:spPr>
        <a:xfrm xmlns:a="http://schemas.openxmlformats.org/drawingml/2006/main">
          <a:off x="685800" y="1219187"/>
          <a:ext cx="820767"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15</a:t>
          </a:r>
          <a:r>
            <a:rPr lang="en-US" sz="2200" baseline="15000" dirty="0"/>
            <a:t>×</a:t>
          </a:r>
          <a:r>
            <a:rPr lang="en-US" sz="2200" spc="-50" dirty="0"/>
            <a:t>10</a:t>
          </a:r>
          <a:r>
            <a:rPr lang="en-US" sz="2200" spc="-50" baseline="30000" dirty="0"/>
            <a:t>12</a:t>
          </a:r>
          <a:endParaRPr lang="en-US" sz="2200" spc="-50" dirty="0"/>
        </a:p>
      </cdr:txBody>
    </cdr:sp>
  </cdr:relSizeAnchor>
  <cdr:relSizeAnchor xmlns:cdr="http://schemas.openxmlformats.org/drawingml/2006/chartDrawing">
    <cdr:from>
      <cdr:x>0.1015</cdr:x>
      <cdr:y>0.2398</cdr:y>
    </cdr:from>
    <cdr:to>
      <cdr:x>0.22298</cdr:x>
      <cdr:y>0.32859</cdr:y>
    </cdr:to>
    <cdr:sp macro="" textlink="">
      <cdr:nvSpPr>
        <cdr:cNvPr id="8" name="TextBox 7"/>
        <cdr:cNvSpPr txBox="1"/>
      </cdr:nvSpPr>
      <cdr:spPr>
        <a:xfrm xmlns:a="http://schemas.openxmlformats.org/drawingml/2006/main">
          <a:off x="685800" y="914400"/>
          <a:ext cx="820767" cy="338572"/>
        </a:xfrm>
        <a:prstGeom xmlns:a="http://schemas.openxmlformats.org/drawingml/2006/main" prst="rect">
          <a:avLst/>
        </a:prstGeom>
        <a:noFill xmlns:a="http://schemas.openxmlformats.org/drawingml/2006/main"/>
      </cdr:spPr>
      <cdr:txBody>
        <a:bodyPr xmlns:a="http://schemas.openxmlformats.org/drawingml/2006/main" wrap="none" lIns="0" tIns="0" rIns="0" bIns="0" rtlCol="0">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r"/>
          <a:r>
            <a:rPr lang="en-US" sz="2200" spc="-50" dirty="0"/>
            <a:t>18</a:t>
          </a:r>
          <a:r>
            <a:rPr lang="en-US" sz="2200" baseline="15000" dirty="0"/>
            <a:t>×</a:t>
          </a:r>
          <a:r>
            <a:rPr lang="en-US" sz="2200" spc="-50" dirty="0"/>
            <a:t>10</a:t>
          </a:r>
          <a:r>
            <a:rPr lang="en-US" sz="2200" spc="-50" baseline="30000" dirty="0"/>
            <a:t>12</a:t>
          </a:r>
          <a:endParaRPr lang="en-US" sz="2200" spc="-50" dirty="0"/>
        </a:p>
      </cdr:txBody>
    </cdr:sp>
  </cdr:relSizeAnchor>
</c:userShapes>
</file>

<file path=ppt/drawings/drawing3.xml><?xml version="1.0" encoding="utf-8"?>
<c:userShapes xmlns:c="http://schemas.openxmlformats.org/drawingml/2006/chart">
  <cdr:relSizeAnchor xmlns:cdr="http://schemas.openxmlformats.org/drawingml/2006/chartDrawing">
    <cdr:from>
      <cdr:x>0.13578</cdr:x>
      <cdr:y>0.51426</cdr:y>
    </cdr:from>
    <cdr:to>
      <cdr:x>0.97222</cdr:x>
      <cdr:y>0.51426</cdr:y>
    </cdr:to>
    <cdr:cxnSp macro="">
      <cdr:nvCxnSpPr>
        <cdr:cNvPr id="3" name="Straight Connector 2">
          <a:extLst xmlns:a="http://schemas.openxmlformats.org/drawingml/2006/main">
            <a:ext uri="{FF2B5EF4-FFF2-40B4-BE49-F238E27FC236}">
              <a16:creationId xmlns:a16="http://schemas.microsoft.com/office/drawing/2014/main" id="{992F8C29-76E0-B24F-80F6-9D3E4D5B900D}"/>
            </a:ext>
          </a:extLst>
        </cdr:cNvPr>
        <cdr:cNvCxnSpPr/>
      </cdr:nvCxnSpPr>
      <cdr:spPr>
        <a:xfrm xmlns:a="http://schemas.openxmlformats.org/drawingml/2006/main">
          <a:off x="999192" y="1632275"/>
          <a:ext cx="6155498" cy="0"/>
        </a:xfrm>
        <a:prstGeom xmlns:a="http://schemas.openxmlformats.org/drawingml/2006/main" prst="line">
          <a:avLst/>
        </a:prstGeom>
        <a:ln xmlns:a="http://schemas.openxmlformats.org/drawingml/2006/main" w="38100">
          <a:solidFill>
            <a:srgbClr val="FF0000"/>
          </a:solidFill>
          <a:prstDash val="dash"/>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0.16709</cdr:x>
      <cdr:y>0.19567</cdr:y>
    </cdr:from>
    <cdr:to>
      <cdr:x>1</cdr:x>
      <cdr:y>0.19567</cdr:y>
    </cdr:to>
    <cdr:cxnSp macro="">
      <cdr:nvCxnSpPr>
        <cdr:cNvPr id="3" name="Straight Connector 2">
          <a:extLst xmlns:a="http://schemas.openxmlformats.org/drawingml/2006/main">
            <a:ext uri="{FF2B5EF4-FFF2-40B4-BE49-F238E27FC236}">
              <a16:creationId xmlns:a16="http://schemas.microsoft.com/office/drawing/2014/main" id="{D45D8E4D-0B65-004A-8C8E-1BEACB6E1685}"/>
            </a:ext>
          </a:extLst>
        </cdr:cNvPr>
        <cdr:cNvCxnSpPr/>
      </cdr:nvCxnSpPr>
      <cdr:spPr>
        <a:xfrm xmlns:a="http://schemas.openxmlformats.org/drawingml/2006/main">
          <a:off x="1248220" y="863636"/>
          <a:ext cx="6222128" cy="0"/>
        </a:xfrm>
        <a:prstGeom xmlns:a="http://schemas.openxmlformats.org/drawingml/2006/main" prst="line">
          <a:avLst/>
        </a:prstGeom>
        <a:ln xmlns:a="http://schemas.openxmlformats.org/drawingml/2006/main" w="38100">
          <a:solidFill>
            <a:srgbClr val="FF0000"/>
          </a:solidFill>
          <a:prstDash val="dash"/>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0.15278</cdr:x>
      <cdr:y>0.40964</cdr:y>
    </cdr:from>
    <cdr:to>
      <cdr:x>0.88889</cdr:x>
      <cdr:y>0.40964</cdr:y>
    </cdr:to>
    <cdr:cxnSp macro="">
      <cdr:nvCxnSpPr>
        <cdr:cNvPr id="13" name="Straight Connector 12">
          <a:extLst xmlns:a="http://schemas.openxmlformats.org/drawingml/2006/main">
            <a:ext uri="{FF2B5EF4-FFF2-40B4-BE49-F238E27FC236}">
              <a16:creationId xmlns:a16="http://schemas.microsoft.com/office/drawing/2014/main" id="{429F97F9-3C43-A44B-AC51-DAC0C18E7CB2}"/>
            </a:ext>
          </a:extLst>
        </cdr:cNvPr>
        <cdr:cNvCxnSpPr/>
      </cdr:nvCxnSpPr>
      <cdr:spPr>
        <a:xfrm xmlns:a="http://schemas.openxmlformats.org/drawingml/2006/main">
          <a:off x="1676400" y="2590800"/>
          <a:ext cx="8077200" cy="0"/>
        </a:xfrm>
        <a:prstGeom xmlns:a="http://schemas.openxmlformats.org/drawingml/2006/main" prst="line">
          <a:avLst/>
        </a:prstGeom>
        <a:ln xmlns:a="http://schemas.openxmlformats.org/drawingml/2006/main">
          <a:solidFill>
            <a:schemeClr val="tx1"/>
          </a:solidFill>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6.xml><?xml version="1.0" encoding="utf-8"?>
<c:userShapes xmlns:c="http://schemas.openxmlformats.org/drawingml/2006/chart">
  <cdr:relSizeAnchor xmlns:cdr="http://schemas.openxmlformats.org/drawingml/2006/chartDrawing">
    <cdr:from>
      <cdr:x>0.13701</cdr:x>
      <cdr:y>0.12238</cdr:y>
    </cdr:from>
    <cdr:to>
      <cdr:x>0.1861</cdr:x>
      <cdr:y>0.19858</cdr:y>
    </cdr:to>
    <cdr:sp macro="" textlink="">
      <cdr:nvSpPr>
        <cdr:cNvPr id="2" name="TextBox 1"/>
        <cdr:cNvSpPr txBox="1"/>
      </cdr:nvSpPr>
      <cdr:spPr>
        <a:xfrm xmlns:a="http://schemas.openxmlformats.org/drawingml/2006/main">
          <a:off x="1325908" y="746029"/>
          <a:ext cx="475064" cy="464515"/>
        </a:xfrm>
        <a:prstGeom xmlns:a="http://schemas.openxmlformats.org/drawingml/2006/main" prst="rect">
          <a:avLst/>
        </a:prstGeom>
      </cdr:spPr>
      <cdr:txBody>
        <a:bodyPr xmlns:a="http://schemas.openxmlformats.org/drawingml/2006/main" vertOverflow="clip" wrap="none" lIns="0" tIns="0" rIns="0" bIns="0" rtlCol="0"/>
        <a:lstStyle xmlns:a="http://schemas.openxmlformats.org/drawingml/2006/main"/>
        <a:p xmlns:a="http://schemas.openxmlformats.org/drawingml/2006/main">
          <a:pPr algn="ctr"/>
          <a:r>
            <a:rPr lang="en-US" sz="1600" dirty="0"/>
            <a:t>2.7x</a:t>
          </a:r>
        </a:p>
      </cdr:txBody>
    </cdr:sp>
  </cdr:relSizeAnchor>
  <cdr:relSizeAnchor xmlns:cdr="http://schemas.openxmlformats.org/drawingml/2006/chartDrawing">
    <cdr:from>
      <cdr:x>0.2042</cdr:x>
      <cdr:y>0.12333</cdr:y>
    </cdr:from>
    <cdr:to>
      <cdr:x>0.25329</cdr:x>
      <cdr:y>0.19952</cdr:y>
    </cdr:to>
    <cdr:sp macro="" textlink="">
      <cdr:nvSpPr>
        <cdr:cNvPr id="3" name="TextBox 1"/>
        <cdr:cNvSpPr txBox="1"/>
      </cdr:nvSpPr>
      <cdr:spPr>
        <a:xfrm xmlns:a="http://schemas.openxmlformats.org/drawingml/2006/main">
          <a:off x="1976133" y="751820"/>
          <a:ext cx="475064" cy="464454"/>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2.2x</a:t>
          </a:r>
        </a:p>
      </cdr:txBody>
    </cdr:sp>
  </cdr:relSizeAnchor>
  <cdr:relSizeAnchor xmlns:cdr="http://schemas.openxmlformats.org/drawingml/2006/chartDrawing">
    <cdr:from>
      <cdr:x>0.26982</cdr:x>
      <cdr:y>0.12333</cdr:y>
    </cdr:from>
    <cdr:to>
      <cdr:x>0.31891</cdr:x>
      <cdr:y>0.19952</cdr:y>
    </cdr:to>
    <cdr:sp macro="" textlink="">
      <cdr:nvSpPr>
        <cdr:cNvPr id="4" name="TextBox 1"/>
        <cdr:cNvSpPr txBox="1"/>
      </cdr:nvSpPr>
      <cdr:spPr>
        <a:xfrm xmlns:a="http://schemas.openxmlformats.org/drawingml/2006/main">
          <a:off x="2611164" y="751820"/>
          <a:ext cx="475064" cy="464454"/>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2.1x</a:t>
          </a:r>
        </a:p>
      </cdr:txBody>
    </cdr:sp>
  </cdr:relSizeAnchor>
  <cdr:relSizeAnchor xmlns:cdr="http://schemas.openxmlformats.org/drawingml/2006/chartDrawing">
    <cdr:from>
      <cdr:x>0.33702</cdr:x>
      <cdr:y>0.12144</cdr:y>
    </cdr:from>
    <cdr:to>
      <cdr:x>0.38611</cdr:x>
      <cdr:y>0.19764</cdr:y>
    </cdr:to>
    <cdr:sp macro="" textlink="">
      <cdr:nvSpPr>
        <cdr:cNvPr id="5" name="TextBox 1"/>
        <cdr:cNvSpPr txBox="1"/>
      </cdr:nvSpPr>
      <cdr:spPr>
        <a:xfrm xmlns:a="http://schemas.openxmlformats.org/drawingml/2006/main">
          <a:off x="3261485" y="740298"/>
          <a:ext cx="475064" cy="464516"/>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2.1x</a:t>
          </a:r>
        </a:p>
      </cdr:txBody>
    </cdr:sp>
  </cdr:relSizeAnchor>
  <cdr:relSizeAnchor xmlns:cdr="http://schemas.openxmlformats.org/drawingml/2006/chartDrawing">
    <cdr:from>
      <cdr:x>0.401</cdr:x>
      <cdr:y>0.12144</cdr:y>
    </cdr:from>
    <cdr:to>
      <cdr:x>0.45009</cdr:x>
      <cdr:y>0.19764</cdr:y>
    </cdr:to>
    <cdr:sp macro="" textlink="">
      <cdr:nvSpPr>
        <cdr:cNvPr id="6" name="TextBox 1"/>
        <cdr:cNvSpPr txBox="1"/>
      </cdr:nvSpPr>
      <cdr:spPr>
        <a:xfrm xmlns:a="http://schemas.openxmlformats.org/drawingml/2006/main">
          <a:off x="3880645" y="740298"/>
          <a:ext cx="475064" cy="464516"/>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2.0x</a:t>
          </a:r>
        </a:p>
      </cdr:txBody>
    </cdr:sp>
  </cdr:relSizeAnchor>
  <cdr:relSizeAnchor xmlns:cdr="http://schemas.openxmlformats.org/drawingml/2006/chartDrawing">
    <cdr:from>
      <cdr:x>0.47244</cdr:x>
      <cdr:y>0.125</cdr:y>
    </cdr:from>
    <cdr:to>
      <cdr:x>0.52153</cdr:x>
      <cdr:y>0.2012</cdr:y>
    </cdr:to>
    <cdr:sp macro="" textlink="">
      <cdr:nvSpPr>
        <cdr:cNvPr id="7" name="TextBox 1"/>
        <cdr:cNvSpPr txBox="1"/>
      </cdr:nvSpPr>
      <cdr:spPr>
        <a:xfrm xmlns:a="http://schemas.openxmlformats.org/drawingml/2006/main">
          <a:off x="4571999" y="762000"/>
          <a:ext cx="475063" cy="464515"/>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2.1x</a:t>
          </a:r>
        </a:p>
      </cdr:txBody>
    </cdr:sp>
  </cdr:relSizeAnchor>
  <cdr:relSizeAnchor xmlns:cdr="http://schemas.openxmlformats.org/drawingml/2006/chartDrawing">
    <cdr:from>
      <cdr:x>0.54797</cdr:x>
      <cdr:y>0.11921</cdr:y>
    </cdr:from>
    <cdr:to>
      <cdr:x>0.59706</cdr:x>
      <cdr:y>0.19541</cdr:y>
    </cdr:to>
    <cdr:sp macro="" textlink="">
      <cdr:nvSpPr>
        <cdr:cNvPr id="8" name="TextBox 1"/>
        <cdr:cNvSpPr txBox="1"/>
      </cdr:nvSpPr>
      <cdr:spPr>
        <a:xfrm xmlns:a="http://schemas.openxmlformats.org/drawingml/2006/main">
          <a:off x="5302933" y="726704"/>
          <a:ext cx="475063" cy="464516"/>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2.0x</a:t>
          </a:r>
        </a:p>
      </cdr:txBody>
    </cdr:sp>
  </cdr:relSizeAnchor>
  <cdr:relSizeAnchor xmlns:cdr="http://schemas.openxmlformats.org/drawingml/2006/chartDrawing">
    <cdr:from>
      <cdr:x>0.61516</cdr:x>
      <cdr:y>0.12333</cdr:y>
    </cdr:from>
    <cdr:to>
      <cdr:x>0.66425</cdr:x>
      <cdr:y>0.19952</cdr:y>
    </cdr:to>
    <cdr:sp macro="" textlink="">
      <cdr:nvSpPr>
        <cdr:cNvPr id="9" name="TextBox 1"/>
        <cdr:cNvSpPr txBox="1"/>
      </cdr:nvSpPr>
      <cdr:spPr>
        <a:xfrm xmlns:a="http://schemas.openxmlformats.org/drawingml/2006/main">
          <a:off x="5953157" y="751820"/>
          <a:ext cx="475064" cy="464454"/>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1.8x</a:t>
          </a:r>
        </a:p>
      </cdr:txBody>
    </cdr:sp>
  </cdr:relSizeAnchor>
  <cdr:relSizeAnchor xmlns:cdr="http://schemas.openxmlformats.org/drawingml/2006/chartDrawing">
    <cdr:from>
      <cdr:x>0.68068</cdr:x>
      <cdr:y>0.12016</cdr:y>
    </cdr:from>
    <cdr:to>
      <cdr:x>0.72976</cdr:x>
      <cdr:y>0.19635</cdr:y>
    </cdr:to>
    <cdr:sp macro="" textlink="">
      <cdr:nvSpPr>
        <cdr:cNvPr id="10" name="TextBox 1"/>
        <cdr:cNvSpPr txBox="1"/>
      </cdr:nvSpPr>
      <cdr:spPr>
        <a:xfrm xmlns:a="http://schemas.openxmlformats.org/drawingml/2006/main">
          <a:off x="6587221" y="732496"/>
          <a:ext cx="474966" cy="464454"/>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2.1x</a:t>
          </a:r>
        </a:p>
      </cdr:txBody>
    </cdr:sp>
  </cdr:relSizeAnchor>
  <cdr:relSizeAnchor xmlns:cdr="http://schemas.openxmlformats.org/drawingml/2006/chartDrawing">
    <cdr:from>
      <cdr:x>0.87715</cdr:x>
      <cdr:y>0.12333</cdr:y>
    </cdr:from>
    <cdr:to>
      <cdr:x>0.92623</cdr:x>
      <cdr:y>0.19952</cdr:y>
    </cdr:to>
    <cdr:sp macro="" textlink="">
      <cdr:nvSpPr>
        <cdr:cNvPr id="11" name="TextBox 1"/>
        <cdr:cNvSpPr txBox="1"/>
      </cdr:nvSpPr>
      <cdr:spPr>
        <a:xfrm xmlns:a="http://schemas.openxmlformats.org/drawingml/2006/main">
          <a:off x="8488539" y="751820"/>
          <a:ext cx="474967" cy="464454"/>
        </a:xfrm>
        <a:prstGeom xmlns:a="http://schemas.openxmlformats.org/drawingml/2006/main" prst="rect">
          <a:avLst/>
        </a:prstGeom>
      </cdr:spPr>
      <cdr:txBody>
        <a:bodyPr xmlns:a="http://schemas.openxmlformats.org/drawingml/2006/main" wrap="none" lIns="0" tIns="0" rIns="0" bIns="0"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600" dirty="0"/>
            <a:t>1.4x</a:t>
          </a:r>
        </a:p>
      </cdr:txBody>
    </cdr:sp>
  </cdr:relSizeAnchor>
  <cdr:relSizeAnchor xmlns:cdr="http://schemas.openxmlformats.org/drawingml/2006/chartDrawing">
    <cdr:from>
      <cdr:x>0.12598</cdr:x>
      <cdr:y>0.3375</cdr:y>
    </cdr:from>
    <cdr:to>
      <cdr:x>0.92926</cdr:x>
      <cdr:y>0.3375</cdr:y>
    </cdr:to>
    <cdr:cxnSp macro="">
      <cdr:nvCxnSpPr>
        <cdr:cNvPr id="12" name="Straight Connector 11">
          <a:extLst xmlns:a="http://schemas.openxmlformats.org/drawingml/2006/main">
            <a:ext uri="{FF2B5EF4-FFF2-40B4-BE49-F238E27FC236}">
              <a16:creationId xmlns:a16="http://schemas.microsoft.com/office/drawing/2014/main" id="{8902EAEB-2960-AA43-B014-452AFF6EA1DA}"/>
            </a:ext>
          </a:extLst>
        </cdr:cNvPr>
        <cdr:cNvCxnSpPr/>
      </cdr:nvCxnSpPr>
      <cdr:spPr>
        <a:xfrm xmlns:a="http://schemas.openxmlformats.org/drawingml/2006/main">
          <a:off x="1219199" y="2057400"/>
          <a:ext cx="7773662" cy="0"/>
        </a:xfrm>
        <a:prstGeom xmlns:a="http://schemas.openxmlformats.org/drawingml/2006/main" prst="line">
          <a:avLst/>
        </a:prstGeom>
        <a:ln xmlns:a="http://schemas.openxmlformats.org/drawingml/2006/main">
          <a:solidFill>
            <a:schemeClr val="tx1"/>
          </a:solidFill>
        </a:ln>
        <a:effectLst xmlns:a="http://schemas.openxmlformats.org/drawingml/2006/mai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10/7/18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10/7/18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6096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4017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512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allows for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bit vectors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6107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Each DRAM layer is organized as an array of Banks</a:t>
            </a:r>
          </a:p>
          <a:p>
            <a:r>
              <a:rPr lang="en-US" b="1" i="0" u="none" dirty="0"/>
              <a:t>[CLICK]</a:t>
            </a:r>
          </a:p>
          <a:p>
            <a:r>
              <a:rPr lang="en-US" b="0" i="0" u="none" dirty="0"/>
              <a:t>and</a:t>
            </a:r>
            <a:r>
              <a:rPr lang="en-US" b="0" i="0" u="none" baseline="0" dirty="0"/>
              <a:t> a bank is an array of cells with a row buffer. The row buffer holds one row at a time and uses this structure to transfer data with high bandwidth into the logic layer via TSVs</a:t>
            </a:r>
          </a:p>
          <a:p>
            <a:r>
              <a:rPr lang="en-US" b="1" i="0" u="none" baseline="0" dirty="0"/>
              <a:t>[CLICK]</a:t>
            </a:r>
            <a:endParaRPr lang="en-US" b="1" i="0" u="none" dirty="0"/>
          </a:p>
          <a:p>
            <a:r>
              <a:rPr lang="en-US" b="0" i="0" u="none" dirty="0"/>
              <a:t>We</a:t>
            </a:r>
            <a:r>
              <a:rPr lang="en-US" b="0" i="0" u="none" baseline="0" dirty="0"/>
              <a:t> now show the distribution of bit vectors across the DRAM arrays to enable parallel processing of many bins. </a:t>
            </a:r>
          </a:p>
          <a:p>
            <a:r>
              <a:rPr lang="en-US" b="1" i="0" u="none" baseline="0" dirty="0"/>
              <a:t>[CLICK]</a:t>
            </a:r>
          </a:p>
          <a:p>
            <a:r>
              <a:rPr lang="en-US" b="0" i="0" u="none" baseline="0" dirty="0"/>
              <a:t>Each row represents a token's occurrence across many sequential bins. and the row of the appropriate token gets queried to find a vector showing the occurrence of the token across many bins.</a:t>
            </a:r>
          </a:p>
          <a:p>
            <a:r>
              <a:rPr lang="en-US" b="0" i="0" u="none" baseline="0" dirty="0"/>
              <a:t>These are the vectors are brought down into the logic layer to be operated on.</a:t>
            </a:r>
          </a:p>
          <a:p>
            <a:r>
              <a:rPr lang="en-US" b="1" i="1" u="sng" baseline="0" dirty="0"/>
              <a:t>[CLICK]</a:t>
            </a:r>
          </a:p>
          <a:p>
            <a:endParaRPr lang="en-US" b="1" i="1" u="sng" baseline="0" dirty="0"/>
          </a:p>
          <a:p>
            <a:r>
              <a:rPr lang="en-US" b="1" i="1" u="sng" baseline="0" dirty="0"/>
              <a:t>[END-CLICK]</a:t>
            </a:r>
            <a:endParaRPr lang="en-US" b="0" i="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2442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We</a:t>
            </a:r>
            <a:r>
              <a:rPr lang="en-US" b="0" i="0" u="none" baseline="0" dirty="0"/>
              <a:t> now look at the implementation of logic in the logic layer </a:t>
            </a:r>
            <a:endParaRPr lang="en-US" b="0" i="0" u="none" dirty="0"/>
          </a:p>
          <a:p>
            <a:r>
              <a:rPr lang="en-US" b="1" i="1" u="sng" dirty="0"/>
              <a:t>[CLICK]</a:t>
            </a:r>
          </a:p>
          <a:p>
            <a:r>
              <a:rPr lang="en-US" b="0" i="0" u="none" dirty="0"/>
              <a:t>GRIM-Filter</a:t>
            </a:r>
            <a:r>
              <a:rPr lang="en-US" b="0" i="0" u="none" baseline="0" dirty="0"/>
              <a:t> only requires a very simple design for enabling the </a:t>
            </a:r>
            <a:r>
              <a:rPr lang="en-US" b="0" i="0" u="none" baseline="0" dirty="0" err="1"/>
              <a:t>bitvector</a:t>
            </a:r>
            <a:r>
              <a:rPr lang="en-US" b="0" i="0" u="none" baseline="0" dirty="0"/>
              <a:t> sum and threshold compare across many bins simultaneously. One comparator, </a:t>
            </a:r>
            <a:r>
              <a:rPr lang="en-US" b="0" i="0" u="none" baseline="0" dirty="0" err="1"/>
              <a:t>incrementer</a:t>
            </a:r>
            <a:r>
              <a:rPr lang="en-US" b="0" i="0" u="none" baseline="0" dirty="0"/>
              <a:t>, accumulator, and buffer for each bin that we are checking in parallel</a:t>
            </a:r>
            <a:endParaRPr lang="en-US" b="0" i="0" u="none" dirty="0"/>
          </a:p>
          <a:p>
            <a:r>
              <a:rPr lang="en-US" b="1" i="1" u="sng" dirty="0"/>
              <a:t>[CLICK]</a:t>
            </a:r>
          </a:p>
          <a:p>
            <a:r>
              <a:rPr lang="en-US" b="0" i="0" u="none" dirty="0"/>
              <a:t>This results in a very low area overhead and ease of implementation</a:t>
            </a:r>
          </a:p>
          <a:p>
            <a:r>
              <a:rPr lang="en-US" b="1" i="1" u="sng" dirty="0"/>
              <a:t>[END-CLICK]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091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7715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262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data sets, consisting of approximately 4 million reads each, and got the following results. Compared to the previous best filter, our filter enjoys a 2x average end-to-end read mapper performance gain across the data sets, and a 6x average lower false negative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6432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these bullet points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1756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777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dirty="0"/>
              <a:t>We propose an</a:t>
            </a:r>
            <a:r>
              <a:rPr lang="en-US" baseline="0" dirty="0"/>
              <a:t> in-memory filter to accelerate read mapping</a:t>
            </a:r>
          </a:p>
          <a:p>
            <a:r>
              <a:rPr lang="en-US" b="1" i="1" u="sng" baseline="0" dirty="0"/>
              <a:t>[CLICK]</a:t>
            </a:r>
          </a:p>
          <a:p>
            <a:r>
              <a:rPr lang="en-US" b="0" i="0" u="none" baseline="0" dirty="0"/>
              <a:t>Compared to the previous best filter we show up to 3.7x end-to-end speedup on the same mapper and</a:t>
            </a:r>
          </a:p>
          <a:p>
            <a:r>
              <a:rPr lang="en-US" b="0" i="0" u="none" baseline="0" dirty="0"/>
              <a:t>We also observe on average 6x fewer false negatives</a:t>
            </a:r>
          </a:p>
          <a:p>
            <a:r>
              <a:rPr lang="en-US" b="1" i="1" u="sng" baseline="0" dirty="0"/>
              <a:t>[CLICK]</a:t>
            </a:r>
          </a:p>
          <a:p>
            <a:r>
              <a:rPr lang="en-US" b="0" i="0" u="none" baseline="0" dirty="0"/>
              <a:t>GRIM-Filter is a universal filter that can be applied to any read mapper and we hope these results encourage people to use processing in memory to improve other data intensive algorithms</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6589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49566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a:t>
            </a:r>
            <a:r>
              <a:rPr lang="en-US" baseline="0" dirty="0"/>
              <a:t>, my name is </a:t>
            </a:r>
            <a:r>
              <a:rPr lang="en-US" baseline="0" dirty="0" err="1"/>
              <a:t>Jeremie</a:t>
            </a:r>
            <a:r>
              <a:rPr lang="en-US" baseline="0" dirty="0"/>
              <a:t> Kim and I will be presenting GRIM-Filter, fast seed location filtering in DNA read mapping using processing-in-memory technologies.</a:t>
            </a:r>
          </a:p>
          <a:p>
            <a:r>
              <a:rPr lang="en-US" b="1" i="1" u="sng" baseline="0" dirty="0"/>
              <a:t>[CLICK]</a:t>
            </a:r>
          </a:p>
          <a:p>
            <a:endParaRPr lang="en-US" b="1" i="1" u="sng" baseline="0" dirty="0"/>
          </a:p>
          <a:p>
            <a:endParaRPr lang="en-US" b="1" i="1" u="sng" baseline="0" dirty="0"/>
          </a:p>
          <a:p>
            <a:pPr marL="0" indent="0">
              <a:buNone/>
            </a:pPr>
            <a:r>
              <a:rPr lang="en-US" dirty="0"/>
              <a:t>ANTICIPATE QUESTIONS </a:t>
            </a:r>
          </a:p>
          <a:p>
            <a:pPr marL="0" indent="0">
              <a:buNone/>
            </a:pPr>
            <a:r>
              <a:rPr lang="en-US" dirty="0"/>
              <a:t>READ MAPPERS , FPGA, GPUs,</a:t>
            </a:r>
          </a:p>
          <a:p>
            <a:pPr marL="0" indent="0">
              <a:buNone/>
            </a:pPr>
            <a:r>
              <a:rPr lang="en-US" dirty="0"/>
              <a:t>SHD?  SIMD</a:t>
            </a:r>
          </a:p>
          <a:p>
            <a:pPr marL="0" indent="0">
              <a:buNone/>
            </a:pPr>
            <a:r>
              <a:rPr lang="en-US" dirty="0"/>
              <a:t>Etc.</a:t>
            </a:r>
          </a:p>
          <a:p>
            <a:pPr marL="0" indent="0">
              <a:buNone/>
            </a:pPr>
            <a:endParaRPr lang="en-US" dirty="0"/>
          </a:p>
          <a:p>
            <a:pPr marL="0" indent="0">
              <a:buNone/>
            </a:pPr>
            <a:r>
              <a:rPr lang="en-US" dirty="0"/>
              <a:t>How PIM is working here. Quick summary of the steps</a:t>
            </a:r>
          </a:p>
          <a:p>
            <a:pPr marL="0" indent="0">
              <a:buNone/>
            </a:pPr>
            <a:endParaRPr lang="en-US" dirty="0"/>
          </a:p>
          <a:p>
            <a:pPr marL="0" indent="0">
              <a:buNone/>
            </a:pPr>
            <a:endParaRPr lang="en-US" dirty="0"/>
          </a:p>
          <a:p>
            <a:pPr marL="0" indent="0">
              <a:buNone/>
            </a:pPr>
            <a:r>
              <a:rPr lang="en-US" dirty="0"/>
              <a:t> </a:t>
            </a:r>
          </a:p>
          <a:p>
            <a:endParaRPr lang="en-US" b="1" i="1" u="sng"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9564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the problem is that Cache </a:t>
            </a:r>
            <a:r>
              <a:rPr lang="en-US" dirty="0" err="1"/>
              <a:t>coherencde</a:t>
            </a:r>
            <a:r>
              <a:rPr lang="en-US" dirty="0"/>
              <a:t> is a major</a:t>
            </a:r>
            <a:r>
              <a:rPr lang="en-US" baseline="0" dirty="0"/>
              <a:t> system challenge for Processing in memory, and prior works propose </a:t>
            </a:r>
            <a:r>
              <a:rPr lang="en-US" baseline="0" dirty="0" err="1"/>
              <a:t>na</a:t>
            </a:r>
            <a:r>
              <a:rPr lang="nl-NL" baseline="0" dirty="0" err="1"/>
              <a:t>ï</a:t>
            </a:r>
            <a:r>
              <a:rPr lang="en-US" baseline="0" dirty="0" err="1"/>
              <a:t>ve</a:t>
            </a:r>
            <a:r>
              <a:rPr lang="en-US" baseline="0" dirty="0"/>
              <a:t> solution to handle coherence and those solution fail to keep PIM benefit across many data </a:t>
            </a:r>
            <a:r>
              <a:rPr lang="en-US" baseline="0" dirty="0" err="1"/>
              <a:t>intensie</a:t>
            </a:r>
            <a:r>
              <a:rPr lang="en-US" baseline="0" dirty="0"/>
              <a:t> </a:t>
            </a:r>
            <a:r>
              <a:rPr lang="en-US" baseline="0" dirty="0" err="1"/>
              <a:t>appliation</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46223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a:t>
            </a:r>
            <a:r>
              <a:rPr lang="en-US" baseline="0" dirty="0"/>
              <a:t> is one major system challenge when you want to integrate this capability, I mean PIM, into todays system, and that</a:t>
            </a:r>
            <a:r>
              <a:rPr lang="mr-IN" baseline="0" dirty="0"/>
              <a:t>’</a:t>
            </a:r>
            <a:r>
              <a:rPr lang="en-US" baseline="0" dirty="0"/>
              <a:t>s Coherence.</a:t>
            </a:r>
          </a:p>
          <a:p>
            <a:endParaRPr lang="en-US" baseline="0" dirty="0"/>
          </a:p>
          <a:p>
            <a:r>
              <a:rPr lang="en-US" baseline="0" dirty="0"/>
              <a:t>So you have this </a:t>
            </a:r>
            <a:r>
              <a:rPr lang="en-US" baseline="0" dirty="0" err="1"/>
              <a:t>cpu-pim</a:t>
            </a:r>
            <a:r>
              <a:rPr lang="en-US" baseline="0" dirty="0"/>
              <a:t> system, that there are a bunch of PIM computation unit, lets call them </a:t>
            </a:r>
            <a:r>
              <a:rPr lang="en-US" baseline="0" dirty="0" err="1"/>
              <a:t>pim</a:t>
            </a:r>
            <a:r>
              <a:rPr lang="en-US" baseline="0" dirty="0"/>
              <a:t> cores, they could be just accelerators or general purpose cores, and each of them has a small buffer or a private cache, to keep the working set. Then you have </a:t>
            </a:r>
            <a:r>
              <a:rPr lang="en-US" baseline="0" dirty="0" err="1"/>
              <a:t>abunch</a:t>
            </a:r>
            <a:r>
              <a:rPr lang="en-US" baseline="0" dirty="0"/>
              <a:t> of </a:t>
            </a:r>
            <a:r>
              <a:rPr lang="en-US" baseline="0" dirty="0" err="1"/>
              <a:t>cpu</a:t>
            </a:r>
            <a:r>
              <a:rPr lang="en-US" baseline="0" dirty="0"/>
              <a:t> threads running on </a:t>
            </a:r>
            <a:r>
              <a:rPr lang="en-US" baseline="0" dirty="0" err="1"/>
              <a:t>cpu</a:t>
            </a:r>
            <a:r>
              <a:rPr lang="en-US" baseline="0" dirty="0"/>
              <a:t> cores, and they offload some task to these computation unit. </a:t>
            </a:r>
            <a:r>
              <a:rPr lang="en-US" baseline="0" dirty="0" err="1"/>
              <a:t>Amd</a:t>
            </a:r>
            <a:r>
              <a:rPr lang="en-US" baseline="0" dirty="0"/>
              <a:t> then they both could access shared data throughout </a:t>
            </a:r>
            <a:r>
              <a:rPr lang="en-US" baseline="0" dirty="0" err="1"/>
              <a:t>theyir</a:t>
            </a:r>
            <a:r>
              <a:rPr lang="en-US" baseline="0" dirty="0"/>
              <a:t> execution </a:t>
            </a:r>
          </a:p>
          <a:p>
            <a:r>
              <a:rPr lang="en-US" baseline="0" dirty="0"/>
              <a:t>That they both access. In such a case, you need a cache coherence mechanism, to guarantee correctness and make sure these copies of data are coherent with each other.</a:t>
            </a:r>
          </a:p>
          <a:p>
            <a:endParaRPr lang="en-US" baseline="0" dirty="0"/>
          </a:p>
          <a:p>
            <a:r>
              <a:rPr lang="en-US" baseline="0" dirty="0"/>
              <a:t>The problem is it is impractical to use traditional fine-grained coherence between PIM and CPU, because all coherence traffic now would go over the off-chip channel to maintain the coherence, which is very costly, and could offset/negate  PIM’s benefits. </a:t>
            </a:r>
          </a:p>
          <a:p>
            <a:endParaRPr lang="en-US" baseline="0" dirty="0"/>
          </a:p>
          <a:p>
            <a:r>
              <a:rPr lang="en-US" baseline="0" dirty="0"/>
              <a:t>Because of this, prior works assume zero or very limited </a:t>
            </a:r>
            <a:r>
              <a:rPr lang="en-US" baseline="0" dirty="0" err="1"/>
              <a:t>shraing</a:t>
            </a:r>
            <a:r>
              <a:rPr lang="en-US" baseline="0" dirty="0"/>
              <a:t> between PIM cores and CPU, and as a result, they came up with </a:t>
            </a:r>
            <a:r>
              <a:rPr lang="en-US" baseline="0" dirty="0" err="1"/>
              <a:t>na</a:t>
            </a:r>
            <a:r>
              <a:rPr lang="nl-NL" baseline="0" dirty="0" err="1"/>
              <a:t>ï</a:t>
            </a:r>
            <a:r>
              <a:rPr lang="en-US" baseline="0" dirty="0" err="1"/>
              <a:t>ve</a:t>
            </a:r>
            <a:r>
              <a:rPr lang="en-US" baseline="0" dirty="0"/>
              <a:t> coherence mechanisms. What we found in was, this is not the case for many important application. I will walk you through two case studies.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4834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lvl="1" indent="-174708" defTabSz="931774">
              <a:buFontTx/>
              <a:buChar char="-"/>
              <a:defRPr/>
            </a:pPr>
            <a:r>
              <a:rPr lang="en-US" dirty="0"/>
              <a:t>One potential</a:t>
            </a:r>
            <a:r>
              <a:rPr lang="en-US" baseline="0" dirty="0"/>
              <a:t> solution is to use conventional coherence protocols. What we can do is to treat PIM cores as </a:t>
            </a:r>
            <a:r>
              <a:rPr lang="mr-IN" baseline="0" dirty="0"/>
              <a:t>…</a:t>
            </a:r>
            <a:r>
              <a:rPr lang="en-US" baseline="0" dirty="0"/>
              <a:t> and then use conventional </a:t>
            </a:r>
            <a:r>
              <a:rPr lang="mr-IN" baseline="0" dirty="0"/>
              <a:t>…</a:t>
            </a:r>
            <a:r>
              <a:rPr lang="en-US" baseline="0" dirty="0"/>
              <a:t> to make them coherent with </a:t>
            </a:r>
            <a:r>
              <a:rPr lang="en-US" baseline="0" dirty="0" err="1"/>
              <a:t>cpu</a:t>
            </a:r>
            <a:r>
              <a:rPr lang="en-US" baseline="0" dirty="0"/>
              <a:t> cores. </a:t>
            </a:r>
          </a:p>
          <a:p>
            <a:pPr marL="174708" lvl="1" indent="-174708" defTabSz="931774">
              <a:buFontTx/>
              <a:buChar char="-"/>
              <a:defRPr/>
            </a:pPr>
            <a:r>
              <a:rPr lang="en-US" baseline="0" dirty="0"/>
              <a:t>The good thing about this </a:t>
            </a:r>
            <a:r>
              <a:rPr lang="en-US" baseline="0" dirty="0" err="1"/>
              <a:t>appraoch</a:t>
            </a:r>
            <a:r>
              <a:rPr lang="en-US" baseline="0" dirty="0"/>
              <a:t> is that it makes PIM programming model very easy. Because it would behave similar to what we expect from multithreaded programming. But, the problem is, </a:t>
            </a:r>
            <a:endParaRPr lang="en-US" dirty="0"/>
          </a:p>
          <a:p>
            <a:pPr marL="0" lvl="1" defTabSz="931774">
              <a:defRPr/>
            </a:pPr>
            <a:r>
              <a:rPr lang="en-US" baseline="0" dirty="0"/>
              <a:t>- </a:t>
            </a:r>
          </a:p>
          <a:p>
            <a:pPr marL="0" lvl="1" defTabSz="931774">
              <a:defRPr/>
            </a:pPr>
            <a:r>
              <a:rPr lang="en-US" baseline="0" dirty="0"/>
              <a:t> This means that now coherence traffic would go over off-chip channel. Every snoop, invalidate or upgrade message in coherence protocol needs to go over off-chip channel, even if there is no sharing. So, as result, instead of getting rid of data movement, which is the goal of the PIM, you are adding a lot of data movement over the off-chip channel. </a:t>
            </a:r>
            <a:endParaRPr lang="en-US" dirty="0"/>
          </a:p>
          <a:p>
            <a:pPr marL="174708" lvl="1" indent="-174708" defTabSz="931774">
              <a:buFontTx/>
              <a:buChar char="-"/>
              <a:defRPr/>
            </a:pPr>
            <a:r>
              <a:rPr lang="en-US" dirty="0"/>
              <a:t>Our evaluation shows that it</a:t>
            </a:r>
            <a:r>
              <a:rPr lang="en-US" baseline="0" dirty="0"/>
              <a:t> </a:t>
            </a:r>
            <a:r>
              <a:rPr lang="en-US" baseline="0" dirty="0" err="1"/>
              <a:t>actaully</a:t>
            </a:r>
            <a:r>
              <a:rPr lang="en-US" baseline="0" dirty="0"/>
              <a:t> increases energy because of these additional data movements </a:t>
            </a:r>
            <a:r>
              <a:rPr lang="mr-IN" baseline="0" dirty="0"/>
              <a:t>…</a:t>
            </a:r>
            <a:r>
              <a:rPr lang="en-US" baseline="0" dirty="0"/>
              <a:t> and eliminates </a:t>
            </a:r>
            <a:r>
              <a:rPr lang="mr-IN" baseline="0" dirty="0"/>
              <a:t>…</a:t>
            </a:r>
            <a:endParaRPr lang="en-US" baseline="0" dirty="0"/>
          </a:p>
          <a:p>
            <a:pPr marL="174708" lvl="1" indent="-174708" defTabSz="931774">
              <a:buFontTx/>
              <a:buChar char="-"/>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14181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Our key idea is that we want to avoid sending coherence messages during PIM execution, but instead, we want to batch all those coherence messages in some compressed signatures, and then use those to verify correctness at the end of kernel execution.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3506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give you a little bit background on how prior works deal with the PIM coherence.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191565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lvl="1" defTabSz="931774">
              <a:defRPr/>
            </a:pPr>
            <a:endParaRPr lang="en-US" sz="2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645545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works shaped</a:t>
            </a:r>
            <a:r>
              <a:rPr lang="en-US" baseline="0" dirty="0"/>
              <a:t> their proposal based on one of these two assumptions. They either assume  </a:t>
            </a:r>
            <a:r>
              <a:rPr lang="mr-IN" baseline="0" dirty="0"/>
              <a:t>…</a:t>
            </a:r>
            <a:r>
              <a:rPr lang="en-US" baseline="0" dirty="0"/>
              <a:t> OR </a:t>
            </a:r>
            <a:r>
              <a:rPr lang="mr-IN" baseline="0" dirty="0"/>
              <a:t>…</a:t>
            </a:r>
            <a:r>
              <a:rPr lang="en-US" baseline="0" dirty="0"/>
              <a:t>.</a:t>
            </a:r>
          </a:p>
          <a:p>
            <a:endParaRPr lang="en-US" baseline="0" dirty="0"/>
          </a:p>
          <a:p>
            <a:pPr marL="0" lvl="1" defTabSz="931774">
              <a:defRPr/>
            </a:pPr>
            <a:endParaRPr lang="en-US" sz="2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165445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over our application analysis and show why those assumption do not hold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1110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an application analysis for PIM, first we need to figur</a:t>
            </a:r>
            <a:r>
              <a:rPr lang="en-US" baseline="0" dirty="0"/>
              <a:t>e out</a:t>
            </a:r>
            <a:r>
              <a:rPr lang="en-US" dirty="0"/>
              <a:t> when an application would benefit from PIM </a:t>
            </a:r>
            <a:r>
              <a:rPr lang="mr-IN" dirty="0"/>
              <a:t>…</a:t>
            </a:r>
            <a:endParaRPr lang="en-US" dirty="0"/>
          </a:p>
          <a:p>
            <a:endParaRPr lang="en-US" dirty="0"/>
          </a:p>
          <a:p>
            <a:pPr defTabSz="931774">
              <a:defRPr/>
            </a:pPr>
            <a:r>
              <a:rPr lang="en-US" dirty="0">
                <a:solidFill>
                  <a:schemeClr val="tx2"/>
                </a:solidFill>
              </a:rPr>
              <a:t>We performed a quantitative analysis using </a:t>
            </a:r>
            <a:r>
              <a:rPr lang="en-US" dirty="0" err="1">
                <a:solidFill>
                  <a:schemeClr val="tx2"/>
                </a:solidFill>
              </a:rPr>
              <a:t>Perf</a:t>
            </a:r>
            <a:endParaRPr lang="en-US" sz="1000" dirty="0">
              <a:solidFill>
                <a:srgbClr val="0000F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9179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16263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31774">
              <a:defRPr/>
            </a:pPr>
            <a:r>
              <a:rPr lang="en-US" dirty="0"/>
              <a:t>So</a:t>
            </a:r>
            <a:r>
              <a:rPr lang="en-US" baseline="0" dirty="0"/>
              <a:t> now lets look at one of the applications we analyzed as an example. </a:t>
            </a:r>
          </a:p>
          <a:p>
            <a:pPr defTabSz="931774">
              <a:defRPr/>
            </a:pPr>
            <a:endParaRPr lang="ar-IQ" dirty="0"/>
          </a:p>
          <a:p>
            <a:pPr defTabSz="931774">
              <a:defRPr/>
            </a:pPr>
            <a:r>
              <a:rPr lang="en-US" dirty="0"/>
              <a:t>The</a:t>
            </a:r>
            <a:r>
              <a:rPr lang="en-US" baseline="0" dirty="0"/>
              <a:t> first case study is hybrid in-memory databases. </a:t>
            </a:r>
            <a:r>
              <a:rPr lang="en-US" dirty="0"/>
              <a:t>Today, because we</a:t>
            </a:r>
            <a:r>
              <a:rPr lang="en-US" baseline="0" dirty="0"/>
              <a:t> need to perform real-time analytical processing, </a:t>
            </a:r>
            <a:r>
              <a:rPr lang="en-US" dirty="0"/>
              <a:t>many industrial</a:t>
            </a:r>
            <a:r>
              <a:rPr lang="en-US" baseline="0" dirty="0"/>
              <a:t> and academic databases, combine the transactional and analytical behavior into one single hybrid database, and because of that, you can perform both transactions and analytical queries on the same database (these two used to be separate). </a:t>
            </a:r>
            <a:br>
              <a:rPr lang="en-US" baseline="0" dirty="0"/>
            </a:br>
            <a:br>
              <a:rPr lang="en-US" baseline="0" dirty="0"/>
            </a:br>
            <a:r>
              <a:rPr lang="en-US" baseline="0" dirty="0"/>
              <a:t>When we analyzed these application, what we observe was that the transaction queries perform better if they run on CPU, because they access only a few rows, like you want to insert a value into a row, and because of that the working set can easily fit in processor cache, and they are latency sensitive and short lived. </a:t>
            </a:r>
            <a:br>
              <a:rPr lang="en-US" baseline="0" dirty="0"/>
            </a:br>
            <a:br>
              <a:rPr lang="en-US" baseline="0" dirty="0"/>
            </a:br>
            <a:r>
              <a:rPr lang="en-US" baseline="0" dirty="0"/>
              <a:t>On the other hand, analytical queries are a good fit for PIM, because they usually bring lot of data to CPU which most of them are not needed. Like when we want to get the average grade of student or do a filtering on some value. You need to scan the entire table to perform the query. As a </a:t>
            </a:r>
            <a:r>
              <a:rPr lang="en-US" baseline="0" dirty="0" err="1"/>
              <a:t>reuslt</a:t>
            </a:r>
            <a:r>
              <a:rPr lang="en-US" baseline="0" dirty="0"/>
              <a:t>, it generates a lot of data movement. They working set is huge and can not easily fit into cache, and the access patterns are also not cache friendly. All of these make them good fit for offloading these to PIM.</a:t>
            </a:r>
          </a:p>
          <a:p>
            <a:pPr defTabSz="931774">
              <a:defRPr/>
            </a:pPr>
            <a:r>
              <a:rPr lang="en-US" baseline="0" dirty="0"/>
              <a:t> </a:t>
            </a:r>
            <a:endParaRPr lang="en-US" dirty="0"/>
          </a:p>
          <a:p>
            <a:pPr defTabSz="931774">
              <a:defRPr/>
            </a:pPr>
            <a:r>
              <a:rPr lang="en-US" dirty="0"/>
              <a:t>And then In such workloads, when we offload </a:t>
            </a:r>
            <a:r>
              <a:rPr lang="en-US" dirty="0" err="1"/>
              <a:t>analutical</a:t>
            </a:r>
            <a:r>
              <a:rPr lang="en-US" dirty="0"/>
              <a:t> threads to PIM, because they are both operating within the same database and share many data structures. data sharing and concurrent accesses from both PIM kernels and processor threads can not be avoided. </a:t>
            </a:r>
          </a:p>
          <a:p>
            <a:pPr defTabSz="931774">
              <a:defRPr/>
            </a:pPr>
            <a:endParaRPr lang="en-US" dirty="0"/>
          </a:p>
          <a:p>
            <a:endParaRPr lang="en-US" baseline="0" dirty="0"/>
          </a:p>
          <a:p>
            <a:r>
              <a:rPr lang="en-US" baseline="0" dirty="0" err="1"/>
              <a:t>Saugata</a:t>
            </a:r>
            <a:r>
              <a:rPr lang="en-US" baseline="0" dirty="0"/>
              <a:t> feedback: have backup slides for program partitioning  - also mention there is data to back this up </a:t>
            </a:r>
            <a:r>
              <a:rPr lang="mr-IN" baseline="0" dirty="0"/>
              <a:t>–</a:t>
            </a:r>
            <a:r>
              <a:rPr lang="en-US" baseline="0" dirty="0"/>
              <a:t> show that its better than ideal </a:t>
            </a:r>
            <a:r>
              <a:rPr lang="en-US" baseline="0" dirty="0" err="1"/>
              <a:t>pim</a:t>
            </a:r>
            <a:endParaRPr lang="en-US" dirty="0"/>
          </a:p>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97701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the same behavior</a:t>
            </a:r>
            <a:r>
              <a:rPr lang="en-US" baseline="0" dirty="0"/>
              <a:t> across all of the applications we studied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4382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While marking PIM data as non-cacheable works well if there is a limited number of accesses from CPU threads to PIM data, but as we shown before, that</a:t>
            </a:r>
            <a:r>
              <a:rPr lang="mr-IN" baseline="0" dirty="0"/>
              <a:t>’</a:t>
            </a:r>
            <a:r>
              <a:rPr lang="en-US" baseline="0" dirty="0"/>
              <a:t>s not the case for many important applications. For example, in the hybrid database example, transaction thread operates within the same database with </a:t>
            </a:r>
            <a:r>
              <a:rPr lang="en-US" baseline="0" dirty="0" err="1"/>
              <a:t>anaylitical</a:t>
            </a:r>
            <a:r>
              <a:rPr lang="en-US" baseline="0" dirty="0"/>
              <a:t> threads, and if you mark PIM data as non-cacheable, you end up having a large number of off-chip accesses from DRAM. Which completely eliminate the PIM energy benefits. It also hurt </a:t>
            </a:r>
            <a:r>
              <a:rPr lang="en-US" baseline="0" dirty="0" err="1"/>
              <a:t>cpu</a:t>
            </a:r>
            <a:r>
              <a:rPr lang="en-US" baseline="0" dirty="0"/>
              <a:t> thread performance, because they no longer can benefit form their large caches, and that also make NC performance 14% worse than </a:t>
            </a:r>
            <a:r>
              <a:rPr lang="en-US" baseline="0" dirty="0" err="1"/>
              <a:t>cpu</a:t>
            </a:r>
            <a:r>
              <a:rPr lang="en-US" baseline="0" dirty="0"/>
              <a:t>-only. </a:t>
            </a:r>
          </a:p>
          <a:p>
            <a:endParaRPr lang="en-US" baseline="0" dirty="0"/>
          </a:p>
          <a:p>
            <a:pPr defTabSz="931774">
              <a:defRPr/>
            </a:pPr>
            <a:r>
              <a:rPr lang="en-US" b="1" dirty="0">
                <a:solidFill>
                  <a:srgbClr val="0000FF"/>
                </a:solidFill>
              </a:rPr>
              <a:t>Non-cacheable</a:t>
            </a:r>
            <a:r>
              <a:rPr lang="en-US" b="1" dirty="0">
                <a:solidFill>
                  <a:srgbClr val="000000"/>
                </a:solidFill>
              </a:rPr>
              <a:t> fails to retain PIM benefits as it </a:t>
            </a:r>
            <a:r>
              <a:rPr lang="en-US" b="1" dirty="0">
                <a:solidFill>
                  <a:srgbClr val="0000FF"/>
                </a:solidFill>
              </a:rPr>
              <a:t>generates a large number of off-chip </a:t>
            </a:r>
            <a:r>
              <a:rPr lang="en-US" b="1" dirty="0"/>
              <a:t>accesses (If we could have fine-grained coherence, this wouldn’t be an issue) </a:t>
            </a:r>
          </a:p>
          <a:p>
            <a:endParaRPr lang="en-US" baseline="0" dirty="0"/>
          </a:p>
          <a:p>
            <a:r>
              <a:rPr lang="en-US" baseline="0" dirty="0"/>
              <a:t>NC consumes 3.5 times the energy of ideal PM</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01242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lvl="1"/>
            <a:r>
              <a:rPr lang="en-US" sz="2000" dirty="0"/>
              <a:t>The CG </a:t>
            </a:r>
            <a:r>
              <a:rPr lang="en-US" sz="2000" dirty="0" err="1"/>
              <a:t>appraoch</a:t>
            </a:r>
            <a:r>
              <a:rPr lang="en-US" sz="2000" dirty="0"/>
              <a:t> used by these two work, Instead of getting coherence permission per each </a:t>
            </a:r>
            <a:r>
              <a:rPr lang="en-US" sz="2000" dirty="0" err="1"/>
              <a:t>cacheline</a:t>
            </a:r>
            <a:r>
              <a:rPr lang="en-US" sz="2000" dirty="0"/>
              <a:t>, they get it for a region. That helps to avoid unnecessary coherence lookups over off-chip channel. The issue with this </a:t>
            </a:r>
            <a:r>
              <a:rPr lang="en-US" sz="2000" dirty="0" err="1"/>
              <a:t>appraoch</a:t>
            </a:r>
            <a:r>
              <a:rPr lang="en-US" sz="2000" dirty="0"/>
              <a:t> is transferring the permission could lead to a lot of overhead, especially for pointer-based data structures. Lets look at graph processing as an example. You don’t know which part of graph you are accessing, so you don</a:t>
            </a:r>
            <a:r>
              <a:rPr lang="mr-IN" sz="2000" dirty="0"/>
              <a:t>’</a:t>
            </a:r>
            <a:r>
              <a:rPr lang="en-US" sz="2000" dirty="0"/>
              <a:t>t have any choice other than getting the permission for entire data </a:t>
            </a:r>
            <a:r>
              <a:rPr lang="en-US" sz="2000" dirty="0" err="1"/>
              <a:t>strucutre</a:t>
            </a:r>
            <a:r>
              <a:rPr lang="en-US" sz="2000" dirty="0"/>
              <a:t>, and as a result, each time CPU wants to offload the </a:t>
            </a:r>
            <a:r>
              <a:rPr lang="en-US" sz="2000" dirty="0" err="1"/>
              <a:t>pim</a:t>
            </a:r>
            <a:r>
              <a:rPr lang="en-US" sz="2000" dirty="0"/>
              <a:t> portion to PIM, it has to give the coherence permission for the entire graph to the PIM core, even if PIM access only a </a:t>
            </a:r>
            <a:r>
              <a:rPr lang="en-US" sz="2000" dirty="0" err="1"/>
              <a:t>smanll</a:t>
            </a:r>
            <a:r>
              <a:rPr lang="en-US" sz="2000" dirty="0"/>
              <a:t> number of nodes in the graph. It means that </a:t>
            </a:r>
            <a:r>
              <a:rPr lang="en-US" sz="2000" dirty="0" err="1"/>
              <a:t>cpu</a:t>
            </a:r>
            <a:r>
              <a:rPr lang="en-US" sz="2000" dirty="0"/>
              <a:t> have to look up caches, and flush every PIM data that is sitting in CPU caches, even though you don’t need them. That</a:t>
            </a:r>
            <a:r>
              <a:rPr lang="mr-IN" sz="2000" dirty="0"/>
              <a:t>’</a:t>
            </a:r>
            <a:r>
              <a:rPr lang="en-US" sz="2000" dirty="0"/>
              <a:t>s a lot of overhead especially when we have sharing. In fact, our </a:t>
            </a:r>
            <a:r>
              <a:rPr lang="en-US" sz="2000" dirty="0" err="1"/>
              <a:t>evalution</a:t>
            </a:r>
            <a:r>
              <a:rPr lang="en-US" sz="2000" dirty="0"/>
              <a:t> shows that energy increases by up to 26.9 only because of these large number of cache lookups and </a:t>
            </a:r>
            <a:r>
              <a:rPr lang="en-US" sz="2000" dirty="0" err="1"/>
              <a:t>writebacks</a:t>
            </a:r>
            <a:r>
              <a:rPr lang="en-US" sz="2000" dirty="0"/>
              <a:t> to memory.</a:t>
            </a:r>
          </a:p>
          <a:p>
            <a:pPr marL="0" lvl="1"/>
            <a:endParaRPr lang="en-US" sz="2000" dirty="0">
              <a:solidFill>
                <a:srgbClr val="0000FF"/>
              </a:solidFill>
            </a:endParaRPr>
          </a:p>
          <a:p>
            <a:pPr marL="0" lvl="1"/>
            <a:r>
              <a:rPr lang="en-US" sz="2000" dirty="0"/>
              <a:t>Another issues with CG is that these works don</a:t>
            </a:r>
            <a:r>
              <a:rPr lang="mr-IN" sz="2000" dirty="0"/>
              <a:t>’</a:t>
            </a:r>
            <a:r>
              <a:rPr lang="en-US" sz="2000" dirty="0"/>
              <a:t>t allow concurrent access from CPU to PIM, basically they lock that region while PIM is working. (</a:t>
            </a:r>
            <a:r>
              <a:rPr lang="en-US" sz="2000" dirty="0" err="1"/>
              <a:t>becuae</a:t>
            </a:r>
            <a:r>
              <a:rPr lang="en-US" sz="2000" dirty="0"/>
              <a:t> of that could lead to ping-ponging the coherence permission between </a:t>
            </a:r>
            <a:r>
              <a:rPr lang="en-US" sz="2000" dirty="0" err="1"/>
              <a:t>cpu</a:t>
            </a:r>
            <a:r>
              <a:rPr lang="en-US" sz="2000" dirty="0"/>
              <a:t> and </a:t>
            </a:r>
            <a:r>
              <a:rPr lang="en-US" sz="2000" dirty="0" err="1"/>
              <a:t>pim</a:t>
            </a:r>
            <a:r>
              <a:rPr lang="en-US" sz="2000" dirty="0"/>
              <a:t> if </a:t>
            </a:r>
            <a:r>
              <a:rPr lang="en-US" sz="2000" dirty="0" err="1"/>
              <a:t>cpu</a:t>
            </a:r>
            <a:r>
              <a:rPr lang="en-US" sz="2000" dirty="0"/>
              <a:t> wants to access a </a:t>
            </a:r>
            <a:r>
              <a:rPr lang="en-US" sz="2000" dirty="0" err="1"/>
              <a:t>cacheline</a:t>
            </a:r>
            <a:r>
              <a:rPr lang="en-US" sz="2000" dirty="0"/>
              <a:t> in that region.) because they assume there is zero or limited sharing between CPU and PIM. But we showed that there is actually a significant amount of sharing in many data intensive applications, and as a result each time </a:t>
            </a:r>
            <a:r>
              <a:rPr lang="en-US" sz="2000" dirty="0" err="1"/>
              <a:t>cpu</a:t>
            </a:r>
            <a:r>
              <a:rPr lang="en-US" sz="2000" dirty="0"/>
              <a:t> wants to access any of cache line in that region, it get blocked. And effectively, it doesn’t allow concurrent execution between CPU and PIM, even if they don’t access the same piece of data. This gets even worse considering pointer-intensive data structure that </a:t>
            </a:r>
            <a:r>
              <a:rPr lang="en-US" sz="2000" dirty="0" err="1"/>
              <a:t>pim</a:t>
            </a:r>
            <a:r>
              <a:rPr lang="en-US" sz="2000" dirty="0"/>
              <a:t> lock the entire data structure, like graph. Stalling CPUs and flushing a large number of cache lines makes CG to perform even worse than CPU baseline and eliminate all PIM benefit. </a:t>
            </a:r>
          </a:p>
          <a:p>
            <a:endParaRPr lang="en-US" sz="2900" b="1" dirty="0">
              <a:solidFill>
                <a:schemeClr val="tx1">
                  <a:lumMod val="75000"/>
                  <a:lumOff val="25000"/>
                </a:schemeClr>
              </a:solidFill>
            </a:endParaRPr>
          </a:p>
          <a:p>
            <a:pPr defTabSz="931774">
              <a:defRPr/>
            </a:pPr>
            <a:r>
              <a:rPr lang="en-US" sz="2900" dirty="0"/>
              <a:t>So, we can conclude that, even though these prior approach could work well for some applications that has limited sharing, they eliminate a significant portion of PIM benefits when data sharing happens.</a:t>
            </a:r>
          </a:p>
          <a:p>
            <a:endParaRPr lang="en-US" sz="2900" b="1" dirty="0">
              <a:solidFill>
                <a:schemeClr val="tx1">
                  <a:lumMod val="75000"/>
                  <a:lumOff val="25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59685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FG issues,</a:t>
            </a:r>
            <a:r>
              <a:rPr lang="en-US" baseline="0" dirty="0"/>
              <a:t> prior work use other approaches to deal with coherence. 1) some of them try to side-step coherence and not deal with coherence at all, by marking PIM data as NC. 2) there are other works that try to use CG coherence approaches. I would go over three prior works one by one, explain why these approaches are not good solutions to PIM coherence.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9928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our solution </a:t>
            </a:r>
            <a:r>
              <a:rPr lang="en-US" dirty="0" err="1"/>
              <a:t>lazyPIM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362267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Cchange</a:t>
            </a:r>
            <a:r>
              <a:rPr lang="en-US" dirty="0"/>
              <a:t> the figure </a:t>
            </a:r>
            <a:r>
              <a:rPr lang="en-US" dirty="0">
                <a:sym typeface="Wingdings"/>
              </a:rPr>
              <a:t> simpler</a:t>
            </a:r>
            <a:endParaRPr lang="en-US" dirty="0"/>
          </a:p>
          <a:p>
            <a:r>
              <a:rPr lang="en-US" dirty="0"/>
              <a:t>Before I jump into our mechanism, I</a:t>
            </a:r>
            <a:r>
              <a:rPr lang="en-US" baseline="0" dirty="0"/>
              <a:t> </a:t>
            </a:r>
            <a:r>
              <a:rPr lang="en-US" baseline="0" dirty="0" err="1"/>
              <a:t>wanna</a:t>
            </a:r>
            <a:r>
              <a:rPr lang="en-US" baseline="0" dirty="0"/>
              <a:t> </a:t>
            </a:r>
            <a:r>
              <a:rPr lang="en-US" baseline="0" dirty="0" err="1"/>
              <a:t>descirbe</a:t>
            </a:r>
            <a:r>
              <a:rPr lang="en-US" baseline="0" dirty="0"/>
              <a:t> the baseline PIM </a:t>
            </a:r>
            <a:r>
              <a:rPr lang="en-US" baseline="0" dirty="0" err="1"/>
              <a:t>architecure</a:t>
            </a:r>
            <a:r>
              <a:rPr lang="en-US" baseline="0" dirty="0"/>
              <a:t> we assume in this project. </a:t>
            </a:r>
          </a:p>
          <a:p>
            <a:endParaRPr lang="en-US" baseline="0" dirty="0"/>
          </a:p>
          <a:p>
            <a:r>
              <a:rPr lang="en-US" dirty="0"/>
              <a:t>We assume that this 3d-stacked </a:t>
            </a:r>
            <a:r>
              <a:rPr lang="en-US" dirty="0" err="1"/>
              <a:t>oranization</a:t>
            </a:r>
            <a:r>
              <a:rPr lang="en-US" dirty="0"/>
              <a:t> that </a:t>
            </a:r>
            <a:r>
              <a:rPr lang="en-US" dirty="0" err="1"/>
              <a:t>memery</a:t>
            </a:r>
            <a:r>
              <a:rPr lang="en-US" dirty="0"/>
              <a:t> layers are stacked on top of each other and there is logic layer at the very bottom that has the computation units. We assume the compute units consist of simple </a:t>
            </a:r>
            <a:r>
              <a:rPr lang="en-US" i="1" dirty="0"/>
              <a:t>in-order </a:t>
            </a:r>
            <a:r>
              <a:rPr lang="en-US" dirty="0"/>
              <a:t>cores. These PIM cores, are much weaker in terms of performance, as they lack large caches and sophisticated ILP techniques, </a:t>
            </a:r>
          </a:p>
          <a:p>
            <a:endParaRPr lang="en-US" dirty="0"/>
          </a:p>
          <a:p>
            <a:pPr defTabSz="931774">
              <a:defRPr/>
            </a:pPr>
            <a:r>
              <a:rPr lang="en-US" dirty="0"/>
              <a:t>Each PIM core includes small private L1 I/D caches just like any other accelerator architecture that has a small buffer to keep the working set. The data cache is kept coherent using a local MESI directory called the </a:t>
            </a:r>
            <a:r>
              <a:rPr lang="en-US" i="1" dirty="0"/>
              <a:t>PIM coherence directory</a:t>
            </a:r>
            <a:r>
              <a:rPr lang="en-US" dirty="0"/>
              <a:t>, which resides within the DRAM logic layer. The processor caches maintain coherence using the traditional on-chip directory. The processor directory acts as the main coherence point for the system, inter- facing with both the processor caches and the PIM coherence directory. </a:t>
            </a:r>
          </a:p>
          <a:p>
            <a:pPr defTabSz="931774">
              <a:defRPr/>
            </a:pPr>
            <a:endParaRPr lang="en-US" dirty="0"/>
          </a:p>
          <a:p>
            <a:pPr defTabSz="931774">
              <a:defRPr/>
            </a:pPr>
            <a:r>
              <a:rPr lang="en-US" dirty="0"/>
              <a:t>As prior PIM works [1, 11] have done, we assume that direct segments [4] are used for PIM data, and that PIM kernels operate only on physical addresses.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92536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Our goal is to design a coherence mechanism that maintains the logical behavior of traditional coherence while retaining the large performance and energy benefits of PIM. </a:t>
            </a:r>
          </a:p>
          <a:p>
            <a:pPr defTabSz="931774">
              <a:defRPr/>
            </a:pPr>
            <a:r>
              <a:rPr lang="en-US" dirty="0"/>
              <a:t>Our mechanism, we call it </a:t>
            </a:r>
            <a:r>
              <a:rPr lang="en-US" i="1" dirty="0" err="1"/>
              <a:t>LazyPIM</a:t>
            </a:r>
            <a:r>
              <a:rPr lang="en-US" dirty="0"/>
              <a:t>, lets PIM kernels </a:t>
            </a:r>
            <a:r>
              <a:rPr lang="en-US" i="1" dirty="0"/>
              <a:t>speculatively </a:t>
            </a:r>
            <a:r>
              <a:rPr lang="en-US" dirty="0"/>
              <a:t>assume that they have the required permissions from the coherence protocol, </a:t>
            </a:r>
            <a:r>
              <a:rPr lang="en-US" i="1" dirty="0"/>
              <a:t>without </a:t>
            </a:r>
            <a:r>
              <a:rPr lang="en-US" dirty="0"/>
              <a:t>actually sending off-chip messages to the main coherence directory during execution. </a:t>
            </a:r>
          </a:p>
          <a:p>
            <a:pPr defTabSz="931774">
              <a:defRPr/>
            </a:pPr>
            <a:r>
              <a:rPr lang="en-US" dirty="0"/>
              <a:t>When the kernel finishes execution, it sends a compressed coherence signatures, that contain all addresses PIM kernel accesses, to the main directory and check if kernel has executed correctly or any conflict has happened.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018912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-Let me</a:t>
            </a:r>
            <a:r>
              <a:rPr lang="en-US" baseline="0" dirty="0"/>
              <a:t> explain the high level operation of </a:t>
            </a:r>
            <a:r>
              <a:rPr lang="en-US" baseline="0" dirty="0" err="1"/>
              <a:t>lazyPIM</a:t>
            </a:r>
            <a:r>
              <a:rPr lang="en-US" baseline="0" dirty="0"/>
              <a:t> here. We have the </a:t>
            </a:r>
            <a:r>
              <a:rPr lang="en-US" baseline="0" dirty="0" err="1"/>
              <a:t>cpu</a:t>
            </a:r>
            <a:r>
              <a:rPr lang="en-US" baseline="0" dirty="0"/>
              <a:t> and </a:t>
            </a:r>
            <a:r>
              <a:rPr lang="en-US" baseline="0" dirty="0" err="1"/>
              <a:t>pim</a:t>
            </a:r>
            <a:r>
              <a:rPr lang="en-US" baseline="0" dirty="0"/>
              <a:t>. And the </a:t>
            </a:r>
            <a:r>
              <a:rPr lang="en-US" baseline="0" dirty="0" err="1"/>
              <a:t>cpu</a:t>
            </a:r>
            <a:r>
              <a:rPr lang="en-US" baseline="0" dirty="0"/>
              <a:t> portion of the application is running on the </a:t>
            </a:r>
            <a:r>
              <a:rPr lang="en-US" baseline="0" dirty="0" err="1"/>
              <a:t>cpu</a:t>
            </a:r>
            <a:r>
              <a:rPr lang="en-US" baseline="0" dirty="0"/>
              <a:t>.</a:t>
            </a:r>
          </a:p>
          <a:p>
            <a:r>
              <a:rPr lang="en-US" baseline="0" dirty="0"/>
              <a:t>- Then we get to the PIM portion, and offload it to the PIM. </a:t>
            </a:r>
          </a:p>
          <a:p>
            <a:r>
              <a:rPr lang="en-US" baseline="0" dirty="0"/>
              <a:t>- While the PIM kernel is running on the PIM core, it speculatively assumes it has the coherence permission, so it doesn’t do any coherence check/update during the execution. During PIM kernel execution, </a:t>
            </a:r>
            <a:r>
              <a:rPr lang="en-US" baseline="0" dirty="0" err="1"/>
              <a:t>cpu</a:t>
            </a:r>
            <a:r>
              <a:rPr lang="en-US" baseline="0" dirty="0"/>
              <a:t> threads continue concurrently. </a:t>
            </a:r>
          </a:p>
          <a:p>
            <a:pPr marL="174708" indent="-174708">
              <a:buFontTx/>
              <a:buChar char="-"/>
            </a:pPr>
            <a:r>
              <a:rPr lang="en-US" baseline="0" dirty="0"/>
              <a:t>After PIM kernel is done, it sends a compressed signature, that contains all of the memory addresses PIM kernel accesses. </a:t>
            </a:r>
          </a:p>
          <a:p>
            <a:pPr marL="174708" indent="-174708">
              <a:buFontTx/>
              <a:buChar char="-"/>
            </a:pPr>
            <a:r>
              <a:rPr lang="en-US" baseline="0" dirty="0"/>
              <a:t>Then we perform a conflict check, which essentially try to see if PIM core executes </a:t>
            </a:r>
            <a:r>
              <a:rPr lang="en-US" baseline="0" dirty="0" err="1"/>
              <a:t>pim</a:t>
            </a:r>
            <a:r>
              <a:rPr lang="en-US" baseline="0" dirty="0"/>
              <a:t> kernel correctly. </a:t>
            </a:r>
          </a:p>
          <a:p>
            <a:pPr marL="174708" indent="-174708" defTabSz="931774">
              <a:buFontTx/>
              <a:buChar char="-"/>
              <a:defRPr/>
            </a:pPr>
            <a:r>
              <a:rPr lang="en-US" dirty="0"/>
              <a:t>if a conflict exists, the PIM kernel </a:t>
            </a:r>
            <a:r>
              <a:rPr lang="en-US" i="1" dirty="0"/>
              <a:t>rolls back </a:t>
            </a:r>
            <a:r>
              <a:rPr lang="en-US" dirty="0"/>
              <a:t>its changes, conflicting cache lines are written back by the processor to DRAM, and the kernel re-executes.</a:t>
            </a:r>
          </a:p>
          <a:p>
            <a:pPr marL="174708" indent="-174708" defTabSz="931774">
              <a:buFontTx/>
              <a:buChar char="-"/>
              <a:defRPr/>
            </a:pPr>
            <a:r>
              <a:rPr lang="en-US" dirty="0"/>
              <a:t> If no conflicts exist, speculative data within the PIM core is </a:t>
            </a:r>
            <a:r>
              <a:rPr lang="en-US" i="1" dirty="0"/>
              <a:t>committed</a:t>
            </a:r>
            <a:r>
              <a:rPr lang="en-US" dirty="0"/>
              <a:t>, and the processor coherence directory is updated to reflect the data held by the PIM core The </a:t>
            </a:r>
            <a:r>
              <a:rPr lang="en-US" dirty="0" err="1"/>
              <a:t>pim</a:t>
            </a:r>
            <a:r>
              <a:rPr lang="en-US" dirty="0"/>
              <a:t> Kernel is treated as a big atomic block, so all of the updates become visible all at once, at the end of kernel. </a:t>
            </a:r>
          </a:p>
          <a:p>
            <a:pPr marL="174708" indent="-174708" defTabSz="931774">
              <a:buFontTx/>
              <a:buChar char="-"/>
              <a:defRPr/>
            </a:pPr>
            <a:r>
              <a:rPr lang="en-US" dirty="0"/>
              <a:t>Note that in </a:t>
            </a:r>
            <a:r>
              <a:rPr lang="en-US" dirty="0" err="1"/>
              <a:t>LazyPIM</a:t>
            </a:r>
            <a:r>
              <a:rPr lang="en-US" dirty="0"/>
              <a:t>, the processor </a:t>
            </a:r>
            <a:r>
              <a:rPr lang="en-US" i="1" dirty="0"/>
              <a:t>always </a:t>
            </a:r>
            <a:r>
              <a:rPr lang="en-US" dirty="0"/>
              <a:t>executes </a:t>
            </a:r>
            <a:r>
              <a:rPr lang="en-US" i="1" dirty="0"/>
              <a:t>non-speculatively</a:t>
            </a:r>
            <a:r>
              <a:rPr lang="en-US" dirty="0"/>
              <a:t>, which ensures minimal changes to the processor design, thereby enabling easier adoption of PIM. </a:t>
            </a:r>
          </a:p>
          <a:p>
            <a:pPr marL="174708" indent="-174708" defTabSz="931774">
              <a:buFontTx/>
              <a:buChar char="-"/>
              <a:defRPr/>
            </a:pPr>
            <a:endParaRPr lang="en-US" dirty="0"/>
          </a:p>
          <a:p>
            <a:pPr marL="174708" indent="-174708" defTabSz="931774">
              <a:buFontTx/>
              <a:buChar char="-"/>
              <a:defRPr/>
            </a:pPr>
            <a:r>
              <a:rPr lang="en-US" dirty="0"/>
              <a:t>To summarize, </a:t>
            </a:r>
            <a:r>
              <a:rPr lang="en-US" dirty="0" err="1"/>
              <a:t>lazyPIM</a:t>
            </a:r>
            <a:r>
              <a:rPr lang="en-US" dirty="0"/>
              <a:t> treat execute the PIM kernel assuming it has the coherence </a:t>
            </a:r>
            <a:r>
              <a:rPr lang="en-US" dirty="0" err="1"/>
              <a:t>permisison</a:t>
            </a:r>
            <a:r>
              <a:rPr lang="en-US" dirty="0"/>
              <a:t> for the entire data. So it doesn’t check coherence during execution. When it uses signatures to check if the speculation was correct. If its not, it rollback. If it </a:t>
            </a:r>
            <a:r>
              <a:rPr lang="en-US" dirty="0" err="1"/>
              <a:t>specualation</a:t>
            </a:r>
            <a:r>
              <a:rPr lang="en-US" dirty="0"/>
              <a:t> was correct, like a big atomic blocks, it makes all of the updates visible at the end of kernel, all at once. It means that </a:t>
            </a:r>
            <a:r>
              <a:rPr lang="en-US" dirty="0" err="1"/>
              <a:t>lazyPIM</a:t>
            </a:r>
            <a:r>
              <a:rPr lang="en-US" dirty="0"/>
              <a:t> uses coarse-grained </a:t>
            </a:r>
            <a:r>
              <a:rPr lang="en-US" dirty="0" err="1"/>
              <a:t>atomicty</a:t>
            </a:r>
            <a:r>
              <a:rPr lang="en-US" dirty="0"/>
              <a:t> and treat PIM kernel as a big atomic block, that check and update coherence at the end of kernel. </a:t>
            </a:r>
          </a:p>
          <a:p>
            <a:pPr marL="174708" indent="-174708">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61192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 me briefly explain how </a:t>
            </a:r>
            <a:r>
              <a:rPr lang="en-US" dirty="0" err="1"/>
              <a:t>lazyPIM</a:t>
            </a:r>
            <a:r>
              <a:rPr lang="en-US" dirty="0"/>
              <a:t> address</a:t>
            </a:r>
            <a:r>
              <a:rPr lang="en-US" baseline="0" dirty="0"/>
              <a:t> the issues we mentioned about prior PIM coherence approaches.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77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and then analyzing the benefit of PIM in our simulator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7449175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Talk about atomic block stuff first</a:t>
            </a:r>
          </a:p>
          <a:p>
            <a:r>
              <a:rPr lang="en-US" dirty="0"/>
              <a:t>So now we</a:t>
            </a:r>
            <a:r>
              <a:rPr lang="en-US" baseline="0" dirty="0"/>
              <a:t> need to define what could cause a conflict in </a:t>
            </a:r>
            <a:r>
              <a:rPr lang="en-US" baseline="0" dirty="0" err="1"/>
              <a:t>LazyPIM</a:t>
            </a:r>
            <a:r>
              <a:rPr lang="en-US" baseline="0" dirty="0"/>
              <a:t>. I try to explain through an example. </a:t>
            </a:r>
          </a:p>
          <a:p>
            <a:endParaRPr lang="en-US" baseline="0" dirty="0"/>
          </a:p>
          <a:p>
            <a:r>
              <a:rPr lang="en-US" baseline="0" dirty="0"/>
              <a:t>Explain the execution model </a:t>
            </a:r>
            <a:r>
              <a:rPr lang="en-US" baseline="0" dirty="0">
                <a:sym typeface="Wingdings"/>
              </a:rPr>
              <a:t> </a:t>
            </a:r>
            <a:r>
              <a:rPr lang="en-US" baseline="0" dirty="0" err="1">
                <a:sym typeface="Wingdings"/>
              </a:rPr>
              <a:t>cpu</a:t>
            </a:r>
            <a:r>
              <a:rPr lang="en-US" baseline="0" dirty="0">
                <a:sym typeface="Wingdings"/>
              </a:rPr>
              <a:t> commit at cache line granularity but PIM is like big atomic block and commit at the end of kernel.</a:t>
            </a:r>
            <a:endParaRPr lang="en-US" baseline="0" dirty="0"/>
          </a:p>
          <a:p>
            <a:endParaRPr lang="en-US" baseline="0" dirty="0"/>
          </a:p>
          <a:p>
            <a:r>
              <a:rPr lang="en-US" baseline="0" dirty="0"/>
              <a:t>We have CPU0, and CPU1 here that are executing bunch of instructions. And we also have PIM kernel that are running concurrently. PIM kernel has three memory accesses, It reads from cache line A and C, and it writes to cache line B. on the </a:t>
            </a:r>
            <a:r>
              <a:rPr lang="en-US" baseline="0" dirty="0" err="1"/>
              <a:t>cpu</a:t>
            </a:r>
            <a:r>
              <a:rPr lang="en-US" baseline="0" dirty="0"/>
              <a:t> side, </a:t>
            </a:r>
            <a:r>
              <a:rPr lang="en-US" baseline="0" dirty="0" err="1"/>
              <a:t>cpu</a:t>
            </a:r>
            <a:r>
              <a:rPr lang="en-US" baseline="0" dirty="0"/>
              <a:t> 0, updates cache line A, and CPU 1 updates cache line while PIM kernel is executing. Because we don’t do any coherence lookup or update during kernel execution, PIM core ends up reading old values of A and C from DRAM. This is conflict because these writes are ordered before reads from PIM. In a system with coherence, we need to guarantee that any writes become visible to the entire system. When we send back the register, we detect this conflict, flush A,C to DRAM, and then rollback PIM core. This time, </a:t>
            </a:r>
            <a:r>
              <a:rPr lang="en-US" baseline="0" dirty="0" err="1"/>
              <a:t>pim</a:t>
            </a:r>
            <a:r>
              <a:rPr lang="en-US" baseline="0" dirty="0"/>
              <a:t> cores access the correct value when it read A and C.</a:t>
            </a:r>
          </a:p>
          <a:p>
            <a:endParaRPr lang="en-US" baseline="0" dirty="0"/>
          </a:p>
          <a:p>
            <a:r>
              <a:rPr lang="en-US" baseline="0" dirty="0"/>
              <a:t>Now lets consider another case. This time, while PIM is writing to cache line B, </a:t>
            </a:r>
            <a:r>
              <a:rPr lang="en-US" baseline="0" dirty="0" err="1"/>
              <a:t>cpu</a:t>
            </a:r>
            <a:r>
              <a:rPr lang="en-US" baseline="0" dirty="0"/>
              <a:t> 0 and </a:t>
            </a:r>
            <a:r>
              <a:rPr lang="en-US" baseline="0" dirty="0" err="1"/>
              <a:t>cpu</a:t>
            </a:r>
            <a:r>
              <a:rPr lang="en-US" baseline="0" dirty="0"/>
              <a:t> 1 also write and read. Neither of these is </a:t>
            </a:r>
            <a:r>
              <a:rPr lang="en-US" baseline="0" dirty="0" err="1"/>
              <a:t>conlifct</a:t>
            </a:r>
            <a:r>
              <a:rPr lang="en-US" baseline="0" dirty="0"/>
              <a:t>. This seems a bit surprising at first but let me explain why. The reason is, as we said before, PIM core executes the kernel like a big atomic block, it means that it make its update </a:t>
            </a:r>
            <a:r>
              <a:rPr lang="en-US" baseline="0" dirty="0" err="1"/>
              <a:t>visibile</a:t>
            </a:r>
            <a:r>
              <a:rPr lang="en-US" baseline="0" dirty="0"/>
              <a:t> to the system at the end of kernel. As a result, any write and read from </a:t>
            </a:r>
            <a:r>
              <a:rPr lang="en-US" baseline="0" dirty="0" err="1"/>
              <a:t>processir</a:t>
            </a:r>
            <a:r>
              <a:rPr lang="en-US" baseline="0" dirty="0"/>
              <a:t> during </a:t>
            </a:r>
            <a:r>
              <a:rPr lang="en-US" baseline="0" dirty="0" err="1"/>
              <a:t>pim</a:t>
            </a:r>
            <a:r>
              <a:rPr lang="en-US" baseline="0" dirty="0"/>
              <a:t> kernel execution, effectively order before the PIM core write. In the other word, we guarantee that the moment this writes gets committed, entire system sees that, but now this write has not been committed yet, as a result, these two reads and writes are effectively order before that. </a:t>
            </a:r>
          </a:p>
          <a:p>
            <a:endParaRPr lang="en-US" baseline="0" dirty="0"/>
          </a:p>
          <a:p>
            <a:r>
              <a:rPr lang="en-US" baseline="0" dirty="0"/>
              <a:t>Some one might ask, what if we want this </a:t>
            </a:r>
            <a:r>
              <a:rPr lang="en-US" baseline="0" dirty="0" err="1"/>
              <a:t>cpu</a:t>
            </a:r>
            <a:r>
              <a:rPr lang="en-US" baseline="0" dirty="0"/>
              <a:t> to read the value PIM is updating. In that case, like any normal multi-threaded </a:t>
            </a:r>
            <a:r>
              <a:rPr lang="en-US" baseline="0" dirty="0" err="1"/>
              <a:t>environemnt</a:t>
            </a:r>
            <a:r>
              <a:rPr lang="en-US" baseline="0" dirty="0"/>
              <a:t>, we need to use </a:t>
            </a:r>
            <a:r>
              <a:rPr lang="en-US" baseline="0" dirty="0" err="1"/>
              <a:t>synchroniztion</a:t>
            </a:r>
            <a:r>
              <a:rPr lang="en-US" baseline="0" dirty="0"/>
              <a:t> </a:t>
            </a:r>
            <a:r>
              <a:rPr lang="en-US" baseline="0" dirty="0" err="1"/>
              <a:t>primitves</a:t>
            </a:r>
            <a:r>
              <a:rPr lang="en-US" baseline="0" dirty="0"/>
              <a:t> like semaphore or memory barrier, to make sure CPU read order before PIM write. </a:t>
            </a:r>
          </a:p>
          <a:p>
            <a:endParaRPr lang="en-US" baseline="0" dirty="0"/>
          </a:p>
          <a:p>
            <a:r>
              <a:rPr lang="en-US" baseline="0" dirty="0"/>
              <a:t>So as we said, when we send the signature back, no conflict will be detected, and </a:t>
            </a:r>
            <a:r>
              <a:rPr lang="en-US" baseline="0" dirty="0" err="1"/>
              <a:t>pim</a:t>
            </a:r>
            <a:r>
              <a:rPr lang="en-US" baseline="0" dirty="0"/>
              <a:t> core commit its update. So to summarize, if there is a write from CPU to a </a:t>
            </a:r>
            <a:r>
              <a:rPr lang="en-US" baseline="0" dirty="0" err="1"/>
              <a:t>cacheline</a:t>
            </a:r>
            <a:r>
              <a:rPr lang="en-US" baseline="0" dirty="0"/>
              <a:t> that PIM is reading that is a conflict. If there is a read from CPU to a </a:t>
            </a:r>
            <a:r>
              <a:rPr lang="en-US" baseline="0" dirty="0" err="1"/>
              <a:t>cacheline</a:t>
            </a:r>
            <a:r>
              <a:rPr lang="en-US" baseline="0" dirty="0"/>
              <a:t> PIM is writing to, that read orders before that write, and as a result, it doesn’t create any conflict. </a:t>
            </a:r>
          </a:p>
          <a:p>
            <a:endParaRPr lang="en-US" baseline="0" dirty="0"/>
          </a:p>
          <a:p>
            <a:endParaRPr lang="en-US" baseline="0" dirty="0"/>
          </a:p>
          <a:p>
            <a:endParaRPr lang="en-US" baseline="0" dirty="0"/>
          </a:p>
          <a:p>
            <a:r>
              <a:rPr lang="en-US" baseline="0" dirty="0"/>
              <a:t>Basically there are three possible conflicts: 1) processor update, </a:t>
            </a:r>
            <a:r>
              <a:rPr lang="en-US" baseline="0" dirty="0" err="1"/>
              <a:t>pim</a:t>
            </a:r>
            <a:r>
              <a:rPr lang="en-US" baseline="0" dirty="0"/>
              <a:t> read, 2) </a:t>
            </a:r>
            <a:r>
              <a:rPr lang="en-US" baseline="0" dirty="0" err="1"/>
              <a:t>pim</a:t>
            </a:r>
            <a:r>
              <a:rPr lang="en-US" baseline="0" dirty="0"/>
              <a:t> update something processor read, and both processor and </a:t>
            </a:r>
            <a:r>
              <a:rPr lang="en-US" baseline="0" dirty="0" err="1"/>
              <a:t>pim</a:t>
            </a:r>
            <a:r>
              <a:rPr lang="en-US" baseline="0" dirty="0"/>
              <a:t> update.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0236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chemeClr val="tx1">
                    <a:lumMod val="75000"/>
                    <a:lumOff val="25000"/>
                  </a:schemeClr>
                </a:solidFill>
              </a:rPr>
              <a:t>Here we have the </a:t>
            </a:r>
            <a:r>
              <a:rPr lang="en-US" dirty="0" err="1">
                <a:solidFill>
                  <a:schemeClr val="tx1">
                    <a:lumMod val="75000"/>
                    <a:lumOff val="25000"/>
                  </a:schemeClr>
                </a:solidFill>
              </a:rPr>
              <a:t>overal</a:t>
            </a:r>
            <a:r>
              <a:rPr lang="en-US" dirty="0">
                <a:solidFill>
                  <a:schemeClr val="tx1">
                    <a:lumMod val="75000"/>
                    <a:lumOff val="25000"/>
                  </a:schemeClr>
                </a:solidFill>
              </a:rPr>
              <a:t> architecture of </a:t>
            </a:r>
            <a:r>
              <a:rPr lang="en-US" dirty="0" err="1">
                <a:solidFill>
                  <a:schemeClr val="tx1">
                    <a:lumMod val="75000"/>
                    <a:lumOff val="25000"/>
                  </a:schemeClr>
                </a:solidFill>
              </a:rPr>
              <a:t>LazyPIM</a:t>
            </a:r>
            <a:r>
              <a:rPr lang="en-US" dirty="0">
                <a:solidFill>
                  <a:schemeClr val="tx1">
                    <a:lumMod val="75000"/>
                    <a:lumOff val="25000"/>
                  </a:schemeClr>
                </a:solidFill>
              </a:rPr>
              <a:t>. </a:t>
            </a:r>
            <a:r>
              <a:rPr lang="en-US" baseline="0" dirty="0"/>
              <a:t>The parts I </a:t>
            </a:r>
            <a:r>
              <a:rPr lang="en-US" baseline="0" dirty="0" err="1"/>
              <a:t>highlited</a:t>
            </a:r>
            <a:r>
              <a:rPr lang="en-US" baseline="0" dirty="0"/>
              <a:t> with oranges, are the components we add to baseline PIM architecture to support our mechanism. </a:t>
            </a:r>
            <a:endParaRPr lang="en-US" b="1" dirty="0">
              <a:solidFill>
                <a:schemeClr val="tx1">
                  <a:lumMod val="75000"/>
                  <a:lumOff val="25000"/>
                </a:schemeClr>
              </a:solidFill>
            </a:endParaRPr>
          </a:p>
          <a:p>
            <a:pPr defTabSz="931774">
              <a:defRPr/>
            </a:pPr>
            <a:r>
              <a:rPr lang="en-US" dirty="0">
                <a:solidFill>
                  <a:schemeClr val="tx1">
                    <a:lumMod val="75000"/>
                    <a:lumOff val="25000"/>
                  </a:schemeClr>
                </a:solidFill>
              </a:rPr>
              <a:t>I </a:t>
            </a:r>
            <a:r>
              <a:rPr lang="en-US" dirty="0" err="1">
                <a:solidFill>
                  <a:schemeClr val="tx1">
                    <a:lumMod val="75000"/>
                    <a:lumOff val="25000"/>
                  </a:schemeClr>
                </a:solidFill>
              </a:rPr>
              <a:t>wanna</a:t>
            </a:r>
            <a:r>
              <a:rPr lang="en-US" dirty="0">
                <a:solidFill>
                  <a:schemeClr val="tx1">
                    <a:lumMod val="75000"/>
                    <a:lumOff val="25000"/>
                  </a:schemeClr>
                </a:solidFill>
              </a:rPr>
              <a:t> discuss about the hardware support we provide to support speculative execution and conflict detection. Basically I’d like to answer these three questions</a:t>
            </a:r>
          </a:p>
          <a:p>
            <a:pPr defTabSz="931774">
              <a:defRPr/>
            </a:pPr>
            <a:endParaRPr lang="en-US" b="1" dirty="0">
              <a:solidFill>
                <a:schemeClr val="tx1">
                  <a:lumMod val="75000"/>
                  <a:lumOff val="25000"/>
                </a:schemeClr>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0073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start with</a:t>
            </a:r>
            <a:r>
              <a:rPr lang="en-US" baseline="0" dirty="0"/>
              <a:t> speculative execution. </a:t>
            </a:r>
            <a:r>
              <a:rPr lang="en-US" dirty="0"/>
              <a:t>On the left</a:t>
            </a:r>
            <a:r>
              <a:rPr lang="en-US" baseline="0" dirty="0"/>
              <a:t>, we have the </a:t>
            </a:r>
            <a:r>
              <a:rPr lang="en-US" baseline="0" dirty="0" err="1"/>
              <a:t>cpu</a:t>
            </a:r>
            <a:r>
              <a:rPr lang="en-US" baseline="0" dirty="0"/>
              <a:t>-side, and in the right, we have the PIM side. </a:t>
            </a:r>
            <a:r>
              <a:rPr lang="en-US" dirty="0"/>
              <a:t>As</a:t>
            </a:r>
            <a:r>
              <a:rPr lang="en-US" baseline="0" dirty="0"/>
              <a:t> I said before, PIM core executes PIM kernel, by speculatively assuming it has the required coherence permission. It first makes a checkpoint at starting pc in case a rollback is required later and then start executing the </a:t>
            </a:r>
            <a:r>
              <a:rPr lang="en-US" baseline="0" dirty="0" err="1"/>
              <a:t>pim</a:t>
            </a:r>
            <a:r>
              <a:rPr lang="en-US" baseline="0" dirty="0"/>
              <a:t> kernel. We use one bit flag in the cache, to mark all updates as speculative.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45770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aseline="0" dirty="0" err="1"/>
              <a:t>LazyPIM</a:t>
            </a:r>
            <a:r>
              <a:rPr lang="en-US" baseline="0" dirty="0"/>
              <a:t> also needs to track the memory addresses during its execution to ensure correct execution. We use three sets of signatures. A PIM </a:t>
            </a:r>
            <a:r>
              <a:rPr lang="en-US" baseline="0" dirty="0" err="1"/>
              <a:t>readsets</a:t>
            </a:r>
            <a:r>
              <a:rPr lang="en-US" baseline="0" dirty="0"/>
              <a:t>, which tracks all of the reads by PIM core, a PIM write set, which records all of the writes by the PIM core, and </a:t>
            </a:r>
            <a:r>
              <a:rPr lang="en-US" baseline="0" dirty="0" err="1"/>
              <a:t>CPUwriteset</a:t>
            </a:r>
            <a:r>
              <a:rPr lang="en-US" baseline="0" dirty="0"/>
              <a:t>, which has all of the writes from CPU to PIM data. We also record all dirty cache lines that are still in CPU cache into </a:t>
            </a:r>
            <a:r>
              <a:rPr lang="en-US" baseline="0" dirty="0" err="1"/>
              <a:t>CPUWriteSet</a:t>
            </a:r>
            <a:r>
              <a:rPr lang="en-US" baseline="0" dirty="0"/>
              <a:t>. When PIM kernel execution finished, we use these three to verify correctness.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19468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defTabSz="931774">
              <a:defRPr/>
            </a:pPr>
            <a:r>
              <a:rPr lang="en-US" dirty="0"/>
              <a:t>*Read the bloom filter </a:t>
            </a:r>
            <a:r>
              <a:rPr lang="en-US" dirty="0">
                <a:sym typeface="Wingdings"/>
              </a:rPr>
              <a:t> why parallel </a:t>
            </a:r>
            <a:endParaRPr lang="en-US" dirty="0"/>
          </a:p>
          <a:p>
            <a:pPr defTabSz="931774">
              <a:defRPr/>
            </a:pPr>
            <a:endParaRPr lang="en-US" dirty="0"/>
          </a:p>
          <a:p>
            <a:pPr defTabSz="931774">
              <a:defRPr/>
            </a:pPr>
            <a:r>
              <a:rPr lang="en-US" dirty="0"/>
              <a:t>To implement compressed signatures, we use fixed-length parallel Bloom filter. The signatures store data by partitioning each signature into </a:t>
            </a:r>
            <a:r>
              <a:rPr lang="en-US" i="1" dirty="0"/>
              <a:t>multiple fixed-size </a:t>
            </a:r>
            <a:r>
              <a:rPr lang="en-US" dirty="0"/>
              <a:t>segments. Each time we want to add an address into the signature, we use a unique hash function that maps the address to a single bit for each segment.</a:t>
            </a:r>
          </a:p>
          <a:p>
            <a:pPr defTabSz="931774">
              <a:defRPr/>
            </a:pPr>
            <a:endParaRPr lang="en-US" dirty="0"/>
          </a:p>
          <a:p>
            <a:pPr defTabSz="931774">
              <a:defRPr/>
            </a:pPr>
            <a:endParaRPr lang="en-US" dirty="0"/>
          </a:p>
          <a:p>
            <a:pPr defTabSz="931774">
              <a:defRPr/>
            </a:pPr>
            <a:r>
              <a:rPr lang="en-US" dirty="0"/>
              <a:t>Using parallel Bloom filters we can easily figure out if any conflicts happened. We can quickly generate the intersection of two signatures by taking the bitwise AND of the two signatures. If we find that any of the </a:t>
            </a:r>
            <a:r>
              <a:rPr lang="en-US" i="1" dirty="0"/>
              <a:t>M </a:t>
            </a:r>
            <a:r>
              <a:rPr lang="en-US" dirty="0"/>
              <a:t>segments in the intersection are empty, no conflicts exist between the two signatures. Otherwise, the intersection contains the hashed values of all ad- dresses that might exist in both signatures (including potential false positives). </a:t>
            </a:r>
          </a:p>
          <a:p>
            <a:pPr defTabSz="931774">
              <a:defRPr/>
            </a:pPr>
            <a:endParaRPr lang="en-US" dirty="0"/>
          </a:p>
          <a:p>
            <a:pPr defTabSz="931774">
              <a:defRPr/>
            </a:pPr>
            <a:r>
              <a:rPr lang="en-US" dirty="0"/>
              <a:t>In case they ask: One advantage of using Bloom filter based signatures (as opposed to a raw list of all address visited by each of the PIM cores and processor cores) is that the Bloom filter based signatures allow for a large number of addresses to be stored within a single fixed-length register. The size of the signature is directly correlated with both the number of ad- dresses we want to store and the desired false positive rate. A larger signature leads to fewer false positives and there- fore fewer rollbacks, which can improve performance. How- ever, larger signatures require greater storage overhead and require more bandwidth when we send the </a:t>
            </a:r>
            <a:r>
              <a:rPr lang="en-US" dirty="0" err="1"/>
              <a:t>PIMReadSet</a:t>
            </a:r>
            <a:r>
              <a:rPr lang="en-US" dirty="0"/>
              <a:t> and </a:t>
            </a:r>
            <a:r>
              <a:rPr lang="en-US" dirty="0" err="1"/>
              <a:t>PIMWriteSet</a:t>
            </a:r>
            <a:r>
              <a:rPr lang="en-US" dirty="0"/>
              <a:t> to the processor for conflict detection (see Sec- </a:t>
            </a:r>
            <a:r>
              <a:rPr lang="en-US" dirty="0" err="1"/>
              <a:t>tion</a:t>
            </a:r>
            <a:r>
              <a:rPr lang="en-US" dirty="0"/>
              <a:t> 5.5). Therefore, our goal is to select a signature width that provides a balance between rollback minimization and band- width utilization. </a:t>
            </a:r>
          </a:p>
          <a:p>
            <a:pPr defTabSz="931774">
              <a:defRPr/>
            </a:pPr>
            <a:endParaRPr lang="en-US" dirty="0"/>
          </a:p>
          <a:p>
            <a:pPr defTabSz="931774">
              <a:defRPr/>
            </a:pPr>
            <a:endParaRPr lang="en-US" dirty="0"/>
          </a:p>
          <a:p>
            <a:pPr defTabSz="931774">
              <a:defRPr/>
            </a:pPr>
            <a:endParaRPr lang="en-US" dirty="0"/>
          </a:p>
          <a:p>
            <a:pPr defTabSz="931774">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36854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Here we explain how we do</a:t>
            </a:r>
            <a:r>
              <a:rPr lang="en-US" baseline="0" dirty="0"/>
              <a:t> conflict detection and handle conflicts. As I explained before, </a:t>
            </a:r>
            <a:r>
              <a:rPr lang="en-US" dirty="0"/>
              <a:t>when PIM kernel finish execution, both the </a:t>
            </a:r>
            <a:r>
              <a:rPr lang="en-US" dirty="0" err="1"/>
              <a:t>PIMReadSet</a:t>
            </a:r>
            <a:r>
              <a:rPr lang="en-US" dirty="0"/>
              <a:t> and </a:t>
            </a:r>
            <a:r>
              <a:rPr lang="en-US" dirty="0" err="1"/>
              <a:t>PIMWriteSet</a:t>
            </a:r>
            <a:r>
              <a:rPr lang="en-US" dirty="0"/>
              <a:t> are sent back to the processor. We then compute the intersection of the </a:t>
            </a:r>
            <a:r>
              <a:rPr lang="en-US" dirty="0" err="1"/>
              <a:t>PIMReadSet</a:t>
            </a:r>
            <a:r>
              <a:rPr lang="en-US" dirty="0"/>
              <a:t> and </a:t>
            </a:r>
            <a:r>
              <a:rPr lang="en-US" dirty="0" err="1"/>
              <a:t>CPUWriteSet</a:t>
            </a:r>
            <a:r>
              <a:rPr lang="en-US" dirty="0"/>
              <a:t> to determine if any addresses exist in both signatures. </a:t>
            </a:r>
          </a:p>
          <a:p>
            <a:pPr defTabSz="931774">
              <a:defRPr/>
            </a:pPr>
            <a:endParaRPr lang="en-US" dirty="0"/>
          </a:p>
          <a:p>
            <a:pPr defTabSz="931774">
              <a:defRPr/>
            </a:pPr>
            <a:r>
              <a:rPr lang="en-US" dirty="0"/>
              <a:t>First, we invalidate any clean cache that sits in the processor cache and match an address in the </a:t>
            </a:r>
            <a:r>
              <a:rPr lang="en-US" dirty="0" err="1"/>
              <a:t>PIMwRiteSet</a:t>
            </a:r>
            <a:r>
              <a:rPr lang="en-US" dirty="0"/>
              <a:t>. Because PIM now has the most recent version, so this version is stale. We then send a message to PIM core, which tell him that its safe to write its speculative cache lines back to DRAM. During the commit, all coherence directory entries for the PIM data region are locked to ensure atomicity.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3258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well it 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7976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351164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31774">
              <a:defRPr/>
            </a:pPr>
            <a:r>
              <a:rPr lang="en-US" dirty="0"/>
              <a:t>Here</a:t>
            </a:r>
            <a:r>
              <a:rPr lang="en-US" baseline="0" dirty="0"/>
              <a:t> we show normalized speedup for different coherence mechanism (fine-grained, coarse-grained, non-cacheable, </a:t>
            </a:r>
            <a:r>
              <a:rPr lang="en-US" baseline="0" dirty="0" err="1"/>
              <a:t>etc</a:t>
            </a:r>
            <a:r>
              <a:rPr lang="en-US" baseline="0" dirty="0"/>
              <a:t>) across all of the workloads. The result is normalized to CPU-only baseline. We also show </a:t>
            </a:r>
            <a:r>
              <a:rPr lang="en-US" dirty="0"/>
              <a:t>the performance of an </a:t>
            </a:r>
            <a:r>
              <a:rPr lang="en-US" i="1" dirty="0"/>
              <a:t>ideal </a:t>
            </a:r>
            <a:r>
              <a:rPr lang="en-US" dirty="0"/>
              <a:t>mechanism where there is no performance penalty for coherence. It basically shows if coherence is magically solved and there is no penalty for that, how much upper bound improvement we can get. </a:t>
            </a:r>
          </a:p>
          <a:p>
            <a:pPr defTabSz="931774">
              <a:defRPr/>
            </a:pPr>
            <a:endParaRPr lang="en-US" dirty="0"/>
          </a:p>
          <a:p>
            <a:pPr defTabSz="931774">
              <a:defRPr/>
            </a:pPr>
            <a:r>
              <a:rPr lang="en-US" dirty="0"/>
              <a:t>Without any coherence overhead, the ideal PIM mechanism significantly outperforms CPU-only across all applications, showing the potential of PIM execution on these workloads. On the other hand, poor handling of coherence by CG and NC leads to drastic performance losses compared to Ideal-PIM. With NC, the processor threads incur a large penalty for going to DRAM frequently to access the PIM data region. CG suffers greatly due to (1) flushing dirty cache lines, and (2) blocking all processor threads that access PIM data during execution. In fact, pro- </a:t>
            </a:r>
            <a:r>
              <a:rPr lang="en-US" dirty="0" err="1"/>
              <a:t>cessor</a:t>
            </a:r>
            <a:r>
              <a:rPr lang="en-US" dirty="0"/>
              <a:t> threads are blocked for up to 73.1% of the total exe- </a:t>
            </a:r>
            <a:r>
              <a:rPr lang="en-US" dirty="0" err="1"/>
              <a:t>cution</a:t>
            </a:r>
            <a:r>
              <a:rPr lang="en-US" dirty="0"/>
              <a:t> time with CG. In fact, on average, they perform worse than CPU-only execution. FG also performs worse than CPU-only. Mostly because many off-chip messages This shows an efficient coherence mechanism is essential for PIM performance. </a:t>
            </a:r>
          </a:p>
          <a:p>
            <a:pPr defTabSz="931774">
              <a:defRPr/>
            </a:pPr>
            <a:endParaRPr lang="en-US" dirty="0"/>
          </a:p>
          <a:p>
            <a:pPr defTabSz="931774">
              <a:defRPr/>
            </a:pPr>
            <a:br>
              <a:rPr lang="en-US" dirty="0"/>
            </a:br>
            <a:r>
              <a:rPr lang="en-US" dirty="0"/>
              <a:t>In contrast, </a:t>
            </a:r>
            <a:r>
              <a:rPr lang="en-US" dirty="0" err="1"/>
              <a:t>LazyPIM</a:t>
            </a:r>
            <a:r>
              <a:rPr lang="en-US" dirty="0"/>
              <a:t> consistently retains most of Ideal-PIM’s benefits for all applications, coming within 11.4% of the Ideal-PIM performance, on average. It also significantly improve performance compare to other approaches.</a:t>
            </a:r>
          </a:p>
          <a:p>
            <a:pPr defTabSz="931774">
              <a:defRPr/>
            </a:pPr>
            <a:endParaRPr lang="en-US" dirty="0"/>
          </a:p>
          <a:p>
            <a:pPr defTabSz="931774">
              <a:defRPr/>
            </a:pPr>
            <a:endParaRPr lang="en-US" dirty="0"/>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518400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 model the sum of the energy consumption that takes place within the DRAM, off-chip interconnects, and all caches. We model DRAM energy as the energy consumed per bit, lever- aging estimates from prior work </a:t>
            </a:r>
          </a:p>
          <a:p>
            <a:endParaRPr lang="ar-IQ" dirty="0"/>
          </a:p>
          <a:p>
            <a:pPr defTabSz="931774">
              <a:defRPr/>
            </a:pPr>
            <a:r>
              <a:rPr lang="ar-IQ" dirty="0"/>
              <a:t>-</a:t>
            </a:r>
            <a:r>
              <a:rPr lang="en-US" dirty="0"/>
              <a:t>The energy consumption of NC suffers greatly from the large number of memory operations that are redirected from the processor caches to DRAM. </a:t>
            </a:r>
          </a:p>
          <a:p>
            <a:pPr defTabSz="931774">
              <a:defRPr/>
            </a:pPr>
            <a:r>
              <a:rPr lang="ar-IQ" dirty="0"/>
              <a:t>-</a:t>
            </a:r>
            <a:r>
              <a:rPr lang="en-US" dirty="0"/>
              <a:t>CG has a large number of </a:t>
            </a:r>
            <a:r>
              <a:rPr lang="en-US" dirty="0" err="1"/>
              <a:t>writebacks</a:t>
            </a:r>
            <a:r>
              <a:rPr lang="en-US" dirty="0"/>
              <a:t>, which leads to increased L1 and L2 cache lookups and a large amount of traffic sending dirty data back to DRAM preemptively </a:t>
            </a:r>
          </a:p>
          <a:p>
            <a:pPr defTabSz="931774">
              <a:defRPr/>
            </a:pPr>
            <a:r>
              <a:rPr lang="ar-IQ" dirty="0"/>
              <a:t>-</a:t>
            </a:r>
            <a:r>
              <a:rPr lang="en-US" dirty="0"/>
              <a:t>The main energy improvement for </a:t>
            </a:r>
            <a:r>
              <a:rPr lang="en-US" dirty="0" err="1"/>
              <a:t>LazyPIM</a:t>
            </a:r>
            <a:r>
              <a:rPr lang="en-US" dirty="0"/>
              <a:t> over CPU-only comes from a reduction in interconnect and memory utilization, as </a:t>
            </a:r>
            <a:r>
              <a:rPr lang="en-US" dirty="0" err="1"/>
              <a:t>LazyPIM</a:t>
            </a:r>
            <a:r>
              <a:rPr lang="en-US" dirty="0"/>
              <a:t> successfully reduces data movement across the off-chip channel. </a:t>
            </a:r>
          </a:p>
          <a:p>
            <a:endParaRPr lang="en-US" dirty="0"/>
          </a:p>
          <a:p>
            <a:r>
              <a:rPr lang="en-US" dirty="0"/>
              <a:t>, and significantly </a:t>
            </a:r>
            <a:r>
              <a:rPr lang="en-US" b="1" dirty="0"/>
              <a:t>reduces energy consumption</a:t>
            </a:r>
            <a:r>
              <a:rPr lang="en-US" dirty="0"/>
              <a:t>, by an average of  </a:t>
            </a:r>
            <a:r>
              <a:rPr lang="en-US" u="sng" dirty="0">
                <a:solidFill>
                  <a:srgbClr val="0000FF"/>
                </a:solidFill>
              </a:rPr>
              <a:t>35.5%</a:t>
            </a:r>
            <a:r>
              <a:rPr lang="en-US" dirty="0"/>
              <a:t> over</a:t>
            </a:r>
            <a:r>
              <a:rPr lang="en-US" dirty="0">
                <a:solidFill>
                  <a:srgbClr val="0000FF"/>
                </a:solidFill>
              </a:rPr>
              <a:t> </a:t>
            </a:r>
            <a:r>
              <a:rPr lang="en-US" b="1" dirty="0"/>
              <a:t>FG</a:t>
            </a:r>
            <a:r>
              <a:rPr lang="en-US" dirty="0"/>
              <a:t>, </a:t>
            </a:r>
            <a:r>
              <a:rPr lang="en-US" u="sng" dirty="0">
                <a:solidFill>
                  <a:srgbClr val="0000FF"/>
                </a:solidFill>
              </a:rPr>
              <a:t>18.0%</a:t>
            </a:r>
            <a:r>
              <a:rPr lang="en-US" u="sng" dirty="0"/>
              <a:t> </a:t>
            </a:r>
            <a:r>
              <a:rPr lang="en-US" dirty="0"/>
              <a:t>over </a:t>
            </a:r>
            <a:r>
              <a:rPr lang="en-US" b="1" dirty="0">
                <a:solidFill>
                  <a:srgbClr val="000000"/>
                </a:solidFill>
              </a:rPr>
              <a:t>CG</a:t>
            </a:r>
            <a:r>
              <a:rPr lang="en-US" dirty="0"/>
              <a:t>, </a:t>
            </a:r>
            <a:r>
              <a:rPr lang="en-US" u="sng" dirty="0">
                <a:solidFill>
                  <a:srgbClr val="0000FF"/>
                </a:solidFill>
              </a:rPr>
              <a:t>62.2% </a:t>
            </a:r>
            <a:r>
              <a:rPr lang="en-US" dirty="0"/>
              <a:t>over </a:t>
            </a:r>
            <a:r>
              <a:rPr lang="en-US" b="1" dirty="0">
                <a:solidFill>
                  <a:srgbClr val="000000"/>
                </a:solidFill>
              </a:rPr>
              <a:t>NC</a:t>
            </a:r>
            <a:r>
              <a:rPr lang="en-US" dirty="0"/>
              <a:t>, and </a:t>
            </a:r>
            <a:r>
              <a:rPr lang="en-US" u="sng" dirty="0">
                <a:solidFill>
                  <a:srgbClr val="0000FF"/>
                </a:solidFill>
              </a:rPr>
              <a:t>43.7%</a:t>
            </a:r>
            <a:r>
              <a:rPr lang="en-US" dirty="0"/>
              <a:t> over </a:t>
            </a:r>
            <a:r>
              <a:rPr lang="en-US" b="1" dirty="0">
                <a:solidFill>
                  <a:srgbClr val="000000"/>
                </a:solidFill>
              </a:rPr>
              <a:t>CPU-only</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869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another </a:t>
            </a:r>
            <a:r>
              <a:rPr lang="en-US" dirty="0" err="1"/>
              <a:t>obsrevation</a:t>
            </a:r>
            <a:r>
              <a:rPr lang="en-US" dirty="0"/>
              <a:t> that using PIM accelerator provide</a:t>
            </a:r>
            <a:r>
              <a:rPr lang="en-US" baseline="0" dirty="0"/>
              <a:t> limited energy reduction over PIM core, for some of these workloads, such as texture tiling. This is </a:t>
            </a:r>
            <a:r>
              <a:rPr lang="en-US" baseline="0" dirty="0" err="1"/>
              <a:t>becase</a:t>
            </a:r>
            <a:r>
              <a:rPr lang="en-US" baseline="0" dirty="0"/>
              <a:t> these kernels are data intensive and have low </a:t>
            </a:r>
            <a:r>
              <a:rPr lang="en-US" baseline="0" dirty="0" err="1"/>
              <a:t>ocmputational</a:t>
            </a:r>
            <a:r>
              <a:rPr lang="en-US" baseline="0" dirty="0"/>
              <a:t> </a:t>
            </a:r>
            <a:r>
              <a:rPr lang="en-US" baseline="0" dirty="0" err="1"/>
              <a:t>compleity</a:t>
            </a:r>
            <a:r>
              <a:rPr lang="en-US" baseline="0" dirty="0"/>
              <a:t>, and as a result, using fixed function accelerator does not provide significant energy reduction over the PIM core.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781350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wrap</a:t>
            </a:r>
            <a:r>
              <a:rPr lang="en-US" baseline="0" dirty="0"/>
              <a:t> up</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78662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So the problem is that Cache </a:t>
            </a:r>
            <a:r>
              <a:rPr lang="en-US" dirty="0" err="1"/>
              <a:t>coherencde</a:t>
            </a:r>
            <a:r>
              <a:rPr lang="en-US" dirty="0"/>
              <a:t> is a major</a:t>
            </a:r>
            <a:r>
              <a:rPr lang="en-US" baseline="0" dirty="0"/>
              <a:t> system challenge for Processing in memory, and prior works propose </a:t>
            </a:r>
            <a:r>
              <a:rPr lang="en-US" baseline="0" dirty="0" err="1"/>
              <a:t>na</a:t>
            </a:r>
            <a:r>
              <a:rPr lang="nl-NL" baseline="0" dirty="0" err="1"/>
              <a:t>ï</a:t>
            </a:r>
            <a:r>
              <a:rPr lang="en-US" baseline="0" dirty="0" err="1"/>
              <a:t>ve</a:t>
            </a:r>
            <a:r>
              <a:rPr lang="en-US" baseline="0" dirty="0"/>
              <a:t> solution to handle coherence and those solution fail to keep PIM benefit across many data </a:t>
            </a:r>
            <a:r>
              <a:rPr lang="en-US" baseline="0" dirty="0" err="1"/>
              <a:t>intensie</a:t>
            </a:r>
            <a:r>
              <a:rPr lang="en-US" baseline="0" dirty="0"/>
              <a:t> </a:t>
            </a:r>
            <a:r>
              <a:rPr lang="en-US" baseline="0" dirty="0" err="1"/>
              <a:t>appliation</a:t>
            </a:r>
            <a:r>
              <a:rPr lang="en-US" baseline="0" dirty="0"/>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3859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PIM-Core and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significantly outperform CPU-Only across all kernels, improving performance</a:t>
            </a:r>
            <a:r>
              <a:rPr lang="en-US" sz="1200" kern="1200" baseline="0" dirty="0">
                <a:solidFill>
                  <a:schemeClr val="tx1"/>
                </a:solidFill>
                <a:latin typeface="+mn-lt"/>
                <a:ea typeface="+mn-ea"/>
                <a:cs typeface="+mn-cs"/>
              </a:rPr>
              <a:t> by </a:t>
            </a:r>
            <a:r>
              <a:rPr lang="mr-IN" sz="1200" kern="1200" baseline="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This </a:t>
            </a:r>
            <a:r>
              <a:rPr lang="en-US" sz="1200" kern="1200" dirty="0" err="1">
                <a:solidFill>
                  <a:schemeClr val="tx1"/>
                </a:solidFill>
                <a:latin typeface="+mn-lt"/>
                <a:ea typeface="+mn-ea"/>
                <a:cs typeface="+mn-cs"/>
              </a:rPr>
              <a:t>perfomance</a:t>
            </a:r>
            <a:r>
              <a:rPr lang="en-US" sz="1200" kern="1200" dirty="0">
                <a:solidFill>
                  <a:schemeClr val="tx1"/>
                </a:solidFill>
                <a:latin typeface="+mn-lt"/>
                <a:ea typeface="+mn-ea"/>
                <a:cs typeface="+mn-cs"/>
              </a:rPr>
              <a:t> benefit come from higher bandwidth and lower access latency of 3D-stacked memory, because all of these kernels are data intensive. </a:t>
            </a:r>
          </a:p>
          <a:p>
            <a:r>
              <a:rPr lang="en-US" sz="1200" kern="1200" dirty="0">
                <a:solidFill>
                  <a:schemeClr val="tx1"/>
                </a:solidFill>
                <a:latin typeface="+mn-lt"/>
                <a:ea typeface="+mn-ea"/>
                <a:cs typeface="+mn-cs"/>
              </a:rPr>
              <a:t>Performance improvement</a:t>
            </a:r>
            <a:r>
              <a:rPr lang="en-US" sz="1200" kern="1200" baseline="0" dirty="0">
                <a:solidFill>
                  <a:schemeClr val="tx1"/>
                </a:solidFill>
                <a:latin typeface="+mn-lt"/>
                <a:ea typeface="+mn-ea"/>
                <a:cs typeface="+mn-cs"/>
              </a:rPr>
              <a:t> of PIM-</a:t>
            </a:r>
            <a:r>
              <a:rPr lang="en-US" sz="1200" kern="1200" baseline="0" dirty="0" err="1">
                <a:solidFill>
                  <a:schemeClr val="tx1"/>
                </a:solidFill>
                <a:latin typeface="+mn-lt"/>
                <a:ea typeface="+mn-ea"/>
                <a:cs typeface="+mn-cs"/>
              </a:rPr>
              <a:t>acc</a:t>
            </a:r>
            <a:r>
              <a:rPr lang="en-US" sz="1200" kern="1200" baseline="0" dirty="0">
                <a:solidFill>
                  <a:schemeClr val="tx1"/>
                </a:solidFill>
                <a:latin typeface="+mn-lt"/>
                <a:ea typeface="+mn-ea"/>
                <a:cs typeface="+mn-cs"/>
              </a:rPr>
              <a:t> over PIM-core </a:t>
            </a:r>
            <a:r>
              <a:rPr lang="en-US" sz="1200" kern="1200" baseline="0" dirty="0" err="1">
                <a:solidFill>
                  <a:schemeClr val="tx1"/>
                </a:solidFill>
                <a:latin typeface="+mn-lt"/>
                <a:ea typeface="+mn-ea"/>
                <a:cs typeface="+mn-cs"/>
              </a:rPr>
              <a:t>differes</a:t>
            </a:r>
            <a:r>
              <a:rPr lang="en-US" sz="1200" kern="1200" baseline="0" dirty="0">
                <a:solidFill>
                  <a:schemeClr val="tx1"/>
                </a:solidFill>
                <a:latin typeface="+mn-lt"/>
                <a:ea typeface="+mn-ea"/>
                <a:cs typeface="+mn-cs"/>
              </a:rPr>
              <a:t> across different workloads. </a:t>
            </a:r>
            <a:r>
              <a:rPr lang="en-US" sz="1200" kern="1200" dirty="0">
                <a:solidFill>
                  <a:schemeClr val="tx1"/>
                </a:solidFill>
                <a:latin typeface="+mn-lt"/>
                <a:ea typeface="+mn-ea"/>
                <a:cs typeface="+mn-cs"/>
              </a:rPr>
              <a:t>In some cases</a:t>
            </a:r>
            <a:r>
              <a:rPr lang="en-US" sz="1200" kern="1200" baseline="0" dirty="0">
                <a:solidFill>
                  <a:schemeClr val="tx1"/>
                </a:solidFill>
                <a:latin typeface="+mn-lt"/>
                <a:ea typeface="+mn-ea"/>
                <a:cs typeface="+mn-cs"/>
              </a:rPr>
              <a:t> such as Texture Tiling, </a:t>
            </a:r>
            <a:r>
              <a:rPr lang="en-US" sz="1200" kern="1200" dirty="0">
                <a:solidFill>
                  <a:schemeClr val="tx1"/>
                </a:solidFill>
                <a:latin typeface="+mn-lt"/>
                <a:ea typeface="+mn-ea"/>
                <a:cs typeface="+mn-cs"/>
              </a:rPr>
              <a:t>the performance improvement of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is limited by the low computational complexity of these two kernels. But</a:t>
            </a:r>
            <a:r>
              <a:rPr lang="en-US" sz="1200" kern="1200" baseline="0" dirty="0">
                <a:solidFill>
                  <a:schemeClr val="tx1"/>
                </a:solidFill>
                <a:latin typeface="+mn-lt"/>
                <a:ea typeface="+mn-ea"/>
                <a:cs typeface="+mn-cs"/>
              </a:rPr>
              <a:t> there are other cases, such as</a:t>
            </a:r>
            <a:r>
              <a:rPr lang="en-US" sz="1200" kern="1200" dirty="0">
                <a:solidFill>
                  <a:schemeClr val="tx1"/>
                </a:solidFill>
                <a:latin typeface="+mn-lt"/>
                <a:ea typeface="+mn-ea"/>
                <a:cs typeface="+mn-cs"/>
              </a:rPr>
              <a:t> compression that benefit significantly from using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in terms of performance, because these kernels are more compute-intensive and less data-intensive compared to texture tiling and.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493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Please drop by our talk during session 1 if you would like to learn more about data movement in Google</a:t>
            </a:r>
            <a:r>
              <a:rPr lang="en-US" sz="1200" kern="1200" baseline="0" dirty="0">
                <a:solidFill>
                  <a:schemeClr val="tx1"/>
                </a:solidFill>
                <a:latin typeface="+mn-lt"/>
                <a:ea typeface="+mn-ea"/>
                <a:cs typeface="+mn-cs"/>
              </a:rPr>
              <a:t> workloads</a:t>
            </a:r>
            <a:r>
              <a:rPr lang="en-US" sz="1200" kern="120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711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a:t>
            </a:r>
            <a:r>
              <a:rPr lang="en-US" baseline="0" dirty="0"/>
              <a:t>, my name is </a:t>
            </a:r>
            <a:r>
              <a:rPr lang="en-US" baseline="0" dirty="0" err="1"/>
              <a:t>Jeremie</a:t>
            </a:r>
            <a:r>
              <a:rPr lang="en-US" baseline="0" dirty="0"/>
              <a:t> Kim and I will be presenting Genome Read In-Memory Filter which will also be referred to as GRIM-Filter for short.</a:t>
            </a:r>
          </a:p>
          <a:p>
            <a:r>
              <a:rPr lang="en-US" b="1" i="1" u="sng" baseline="0" dirty="0"/>
              <a:t>[CLICK]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481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Each DRAM layer is organized as an array of Banks</a:t>
            </a:r>
          </a:p>
          <a:p>
            <a:r>
              <a:rPr lang="en-US" b="0" i="0" u="none" dirty="0"/>
              <a:t>[CLICK]</a:t>
            </a:r>
          </a:p>
          <a:p>
            <a:r>
              <a:rPr lang="en-US" b="0" i="0" u="none" dirty="0"/>
              <a:t>and</a:t>
            </a:r>
            <a:r>
              <a:rPr lang="en-US" b="0" i="0" u="none" baseline="0" dirty="0"/>
              <a:t> a bank is an array of cells with a row buffer. The row buffer holds one row at a time and uses this structure to transfer data with high bandwidth into the logic layer via TSVs</a:t>
            </a:r>
          </a:p>
          <a:p>
            <a:r>
              <a:rPr lang="en-US" b="0" i="0" u="none" baseline="0" dirty="0"/>
              <a:t>[CLICK]</a:t>
            </a:r>
            <a:endParaRPr lang="en-US" b="0" i="0" u="none" dirty="0"/>
          </a:p>
          <a:p>
            <a:r>
              <a:rPr lang="en-US" b="0" i="0" u="none" dirty="0"/>
              <a:t>We</a:t>
            </a:r>
            <a:r>
              <a:rPr lang="en-US" b="0" i="0" u="none" baseline="0" dirty="0"/>
              <a:t> now show the distribution of bit vectors across the DRAM arrays to enable parallel processing of many bins. </a:t>
            </a:r>
          </a:p>
          <a:p>
            <a:r>
              <a:rPr lang="en-US" b="0" i="0" u="none" baseline="0" dirty="0"/>
              <a:t>[CLICK]</a:t>
            </a:r>
          </a:p>
          <a:p>
            <a:r>
              <a:rPr lang="en-US" b="0" i="0" u="none" baseline="0" dirty="0"/>
              <a:t>Each row represents a token's occurrence across many sequential bins. and the row of the appropriate token gets queried to find a vector showing the occurrence of the token across many bins.</a:t>
            </a:r>
          </a:p>
          <a:p>
            <a:r>
              <a:rPr lang="en-US" b="0" i="0" u="none" baseline="0" dirty="0"/>
              <a:t>These are the vectors are brought down into the logic layer to be operated on.</a:t>
            </a:r>
          </a:p>
          <a:p>
            <a:r>
              <a:rPr lang="en-US" b="1" i="1" u="sng" baseline="0" dirty="0"/>
              <a:t>[CLICK]</a:t>
            </a:r>
          </a:p>
          <a:p>
            <a:endParaRPr lang="en-US" b="1" i="1" u="sng" baseline="0" dirty="0"/>
          </a:p>
          <a:p>
            <a:r>
              <a:rPr lang="en-US" b="1" i="1" u="sng" baseline="0" dirty="0"/>
              <a:t>[END-CLICK]</a:t>
            </a:r>
            <a:endParaRPr lang="en-US" b="0" i="0" u="none"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21032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a:t>
            </a:r>
            <a:r>
              <a:rPr lang="en-US" baseline="0"/>
              <a:t>data sets, consisting of approximately 4 million reads each, </a:t>
            </a:r>
            <a:r>
              <a:rPr lang="en-US" baseline="0" dirty="0"/>
              <a:t>and got the following results. Compared to the previous best filter, our filter enjoys a 2x average end-to-end read mapper performance gain across the data sets, and a 6x average lower false positive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9258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F5259C2D-02FE-4C64-AD33-18B082577A5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57188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ran</a:t>
            </a:r>
            <a:r>
              <a:rPr lang="en-US" baseline="0" dirty="0"/>
              <a:t> 10 separate experiments with real read </a:t>
            </a:r>
            <a:r>
              <a:rPr lang="en-US" baseline="0"/>
              <a:t>data sets, consisting of approximately 4 million reads each, </a:t>
            </a:r>
            <a:r>
              <a:rPr lang="en-US" baseline="0" dirty="0"/>
              <a:t>and got the following results. Compared to the previous best filter, our filter enjoys a 2x average end-to-end read mapper performance gain across the data sets, and a 6x average lower false positive rate. Again, these are the locations that were not discarded by the filter, but were then later discarded after alignment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23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dirty="0"/>
              <a:t>We propose an</a:t>
            </a:r>
            <a:r>
              <a:rPr lang="en-US" baseline="0" dirty="0"/>
              <a:t> in-memory filter to accelerate read mapping</a:t>
            </a:r>
          </a:p>
          <a:p>
            <a:r>
              <a:rPr lang="en-US" b="1" i="1" u="sng" baseline="0" dirty="0"/>
              <a:t>[CLICK]</a:t>
            </a:r>
          </a:p>
          <a:p>
            <a:r>
              <a:rPr lang="en-US" b="0" i="0" u="none" baseline="0" dirty="0"/>
              <a:t>Compared to the previous best filter we show up to 3.7x end-to-end speedup on the same mapper and</a:t>
            </a:r>
          </a:p>
          <a:p>
            <a:r>
              <a:rPr lang="en-US" b="0" i="0" u="none" baseline="0" dirty="0"/>
              <a:t>We also observe on average 6x fewer false positives</a:t>
            </a:r>
          </a:p>
          <a:p>
            <a:r>
              <a:rPr lang="en-US" b="1" i="1" u="sng" baseline="0" dirty="0"/>
              <a:t>[CLICK]</a:t>
            </a:r>
          </a:p>
          <a:p>
            <a:r>
              <a:rPr lang="en-US" b="0" i="0" u="none" baseline="0" dirty="0"/>
              <a:t>GRIM-Filter is a universal filter that can be applied to any read mapper and we hope these results encourage people to use processing in memory to improve other data intensive algorithms</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051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base" latinLnBrk="0" hangingPunct="1">
              <a:lnSpc>
                <a:spcPct val="100000"/>
              </a:lnSpc>
              <a:spcBef>
                <a:spcPct val="0"/>
              </a:spcBef>
              <a:spcAft>
                <a:spcPct val="0"/>
              </a:spcAft>
              <a:buClrTx/>
              <a:buSzTx/>
              <a:buFontTx/>
              <a:buNone/>
              <a:tabLst/>
              <a:defRPr/>
            </a:pPr>
            <a:fld id="{F4A9EA23-718E-E549-9766-CDBEC39E0C3C}" type="slidenum">
              <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rPr>
              <a:pPr marL="0" marR="0" lvl="0" indent="0" algn="r" defTabSz="928538" rtl="0" eaLnBrk="1" fontAlgn="base" latinLnBrk="0" hangingPunct="1">
                <a:lnSpc>
                  <a:spcPct val="100000"/>
                </a:lnSpc>
                <a:spcBef>
                  <a:spcPct val="0"/>
                </a:spcBef>
                <a:spcAft>
                  <a:spcPct val="0"/>
                </a:spcAft>
                <a:buClrTx/>
                <a:buSzTx/>
                <a:buFontTx/>
                <a:buNone/>
                <a:tabLst/>
                <a:defRPr/>
              </a:pPr>
              <a:t>160</a:t>
            </a:fld>
            <a:endParaRPr kumimoji="0" lang="en-US" sz="1200" b="0" i="0" u="none" strike="noStrike" kern="1200" cap="none" spc="0" normalizeH="0" baseline="0" noProof="0">
              <a:ln>
                <a:noFill/>
              </a:ln>
              <a:solidFill>
                <a:srgbClr val="000000"/>
              </a:solidFill>
              <a:effectLst/>
              <a:uLnTx/>
              <a:uFillTx/>
              <a:latin typeface="Arial" charset="0"/>
              <a:ea typeface="ＭＳ Ｐゴシック" charset="0"/>
              <a:cs typeface="Arial" charset="0"/>
            </a:endParaRPr>
          </a:p>
        </p:txBody>
      </p:sp>
      <p:sp>
        <p:nvSpPr>
          <p:cNvPr id="116738"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sp>
      <p:sp>
        <p:nvSpPr>
          <p:cNvPr id="116739"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418397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Perhaps we have taken processor-centric system design a bit too far</a:t>
            </a: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182</a:t>
            </a:fld>
            <a:endParaRPr lang="en-US">
              <a:solidFill>
                <a:prstClr val="black"/>
              </a:solidFill>
            </a:endParaRPr>
          </a:p>
        </p:txBody>
      </p:sp>
    </p:spTree>
    <p:extLst>
      <p:ext uri="{BB962C8B-B14F-4D97-AF65-F5344CB8AC3E}">
        <p14:creationId xmlns:p14="http://schemas.microsoft.com/office/powerpoint/2010/main" val="120255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668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Consumer</a:t>
            </a:r>
            <a:r>
              <a:rPr lang="en-US" baseline="0" dirty="0"/>
              <a:t> devices like tablets smartphone and wearable are now everywhere and used by billions of people.</a:t>
            </a:r>
          </a:p>
          <a:p>
            <a:r>
              <a:rPr lang="en-US" dirty="0"/>
              <a:t>One of the</a:t>
            </a:r>
            <a:r>
              <a:rPr lang="en-US" baseline="0" dirty="0"/>
              <a:t> major challenge in these devices is battery limitation which makes the energy consumption a critical concern </a:t>
            </a:r>
            <a:r>
              <a:rPr lang="mr-IN" baseline="0" dirty="0"/>
              <a:t>…</a:t>
            </a:r>
            <a:endParaRPr lang="en-US" baseline="0" dirty="0"/>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9161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3492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Throughout our analysis, we make</a:t>
            </a:r>
            <a:r>
              <a:rPr lang="en-US" baseline="0" dirty="0"/>
              <a:t> a key observation </a:t>
            </a:r>
            <a:r>
              <a:rPr lang="en-US" dirty="0"/>
              <a:t>that</a:t>
            </a:r>
            <a:r>
              <a:rPr lang="en-US" baseline="0" dirty="0"/>
              <a:t> out of all sources of energy consumption, data movement is a major contributor to the total system energy. We find that across all of the workloads</a:t>
            </a:r>
            <a:r>
              <a:rPr lang="en-US" dirty="0"/>
              <a:t>,</a:t>
            </a:r>
            <a:r>
              <a:rPr lang="en-US" baseline="0" dirty="0"/>
              <a:t> on average around 62.7% of total system energy is spent on data movement.</a:t>
            </a:r>
          </a:p>
          <a:p>
            <a:endParaRPr lang="en-US" baseline="0" dirty="0"/>
          </a:p>
          <a:p>
            <a:r>
              <a:rPr lang="en-US" baseline="0" dirty="0"/>
              <a:t>One way to reduce data movement cost is to move computation close to data, or </a:t>
            </a:r>
            <a:r>
              <a:rPr lang="mr-IN" baseline="0" dirty="0"/>
              <a:t>…</a:t>
            </a:r>
            <a:endParaRPr lang="en-US" baseline="0" dirty="0"/>
          </a:p>
          <a:p>
            <a:r>
              <a:rPr lang="en-US" baseline="0" dirty="0"/>
              <a:t>One potential solution to address this cost it do move computation close to data, or in other words, do </a:t>
            </a:r>
            <a:r>
              <a:rPr lang="en-US" baseline="0" dirty="0" err="1"/>
              <a:t>procesing</a:t>
            </a:r>
            <a:r>
              <a:rPr lang="en-US" baseline="0" dirty="0"/>
              <a:t> in memory. However, the challenge is that these devices.</a:t>
            </a:r>
          </a:p>
          <a:p>
            <a:endParaRPr lang="en-US" baseline="0" dirty="0"/>
          </a:p>
          <a:p>
            <a:endParaRPr lang="en-US" baseline="0" dirty="0"/>
          </a:p>
          <a:p>
            <a:r>
              <a:rPr lang="en-US" dirty="0"/>
              <a:t>One potential</a:t>
            </a:r>
            <a:r>
              <a:rPr lang="en-US" baseline="0" dirty="0"/>
              <a:t> solution to mitigate data movement cost and reduce total system energy is to execute data-movement heavy portions of application close to data, or in other words, do processing in memory. However, consumer devices are </a:t>
            </a:r>
            <a:r>
              <a:rPr lang="en-US" baseline="0" dirty="0" err="1"/>
              <a:t>extermely</a:t>
            </a:r>
            <a:r>
              <a:rPr lang="en-US" baseline="0" dirty="0"/>
              <a:t> limited in terms of area and power budget. So the question is can we move part of the data movement heavy portion given the limited area and energy budget. Our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376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To figure</a:t>
            </a:r>
            <a:r>
              <a:rPr lang="en-US" sz="1200" kern="1200" baseline="0" dirty="0">
                <a:solidFill>
                  <a:schemeClr val="tx1"/>
                </a:solidFill>
                <a:latin typeface="+mn-lt"/>
                <a:ea typeface="+mn-ea"/>
                <a:cs typeface="+mn-cs"/>
              </a:rPr>
              <a:t> out if we can use processing in memory, we dig deeper into our analysis and we make another key observation that majority of data movement often comes form simple functions and </a:t>
            </a:r>
            <a:r>
              <a:rPr lang="en-US" sz="1200" kern="1200" baseline="0" dirty="0" err="1">
                <a:solidFill>
                  <a:schemeClr val="tx1"/>
                </a:solidFill>
                <a:latin typeface="+mn-lt"/>
                <a:ea typeface="+mn-ea"/>
                <a:cs typeface="+mn-cs"/>
              </a:rPr>
              <a:t>pritmitives</a:t>
            </a:r>
            <a:r>
              <a:rPr lang="en-US" sz="1200" kern="1200" baseline="0" dirty="0">
                <a:solidFill>
                  <a:schemeClr val="tx1"/>
                </a:solidFill>
                <a:latin typeface="+mn-lt"/>
                <a:ea typeface="+mn-ea"/>
                <a:cs typeface="+mn-cs"/>
              </a:rPr>
              <a:t>. We find that these simple function can be implemented in memory as either a small embedded core, or group of small fixed function accelerators. Our result shows that offloading these function to PIM logic can significantly reduce data movement for each function and reduce energy on average around 55%  and improve </a:t>
            </a:r>
            <a:r>
              <a:rPr lang="en-US" sz="1200" kern="1200" baseline="0" dirty="0" err="1">
                <a:solidFill>
                  <a:schemeClr val="tx1"/>
                </a:solidFill>
                <a:latin typeface="+mn-lt"/>
                <a:ea typeface="+mn-ea"/>
                <a:cs typeface="+mn-cs"/>
              </a:rPr>
              <a:t>perforamcne</a:t>
            </a:r>
            <a:r>
              <a:rPr lang="en-US" sz="1200" kern="1200" baseline="0" dirty="0">
                <a:solidFill>
                  <a:schemeClr val="tx1"/>
                </a:solidFill>
                <a:latin typeface="+mn-lt"/>
                <a:ea typeface="+mn-ea"/>
                <a:cs typeface="+mn-cs"/>
              </a:rPr>
              <a:t> around 54%.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3237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4297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1181100" y="696913"/>
            <a:ext cx="4648200" cy="348615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701040" y="4415790"/>
            <a:ext cx="5608320" cy="418338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3100">
                <a:latin typeface="Lucida Grande" charset="0"/>
                <a:cs typeface="Lucida Grande" charset="0"/>
                <a:sym typeface="Lucida Grande" charset="0"/>
              </a:rPr>
              <a:t>copy</a:t>
            </a:r>
          </a:p>
        </p:txBody>
      </p:sp>
    </p:spTree>
    <p:extLst>
      <p:ext uri="{BB962C8B-B14F-4D97-AF65-F5344CB8AC3E}">
        <p14:creationId xmlns:p14="http://schemas.microsoft.com/office/powerpoint/2010/main" val="1380925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our</a:t>
            </a:r>
            <a:r>
              <a:rPr lang="en-US" baseline="0" dirty="0"/>
              <a:t> analysis, lets talk about </a:t>
            </a:r>
            <a:r>
              <a:rPr lang="mr-IN"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4894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884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Feedback: no </a:t>
            </a:r>
            <a:r>
              <a:rPr lang="en-US" dirty="0" err="1"/>
              <a:t>wifi</a:t>
            </a:r>
            <a:r>
              <a:rPr lang="en-US" dirty="0"/>
              <a:t> mention </a:t>
            </a:r>
          </a:p>
          <a:p>
            <a:endParaRPr lang="en-US" dirty="0"/>
          </a:p>
          <a:p>
            <a:r>
              <a:rPr lang="en-US" dirty="0"/>
              <a:t>We did our workload characterization</a:t>
            </a:r>
            <a:r>
              <a:rPr lang="en-US" baseline="0" dirty="0"/>
              <a:t> on a </a:t>
            </a:r>
            <a:r>
              <a:rPr lang="en-US" baseline="0" dirty="0" err="1"/>
              <a:t>Chromebook</a:t>
            </a:r>
            <a:r>
              <a:rPr lang="en-US" baseline="0" dirty="0"/>
              <a:t> with an Intel </a:t>
            </a:r>
            <a:r>
              <a:rPr lang="en-US" baseline="0" dirty="0" err="1"/>
              <a:t>SoC.</a:t>
            </a:r>
            <a:r>
              <a:rPr lang="en-US" baseline="0" dirty="0"/>
              <a:t> We use performance counter within </a:t>
            </a:r>
            <a:r>
              <a:rPr lang="en-US" baseline="0" dirty="0" err="1"/>
              <a:t>Soc</a:t>
            </a:r>
            <a:r>
              <a:rPr lang="en-US" baseline="0" dirty="0"/>
              <a:t> to do our analysis.</a:t>
            </a:r>
          </a:p>
          <a:p>
            <a:endParaRPr lang="en-US" baseline="0" dirty="0"/>
          </a:p>
          <a:p>
            <a:r>
              <a:rPr lang="en-US" baseline="0" dirty="0"/>
              <a:t>We model energy as sum of the energy consumption that take place in CPU, caches, </a:t>
            </a:r>
            <a:r>
              <a:rPr lang="en-US" baseline="0" dirty="0" err="1"/>
              <a:t>interconnet</a:t>
            </a:r>
            <a:r>
              <a:rPr lang="en-US" baseline="0" dirty="0"/>
              <a:t> and DRAM. We turn off the </a:t>
            </a:r>
            <a:r>
              <a:rPr lang="en-US" baseline="0" dirty="0" err="1"/>
              <a:t>wifi</a:t>
            </a:r>
            <a:r>
              <a:rPr lang="en-US" baseline="0" dirty="0"/>
              <a:t> and </a:t>
            </a:r>
            <a:r>
              <a:rPr lang="en-US" sz="1200" kern="1200" dirty="0">
                <a:solidFill>
                  <a:schemeClr val="tx1"/>
                </a:solidFill>
                <a:latin typeface="+mn-lt"/>
                <a:ea typeface="+mn-ea"/>
                <a:cs typeface="+mn-cs"/>
              </a:rPr>
              <a:t>use the lowest brightness for the display to ensure that the majority of the total energy is spent on the </a:t>
            </a:r>
            <a:r>
              <a:rPr lang="en-US" sz="1200" kern="1200" dirty="0" err="1">
                <a:solidFill>
                  <a:schemeClr val="tx1"/>
                </a:solidFill>
                <a:latin typeface="+mn-lt"/>
                <a:ea typeface="+mn-ea"/>
                <a:cs typeface="+mn-cs"/>
              </a:rPr>
              <a:t>SoC</a:t>
            </a:r>
            <a:r>
              <a:rPr lang="en-US" sz="1200" kern="1200" dirty="0">
                <a:solidFill>
                  <a:schemeClr val="tx1"/>
                </a:solidFill>
                <a:latin typeface="+mn-lt"/>
                <a:ea typeface="+mn-ea"/>
                <a:cs typeface="+mn-cs"/>
              </a:rPr>
              <a:t> and the memory system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549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During our analysis, for</a:t>
            </a:r>
            <a:r>
              <a:rPr lang="en-US" sz="1200" kern="1200" baseline="0" dirty="0">
                <a:solidFill>
                  <a:schemeClr val="tx1"/>
                </a:solidFill>
                <a:latin typeface="+mn-lt"/>
                <a:ea typeface="+mn-ea"/>
                <a:cs typeface="+mn-cs"/>
              </a:rPr>
              <a:t> each workload, once we identify </a:t>
            </a:r>
            <a:r>
              <a:rPr lang="en-US" sz="1200" kern="1200" dirty="0">
                <a:solidFill>
                  <a:schemeClr val="tx1"/>
                </a:solidFill>
                <a:latin typeface="+mn-lt"/>
                <a:ea typeface="+mn-ea"/>
                <a:cs typeface="+mn-cs"/>
              </a:rPr>
              <a:t>a PIM target, we consider</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two types of PIM logic implementation: (1) a general-purpose PIM core; and (2) a fixed-function PIM accelerator, </a:t>
            </a:r>
            <a:br>
              <a:rPr lang="en-US" sz="1200" kern="1200" baseline="0" dirty="0">
                <a:solidFill>
                  <a:schemeClr val="tx1"/>
                </a:solidFill>
                <a:latin typeface="+mn-lt"/>
                <a:ea typeface="+mn-ea"/>
                <a:cs typeface="+mn-cs"/>
              </a:rPr>
            </a:br>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For the PIM core, we design a small general</a:t>
            </a:r>
            <a:r>
              <a:rPr lang="en-US" sz="1200" kern="1200" baseline="0" dirty="0">
                <a:solidFill>
                  <a:schemeClr val="tx1"/>
                </a:solidFill>
                <a:latin typeface="+mn-lt"/>
                <a:ea typeface="+mn-ea"/>
                <a:cs typeface="+mn-cs"/>
              </a:rPr>
              <a:t> purpose core based on the </a:t>
            </a:r>
            <a:r>
              <a:rPr lang="en-US" sz="1200" kern="1200" baseline="0" dirty="0" err="1">
                <a:solidFill>
                  <a:schemeClr val="tx1"/>
                </a:solidFill>
                <a:latin typeface="+mn-lt"/>
                <a:ea typeface="+mn-ea"/>
                <a:cs typeface="+mn-cs"/>
              </a:rPr>
              <a:t>charateristic</a:t>
            </a:r>
            <a:r>
              <a:rPr lang="en-US" sz="1200" kern="1200" baseline="0" dirty="0">
                <a:solidFill>
                  <a:schemeClr val="tx1"/>
                </a:solidFill>
                <a:latin typeface="+mn-lt"/>
                <a:ea typeface="+mn-ea"/>
                <a:cs typeface="+mn-cs"/>
              </a:rPr>
              <a:t> of PIM candidate we find across the workloads. It’s simple embedded core that doesn’t have any </a:t>
            </a:r>
            <a:r>
              <a:rPr lang="en-US" sz="1200" kern="1200" baseline="0" dirty="0" err="1">
                <a:solidFill>
                  <a:schemeClr val="tx1"/>
                </a:solidFill>
                <a:latin typeface="+mn-lt"/>
                <a:ea typeface="+mn-ea"/>
                <a:cs typeface="+mn-cs"/>
              </a:rPr>
              <a:t>aggressi</a:t>
            </a:r>
            <a:r>
              <a:rPr lang="en-US" sz="1200" kern="1200" baseline="0" dirty="0">
                <a:solidFill>
                  <a:schemeClr val="tx1"/>
                </a:solidFill>
                <a:latin typeface="+mn-lt"/>
                <a:ea typeface="+mn-ea"/>
                <a:cs typeface="+mn-cs"/>
              </a:rPr>
              <a:t> ILP techniques, and it includes a SIMD unit to benefit from parallelism. For the PIM accelerator, we design a fixed function logic that has an in memory logic unit for each candidates we find. To benefit from </a:t>
            </a:r>
            <a:r>
              <a:rPr lang="en-US" sz="1200" kern="1200" baseline="0" dirty="0" err="1">
                <a:solidFill>
                  <a:schemeClr val="tx1"/>
                </a:solidFill>
                <a:latin typeface="+mn-lt"/>
                <a:ea typeface="+mn-ea"/>
                <a:cs typeface="+mn-cs"/>
              </a:rPr>
              <a:t>paralalliesm</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eacch</a:t>
            </a:r>
            <a:r>
              <a:rPr lang="en-US" sz="1200" kern="1200" baseline="0" dirty="0">
                <a:solidFill>
                  <a:schemeClr val="tx1"/>
                </a:solidFill>
                <a:latin typeface="+mn-lt"/>
                <a:ea typeface="+mn-ea"/>
                <a:cs typeface="+mn-cs"/>
              </a:rPr>
              <a:t> PIM accelerator has multiple. ..</a:t>
            </a:r>
          </a:p>
          <a:p>
            <a:endParaRPr lang="en-US" sz="1200" kern="1200" baseline="0" dirty="0">
              <a:solidFill>
                <a:schemeClr val="tx1"/>
              </a:solidFill>
              <a:latin typeface="+mn-lt"/>
              <a:ea typeface="+mn-ea"/>
              <a:cs typeface="+mn-cs"/>
            </a:endParaRPr>
          </a:p>
          <a:p>
            <a:r>
              <a:rPr lang="en-US" sz="1200" kern="1200" dirty="0">
                <a:solidFill>
                  <a:schemeClr val="tx1"/>
                </a:solidFill>
                <a:latin typeface="+mn-lt"/>
                <a:ea typeface="+mn-ea"/>
                <a:cs typeface="+mn-cs"/>
              </a:rPr>
              <a:t>that can run any of the PIM candidates</a:t>
            </a:r>
            <a:r>
              <a:rPr lang="en-US" sz="1200" kern="1200" baseline="0" dirty="0">
                <a:solidFill>
                  <a:schemeClr val="tx1"/>
                </a:solidFill>
                <a:latin typeface="+mn-lt"/>
                <a:ea typeface="+mn-ea"/>
                <a:cs typeface="+mn-cs"/>
              </a:rPr>
              <a:t> we find. </a:t>
            </a:r>
            <a:r>
              <a:rPr lang="en-US" sz="1200" kern="1200" baseline="0" dirty="0" err="1">
                <a:solidFill>
                  <a:schemeClr val="tx1"/>
                </a:solidFill>
                <a:latin typeface="+mn-lt"/>
                <a:ea typeface="+mn-ea"/>
                <a:cs typeface="+mn-cs"/>
              </a:rPr>
              <a:t>Majortiy</a:t>
            </a:r>
            <a:r>
              <a:rPr lang="en-US" sz="1200" kern="1200" baseline="0" dirty="0">
                <a:solidFill>
                  <a:schemeClr val="tx1"/>
                </a:solidFill>
                <a:latin typeface="+mn-lt"/>
                <a:ea typeface="+mn-ea"/>
                <a:cs typeface="+mn-cs"/>
              </a:rPr>
              <a:t> of the candidates we find are data </a:t>
            </a:r>
            <a:r>
              <a:rPr lang="en-US" sz="1200" kern="1200" baseline="0" dirty="0" err="1">
                <a:solidFill>
                  <a:schemeClr val="tx1"/>
                </a:solidFill>
                <a:latin typeface="+mn-lt"/>
                <a:ea typeface="+mn-ea"/>
                <a:cs typeface="+mn-cs"/>
              </a:rPr>
              <a:t>instensive</a:t>
            </a:r>
            <a:r>
              <a:rPr lang="en-US" sz="1200" kern="1200" baseline="0" dirty="0">
                <a:solidFill>
                  <a:schemeClr val="tx1"/>
                </a:solidFill>
                <a:latin typeface="+mn-lt"/>
                <a:ea typeface="+mn-ea"/>
                <a:cs typeface="+mn-cs"/>
              </a:rPr>
              <a:t> and performs simple operations, as a result, our PIM core</a:t>
            </a:r>
            <a:r>
              <a:rPr lang="en-US" sz="1200" kern="1200" dirty="0">
                <a:solidFill>
                  <a:schemeClr val="tx1"/>
                </a:solidFill>
                <a:latin typeface="+mn-lt"/>
                <a:ea typeface="+mn-ea"/>
                <a:cs typeface="+mn-cs"/>
              </a:rPr>
              <a:t> doesn’t have any aggressive</a:t>
            </a:r>
            <a:r>
              <a:rPr lang="en-US" sz="1200" kern="1200" baseline="0" dirty="0">
                <a:solidFill>
                  <a:schemeClr val="tx1"/>
                </a:solidFill>
                <a:latin typeface="+mn-lt"/>
                <a:ea typeface="+mn-ea"/>
                <a:cs typeface="+mn-cs"/>
              </a:rPr>
              <a:t> high performance/ILP techniques. It also has a SIMD unit as all of candidates we find benefit from parallelism.</a:t>
            </a:r>
          </a:p>
          <a:p>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For the PIM accelerator, </a:t>
            </a:r>
            <a:r>
              <a:rPr lang="en-US" sz="1200" kern="1200" dirty="0">
                <a:solidFill>
                  <a:schemeClr val="tx1"/>
                </a:solidFill>
                <a:latin typeface="+mn-lt"/>
                <a:ea typeface="+mn-ea"/>
                <a:cs typeface="+mn-cs"/>
              </a:rPr>
              <a:t>for each of our PIM targets, we first design a customized in-memory logic unit, To benefit</a:t>
            </a:r>
            <a:r>
              <a:rPr lang="en-US" sz="1200" kern="1200" baseline="0" dirty="0">
                <a:solidFill>
                  <a:schemeClr val="tx1"/>
                </a:solidFill>
                <a:latin typeface="+mn-lt"/>
                <a:ea typeface="+mn-ea"/>
                <a:cs typeface="+mn-cs"/>
              </a:rPr>
              <a:t> from parallelism</a:t>
            </a:r>
            <a:r>
              <a:rPr lang="en-US" sz="1200" kern="1200" dirty="0">
                <a:solidFill>
                  <a:schemeClr val="tx1"/>
                </a:solidFill>
                <a:latin typeface="+mn-lt"/>
                <a:ea typeface="+mn-ea"/>
                <a:cs typeface="+mn-cs"/>
              </a:rPr>
              <a:t>, each</a:t>
            </a:r>
            <a:r>
              <a:rPr lang="en-US" sz="1200" kern="1200" baseline="0" dirty="0">
                <a:solidFill>
                  <a:schemeClr val="tx1"/>
                </a:solidFill>
                <a:latin typeface="+mn-lt"/>
                <a:ea typeface="+mn-ea"/>
                <a:cs typeface="+mn-cs"/>
              </a:rPr>
              <a:t> PIM </a:t>
            </a:r>
            <a:r>
              <a:rPr lang="en-US" sz="1200" kern="1200" baseline="0" dirty="0" err="1">
                <a:solidFill>
                  <a:schemeClr val="tx1"/>
                </a:solidFill>
                <a:latin typeface="+mn-lt"/>
                <a:ea typeface="+mn-ea"/>
                <a:cs typeface="+mn-cs"/>
              </a:rPr>
              <a:t>acceleartor</a:t>
            </a:r>
            <a:r>
              <a:rPr lang="en-US" sz="1200" kern="1200" baseline="0" dirty="0">
                <a:solidFill>
                  <a:schemeClr val="tx1"/>
                </a:solidFill>
                <a:latin typeface="+mn-lt"/>
                <a:ea typeface="+mn-ea"/>
                <a:cs typeface="+mn-cs"/>
              </a:rPr>
              <a:t> has </a:t>
            </a:r>
            <a:r>
              <a:rPr lang="en-US" sz="1200" kern="1200" dirty="0">
                <a:solidFill>
                  <a:schemeClr val="tx1"/>
                </a:solidFill>
                <a:latin typeface="+mn-lt"/>
                <a:ea typeface="+mn-ea"/>
                <a:cs typeface="+mn-cs"/>
              </a:rPr>
              <a:t>multiple copies of the in-memory logic unit, </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9446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a:t>
            </a:r>
            <a:r>
              <a:rPr lang="en-US" dirty="0" err="1"/>
              <a:t>gonna</a:t>
            </a:r>
            <a:r>
              <a:rPr lang="en-US" baseline="0" dirty="0"/>
              <a:t> talk about our workload analysis. I will focus on chrome browser for the most of this talk.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28489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7400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021117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Feedback:</a:t>
            </a:r>
            <a:r>
              <a:rPr lang="en-US" sz="1200" kern="1200" baseline="0" dirty="0">
                <a:solidFill>
                  <a:schemeClr val="tx1"/>
                </a:solidFill>
                <a:latin typeface="+mn-lt"/>
                <a:ea typeface="+mn-ea"/>
                <a:cs typeface="+mn-cs"/>
              </a:rPr>
              <a:t> the first major part just download the source files and parse them. </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I just</a:t>
            </a:r>
            <a:r>
              <a:rPr lang="en-US" sz="1200" kern="1200" baseline="0" dirty="0">
                <a:solidFill>
                  <a:schemeClr val="tx1"/>
                </a:solidFill>
                <a:latin typeface="+mn-lt"/>
                <a:ea typeface="+mn-ea"/>
                <a:cs typeface="+mn-cs"/>
              </a:rPr>
              <a:t> want to give you a brief high-level overview of how chrome renders a webpage. First the browser downloads the HTML and CSS, it starts parsing them to extract the content of the webpage. Then, based on those, at the next two stages, the browser calculate the visual rep and position of each object at the page. So at the end of layout stage, for each object, it knows the visual elements and the location of each object that needs to be drawn.. Then it goes to </a:t>
            </a:r>
            <a:r>
              <a:rPr lang="en-US" sz="1200" kern="1200" baseline="0" dirty="0" err="1">
                <a:solidFill>
                  <a:schemeClr val="tx1"/>
                </a:solidFill>
                <a:latin typeface="+mn-lt"/>
                <a:ea typeface="+mn-ea"/>
                <a:cs typeface="+mn-cs"/>
              </a:rPr>
              <a:t>rasterization</a:t>
            </a:r>
            <a:r>
              <a:rPr lang="en-US" sz="1200" kern="1200" baseline="0" dirty="0">
                <a:solidFill>
                  <a:schemeClr val="tx1"/>
                </a:solidFill>
                <a:latin typeface="+mn-lt"/>
                <a:ea typeface="+mn-ea"/>
                <a:cs typeface="+mn-cs"/>
              </a:rPr>
              <a:t> which is basically the process of </a:t>
            </a:r>
            <a:r>
              <a:rPr lang="en-US" sz="1200" kern="1200" baseline="0" dirty="0" err="1">
                <a:solidFill>
                  <a:schemeClr val="tx1"/>
                </a:solidFill>
                <a:latin typeface="+mn-lt"/>
                <a:ea typeface="+mn-ea"/>
                <a:cs typeface="+mn-cs"/>
              </a:rPr>
              <a:t>painiting</a:t>
            </a:r>
            <a:r>
              <a:rPr lang="en-US" sz="1200" kern="1200" baseline="0" dirty="0">
                <a:solidFill>
                  <a:schemeClr val="tx1"/>
                </a:solidFill>
                <a:latin typeface="+mn-lt"/>
                <a:ea typeface="+mn-ea"/>
                <a:cs typeface="+mn-cs"/>
              </a:rPr>
              <a:t> those object and generating the bitmaps. And at the final stages, compositing gets those bitmaps and composite them to </a:t>
            </a:r>
            <a:r>
              <a:rPr lang="en-US" sz="1200" kern="1200" baseline="0" dirty="0" err="1">
                <a:solidFill>
                  <a:schemeClr val="tx1"/>
                </a:solidFill>
                <a:latin typeface="+mn-lt"/>
                <a:ea typeface="+mn-ea"/>
                <a:cs typeface="+mn-cs"/>
              </a:rPr>
              <a:t>gether</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gerenate</a:t>
            </a:r>
            <a:r>
              <a:rPr lang="en-US" sz="1200" kern="1200" baseline="0" dirty="0">
                <a:solidFill>
                  <a:schemeClr val="tx1"/>
                </a:solidFill>
                <a:latin typeface="+mn-lt"/>
                <a:ea typeface="+mn-ea"/>
                <a:cs typeface="+mn-cs"/>
              </a:rPr>
              <a:t> the final screen.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 and calculate the visual </a:t>
            </a:r>
            <a:r>
              <a:rPr lang="en-US" sz="1200" kern="1200" baseline="0" dirty="0" err="1">
                <a:solidFill>
                  <a:schemeClr val="tx1"/>
                </a:solidFill>
                <a:latin typeface="+mn-lt"/>
                <a:ea typeface="+mn-ea"/>
                <a:cs typeface="+mn-cs"/>
              </a:rPr>
              <a:t>represenation</a:t>
            </a:r>
            <a:r>
              <a:rPr lang="en-US" sz="1200" kern="1200" baseline="0" dirty="0">
                <a:solidFill>
                  <a:schemeClr val="tx1"/>
                </a:solidFill>
                <a:latin typeface="+mn-lt"/>
                <a:ea typeface="+mn-ea"/>
                <a:cs typeface="+mn-cs"/>
              </a:rPr>
              <a:t> and </a:t>
            </a:r>
            <a:r>
              <a:rPr lang="en-US" sz="1200" kern="1200" baseline="0" dirty="0" err="1">
                <a:solidFill>
                  <a:schemeClr val="tx1"/>
                </a:solidFill>
                <a:latin typeface="+mn-lt"/>
                <a:ea typeface="+mn-ea"/>
                <a:cs typeface="+mn-cs"/>
              </a:rPr>
              <a:t>postiion</a:t>
            </a:r>
            <a:r>
              <a:rPr lang="en-US" sz="1200" kern="1200" baseline="0" dirty="0">
                <a:solidFill>
                  <a:schemeClr val="tx1"/>
                </a:solidFill>
                <a:latin typeface="+mn-lt"/>
                <a:ea typeface="+mn-ea"/>
                <a:cs typeface="+mn-cs"/>
              </a:rPr>
              <a:t> of each object in the page. At the end of the layout section,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Everything starts with downloading the HTML and CSS.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chrome’s rendering engine, starts by parsing HTML files and store the </a:t>
            </a:r>
            <a:r>
              <a:rPr lang="en-US" sz="1200" kern="1200" dirty="0">
                <a:solidFill>
                  <a:schemeClr val="tx1"/>
                </a:solidFill>
                <a:latin typeface="+mn-lt"/>
                <a:ea typeface="+mn-ea"/>
                <a:cs typeface="+mn-cs"/>
              </a:rPr>
              <a:t>the contents of a web page a tree of </a:t>
            </a:r>
            <a:r>
              <a:rPr lang="en-US" sz="1200" i="1" kern="1200" dirty="0">
                <a:solidFill>
                  <a:schemeClr val="tx1"/>
                </a:solidFill>
                <a:latin typeface="+mn-lt"/>
                <a:ea typeface="+mn-ea"/>
                <a:cs typeface="+mn-cs"/>
              </a:rPr>
              <a:t>Node</a:t>
            </a:r>
            <a:r>
              <a:rPr lang="en-US" sz="1200" i="0" kern="1200" dirty="0">
                <a:solidFill>
                  <a:schemeClr val="tx1"/>
                </a:solidFill>
                <a:latin typeface="+mn-lt"/>
                <a:ea typeface="+mn-ea"/>
                <a:cs typeface="+mn-cs"/>
              </a:rPr>
              <a:t> objects called the DOM tree. It also extracts style</a:t>
            </a:r>
            <a:r>
              <a:rPr lang="en-US" sz="1200" i="0" kern="1200" baseline="0" dirty="0">
                <a:solidFill>
                  <a:schemeClr val="tx1"/>
                </a:solidFill>
                <a:latin typeface="+mn-lt"/>
                <a:ea typeface="+mn-ea"/>
                <a:cs typeface="+mn-cs"/>
              </a:rPr>
              <a:t> rules by parsing the CSS files. DOM tree and style rules together allows them to creates the render tree. </a:t>
            </a:r>
            <a:r>
              <a:rPr lang="en-US" sz="1200" kern="1200" dirty="0">
                <a:solidFill>
                  <a:schemeClr val="tx1"/>
                </a:solidFill>
                <a:latin typeface="+mn-lt"/>
                <a:ea typeface="+mn-ea"/>
                <a:cs typeface="+mn-cs"/>
              </a:rPr>
              <a:t>The browser combines the DOM and style rules and generates "render tree,”. This tree is the visual representation of the document. The purpose of this tree is to enable painting the contents in their correct order. Up to this point we've calculated which nodes should be visible and their computed styles, but we have not calculated their exact position and size within the viewport of the device---that's the "layout" stage.</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Layout computes the exact position and size of each object.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Finally, now that we know which nodes are visible, and their computed styles and geometry, we can pass this information to the final stage, which converts each node in the render tree to actual pixels on the screen. This step is often referred to as "painting" or "rasterizing.” Painting is the process of filling in pixels into bitmaps. It involves drawing out text, colors, images, borders, and shadows, essentially every visual part of the elements. Finally, The rasterized bitmap (also known as a texture) is then sent to the GPU through a process called texture upload, after which the GPU performs compositing.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DOM: the contents of a web page are internally stored as a tree of </a:t>
            </a:r>
            <a:r>
              <a:rPr lang="en-US" sz="1200" i="1" kern="1200" dirty="0">
                <a:solidFill>
                  <a:schemeClr val="tx1"/>
                </a:solidFill>
                <a:latin typeface="+mn-lt"/>
                <a:ea typeface="+mn-ea"/>
                <a:cs typeface="+mn-cs"/>
              </a:rPr>
              <a:t>Node</a:t>
            </a:r>
            <a:r>
              <a:rPr lang="en-US" sz="1200" i="0" kern="1200" dirty="0">
                <a:solidFill>
                  <a:schemeClr val="tx1"/>
                </a:solidFill>
                <a:latin typeface="+mn-lt"/>
                <a:ea typeface="+mn-ea"/>
                <a:cs typeface="+mn-cs"/>
              </a:rPr>
              <a:t> objects called the DOM tree.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DOM:</a:t>
            </a:r>
            <a:r>
              <a:rPr lang="en-US" sz="1200" i="0" kern="1200" baseline="0" dirty="0">
                <a:solidFill>
                  <a:schemeClr val="tx1"/>
                </a:solidFill>
                <a:latin typeface="+mn-lt"/>
                <a:ea typeface="+mn-ea"/>
                <a:cs typeface="+mn-cs"/>
              </a:rPr>
              <a:t> content of the webpage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latin typeface="+mn-lt"/>
                <a:ea typeface="+mn-ea"/>
                <a:cs typeface="+mn-cs"/>
              </a:rPr>
              <a:t>Style rules: describe the style that need to be applies to the document</a:t>
            </a: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Render Tree: </a:t>
            </a:r>
            <a:r>
              <a:rPr lang="en-US" sz="1200" kern="1200" dirty="0">
                <a:solidFill>
                  <a:schemeClr val="tx1"/>
                </a:solidFill>
                <a:latin typeface="+mn-lt"/>
                <a:ea typeface="+mn-ea"/>
                <a:cs typeface="+mn-cs"/>
              </a:rPr>
              <a:t>This tree is of visual elements in the order in which they will be displayed. It is the visual representation of the document. The purpose of this tree is to enable painting the contents in their correct order.</a:t>
            </a: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Layout: The calculation of geometric information (where and what size each element has) for every visible element. It’s normally done for the entire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Paint/rasterize:</a:t>
            </a:r>
            <a:r>
              <a:rPr lang="en-US" sz="1200" i="0" kern="1200" baseline="0" dirty="0">
                <a:solidFill>
                  <a:schemeClr val="tx1"/>
                </a:solidFill>
                <a:latin typeface="+mn-lt"/>
                <a:ea typeface="+mn-ea"/>
                <a:cs typeface="+mn-cs"/>
              </a:rPr>
              <a:t> </a:t>
            </a:r>
            <a:r>
              <a:rPr lang="en-US" sz="1200" kern="1200" dirty="0">
                <a:solidFill>
                  <a:schemeClr val="tx1"/>
                </a:solidFill>
                <a:latin typeface="+mn-lt"/>
                <a:ea typeface="+mn-ea"/>
                <a:cs typeface="+mn-cs"/>
              </a:rPr>
              <a:t>Painting is the process of filling in pixels. It involves drawing out text, colors, images, borders, and shadows, essentially every visual part of the elements. The drawing is typically done onto multiple surfaces, often called layers.</a:t>
            </a: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Compositing: Since the parts of the page were drawn into potentially multiple layers they need to be drawn to the screen in the correct order so that the page renders correctly. This is especially important for elements that overlap another, since a mistake could result in one element appearing over the top of another incorrectly.</a:t>
            </a: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latin typeface="+mn-lt"/>
                <a:ea typeface="+mn-ea"/>
                <a:cs typeface="+mn-cs"/>
              </a:rPr>
              <a:t>https://</a:t>
            </a:r>
            <a:r>
              <a:rPr lang="en-US" sz="1200" i="0" kern="1200" dirty="0" err="1">
                <a:solidFill>
                  <a:schemeClr val="tx1"/>
                </a:solidFill>
                <a:latin typeface="+mn-lt"/>
                <a:ea typeface="+mn-ea"/>
                <a:cs typeface="+mn-cs"/>
              </a:rPr>
              <a:t>aerotwist.com</a:t>
            </a:r>
            <a:r>
              <a:rPr lang="en-US" sz="1200" i="0" kern="1200" dirty="0">
                <a:solidFill>
                  <a:schemeClr val="tx1"/>
                </a:solidFill>
                <a:latin typeface="+mn-lt"/>
                <a:ea typeface="+mn-ea"/>
                <a:cs typeface="+mn-cs"/>
              </a:rPr>
              <a:t>/blog/the-anatomy-of-a-frame/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The main subsystems are:</a:t>
            </a:r>
          </a:p>
          <a:p>
            <a:r>
              <a:rPr lang="en-US" sz="1200" kern="1200" dirty="0">
                <a:solidFill>
                  <a:schemeClr val="tx1"/>
                </a:solidFill>
                <a:latin typeface="+mn-lt"/>
                <a:ea typeface="+mn-ea"/>
                <a:cs typeface="+mn-cs"/>
              </a:rPr>
              <a:t>Input handling [technically not related to graphics per se, but nevertheless critical for many interactions]</a:t>
            </a:r>
          </a:p>
          <a:p>
            <a:r>
              <a:rPr lang="en-US" sz="1200" kern="1200" dirty="0">
                <a:solidFill>
                  <a:schemeClr val="tx1"/>
                </a:solidFill>
                <a:latin typeface="+mn-lt"/>
                <a:ea typeface="+mn-ea"/>
                <a:cs typeface="+mn-cs"/>
              </a:rPr>
              <a:t>Parsing, which turns a chunk of HTML into DOM nodes</a:t>
            </a:r>
          </a:p>
          <a:p>
            <a:r>
              <a:rPr lang="en-US" sz="1200" kern="1200" dirty="0">
                <a:solidFill>
                  <a:schemeClr val="tx1"/>
                </a:solidFill>
                <a:latin typeface="+mn-lt"/>
                <a:ea typeface="+mn-ea"/>
                <a:cs typeface="+mn-cs"/>
              </a:rPr>
              <a:t>Style, which resolves CSS onto the DOM</a:t>
            </a:r>
          </a:p>
          <a:p>
            <a:r>
              <a:rPr lang="en-US" sz="1200" kern="1200" dirty="0">
                <a:solidFill>
                  <a:schemeClr val="tx1"/>
                </a:solidFill>
                <a:latin typeface="+mn-lt"/>
                <a:ea typeface="+mn-ea"/>
                <a:cs typeface="+mn-cs"/>
              </a:rPr>
              <a:t>Layout, which figures out where DOM elements end up relative to one another</a:t>
            </a:r>
          </a:p>
          <a:p>
            <a:r>
              <a:rPr lang="en-US" sz="1200" kern="1200" dirty="0">
                <a:solidFill>
                  <a:schemeClr val="tx1"/>
                </a:solidFill>
                <a:latin typeface="+mn-lt"/>
                <a:ea typeface="+mn-ea"/>
                <a:cs typeface="+mn-cs"/>
              </a:rPr>
              <a:t>Paint setup, sometimes referred to as recording, which converts styled DOM elements into a display list (</a:t>
            </a:r>
            <a:r>
              <a:rPr lang="en-US" sz="1200" kern="1200" dirty="0" err="1">
                <a:solidFill>
                  <a:schemeClr val="tx1"/>
                </a:solidFill>
                <a:latin typeface="+mn-lt"/>
                <a:ea typeface="+mn-ea"/>
                <a:cs typeface="+mn-cs"/>
              </a:rPr>
              <a:t>SkPicture</a:t>
            </a:r>
            <a:r>
              <a:rPr lang="en-US" sz="1200" kern="1200" dirty="0">
                <a:solidFill>
                  <a:schemeClr val="tx1"/>
                </a:solidFill>
                <a:latin typeface="+mn-lt"/>
                <a:ea typeface="+mn-ea"/>
                <a:cs typeface="+mn-cs"/>
              </a:rPr>
              <a:t>) of drawing commands to paint later, on a per-layer basis</a:t>
            </a:r>
          </a:p>
          <a:p>
            <a:r>
              <a:rPr lang="en-US" sz="1200" kern="1200" dirty="0">
                <a:solidFill>
                  <a:schemeClr val="tx1"/>
                </a:solidFill>
                <a:latin typeface="+mn-lt"/>
                <a:ea typeface="+mn-ea"/>
                <a:cs typeface="+mn-cs"/>
              </a:rPr>
              <a:t>Painting, which converts the </a:t>
            </a:r>
            <a:r>
              <a:rPr lang="en-US" sz="1200" kern="1200" dirty="0" err="1">
                <a:solidFill>
                  <a:schemeClr val="tx1"/>
                </a:solidFill>
                <a:latin typeface="+mn-lt"/>
                <a:ea typeface="+mn-ea"/>
                <a:cs typeface="+mn-cs"/>
              </a:rPr>
              <a:t>SkPicture</a:t>
            </a:r>
            <a:r>
              <a:rPr lang="en-US" sz="1200" kern="1200" dirty="0">
                <a:solidFill>
                  <a:schemeClr val="tx1"/>
                </a:solidFill>
                <a:latin typeface="+mn-lt"/>
                <a:ea typeface="+mn-ea"/>
                <a:cs typeface="+mn-cs"/>
              </a:rPr>
              <a:t> of drawing commands into pixels in a bitmap somewhere (either in system memory or on the GPU if using Ganesh)</a:t>
            </a:r>
          </a:p>
          <a:p>
            <a:r>
              <a:rPr lang="en-US" sz="1200" kern="1200" dirty="0">
                <a:solidFill>
                  <a:schemeClr val="tx1"/>
                </a:solidFill>
                <a:latin typeface="+mn-lt"/>
                <a:ea typeface="+mn-ea"/>
                <a:cs typeface="+mn-cs"/>
              </a:rPr>
              <a:t>Compositing, which assembles all layers into a final screen image</a:t>
            </a:r>
          </a:p>
          <a:p>
            <a:r>
              <a:rPr lang="en-US" sz="1200" kern="1200" dirty="0">
                <a:solidFill>
                  <a:schemeClr val="tx1"/>
                </a:solidFill>
                <a:latin typeface="+mn-lt"/>
                <a:ea typeface="+mn-ea"/>
                <a:cs typeface="+mn-cs"/>
              </a:rPr>
              <a:t>and, less obviously, the presentation infrastructure responsible for actually pushing a new frame to the OS (i.e. the browser UI and its compositor, the GPU process which actually communicates with the GL driver, </a:t>
            </a:r>
            <a:r>
              <a:rPr lang="en-US" sz="1200" kern="1200" dirty="0" err="1">
                <a:solidFill>
                  <a:schemeClr val="tx1"/>
                </a:solidFill>
                <a:latin typeface="+mn-lt"/>
                <a:ea typeface="+mn-ea"/>
                <a:cs typeface="+mn-cs"/>
              </a:rPr>
              <a:t>etc</a:t>
            </a:r>
            <a:r>
              <a:rPr lang="en-US" sz="12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9801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what are the important actions that users</a:t>
            </a:r>
            <a:r>
              <a:rPr lang="en-US" sz="1200" kern="1200" baseline="0" dirty="0">
                <a:solidFill>
                  <a:schemeClr val="tx1"/>
                </a:solidFill>
                <a:latin typeface="+mn-lt"/>
                <a:ea typeface="+mn-ea"/>
                <a:cs typeface="+mn-cs"/>
              </a:rPr>
              <a:t> do with the </a:t>
            </a:r>
            <a:r>
              <a:rPr lang="en-US" sz="1200" kern="1200" baseline="0" dirty="0" err="1">
                <a:solidFill>
                  <a:schemeClr val="tx1"/>
                </a:solidFill>
                <a:latin typeface="+mn-lt"/>
                <a:ea typeface="+mn-ea"/>
                <a:cs typeface="+mn-cs"/>
              </a:rPr>
              <a:t>browswe</a:t>
            </a:r>
            <a:r>
              <a:rPr lang="en-US" sz="1200" kern="1200" baseline="0" dirty="0">
                <a:solidFill>
                  <a:schemeClr val="tx1"/>
                </a:solidFill>
                <a:latin typeface="+mn-lt"/>
                <a:ea typeface="+mn-ea"/>
                <a:cs typeface="+mn-cs"/>
              </a:rPr>
              <a:t> in the consumer devices?</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user perception of the browser speed is based on three factors: (1) page load time, (2) smooth web page scrolling, and (3) quick switching between browser tabs. In our study, we focus on two user interactions that impact these three factors, and govern a user’s browsing experience: (1) page scrolling and (2) tab switching. Note that each interaction includes page loading.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emulate all these actions</a:t>
            </a:r>
            <a:r>
              <a:rPr lang="en-US" sz="1200" kern="1200" baseline="0" dirty="0">
                <a:solidFill>
                  <a:schemeClr val="tx1"/>
                </a:solidFill>
                <a:effectLst/>
                <a:latin typeface="+mn-lt"/>
                <a:ea typeface="+mn-ea"/>
                <a:cs typeface="+mn-cs"/>
              </a:rPr>
              <a:t> using Google’s </a:t>
            </a:r>
            <a:r>
              <a:rPr lang="en-US" sz="1200" kern="1200" baseline="0" dirty="0" err="1">
                <a:solidFill>
                  <a:schemeClr val="tx1"/>
                </a:solidFill>
                <a:effectLst/>
                <a:latin typeface="+mn-lt"/>
                <a:ea typeface="+mn-ea"/>
                <a:cs typeface="+mn-cs"/>
              </a:rPr>
              <a:t>temeletry</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freamework</a:t>
            </a:r>
            <a:r>
              <a:rPr lang="en-US" sz="1200" kern="1200" baseline="0" dirty="0">
                <a:solidFill>
                  <a:schemeClr val="tx1"/>
                </a:solidFill>
                <a:effectLst/>
                <a:latin typeface="+mn-lt"/>
                <a:ea typeface="+mn-ea"/>
                <a:cs typeface="+mn-cs"/>
              </a:rPr>
              <a:t> and focus on two actions:</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Link it back to </a:t>
            </a:r>
            <a:r>
              <a:rPr lang="en-US" sz="1200" kern="1200" dirty="0" err="1">
                <a:solidFill>
                  <a:schemeClr val="tx1"/>
                </a:solidFill>
                <a:effectLst/>
                <a:latin typeface="+mn-lt"/>
                <a:ea typeface="+mn-ea"/>
                <a:cs typeface="+mn-cs"/>
              </a:rPr>
              <a:t>telemtery</a:t>
            </a:r>
            <a:r>
              <a:rPr lang="en-US" sz="1200" kern="1200" dirty="0">
                <a:solidFill>
                  <a:schemeClr val="tx1"/>
                </a:solidFill>
                <a:effectLst/>
                <a:latin typeface="+mn-lt"/>
                <a:ea typeface="+mn-ea"/>
                <a:cs typeface="+mn-cs"/>
              </a:rPr>
              <a:t> and probably</a:t>
            </a:r>
            <a:r>
              <a:rPr lang="en-US" sz="1200" kern="1200" baseline="0" dirty="0">
                <a:solidFill>
                  <a:schemeClr val="tx1"/>
                </a:solidFill>
                <a:effectLst/>
                <a:latin typeface="+mn-lt"/>
                <a:ea typeface="+mn-ea"/>
                <a:cs typeface="+mn-cs"/>
              </a:rPr>
              <a:t> remove the first bullet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2700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Now let me give you a little bit background on how prior works deal with the PIM coherence.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80459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Consumer</a:t>
            </a:r>
            <a:r>
              <a:rPr lang="en-US" baseline="0" dirty="0"/>
              <a:t> devices like tablets smartphone and wearable are now everywhere and used by billions of people.</a:t>
            </a:r>
          </a:p>
          <a:p>
            <a:r>
              <a:rPr lang="en-US" dirty="0"/>
              <a:t>One of the</a:t>
            </a:r>
            <a:r>
              <a:rPr lang="en-US" baseline="0" dirty="0"/>
              <a:t> major challenge in these devices is battery limitation which makes the energy consumption a critical concern </a:t>
            </a:r>
            <a:r>
              <a:rPr lang="mr-IN" baseline="0" dirty="0"/>
              <a:t>…</a:t>
            </a:r>
            <a:endParaRPr lang="en-US" baseline="0" dirty="0"/>
          </a:p>
          <a:p>
            <a:endParaRPr lang="en-US" baseline="0" dirty="0"/>
          </a:p>
          <a:p>
            <a:endParaRPr lang="en-US" baseline="0" dirty="0"/>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2970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When user scrolls a webpage, it triggers three operations in the browser. It forces the browser to </a:t>
            </a:r>
            <a:r>
              <a:rPr lang="en-US" sz="1200" kern="1200" baseline="0" dirty="0" err="1">
                <a:solidFill>
                  <a:schemeClr val="tx1"/>
                </a:solidFill>
                <a:latin typeface="+mn-lt"/>
                <a:ea typeface="+mn-ea"/>
                <a:cs typeface="+mn-cs"/>
              </a:rPr>
              <a:t>recompute</a:t>
            </a:r>
            <a:r>
              <a:rPr lang="en-US" sz="1200" kern="1200" baseline="0" dirty="0">
                <a:solidFill>
                  <a:schemeClr val="tx1"/>
                </a:solidFill>
                <a:latin typeface="+mn-lt"/>
                <a:ea typeface="+mn-ea"/>
                <a:cs typeface="+mn-cs"/>
              </a:rPr>
              <a:t> the layout because the position of each object has changed, it forces the browser to do </a:t>
            </a:r>
            <a:r>
              <a:rPr lang="en-US" sz="1200" kern="1200" baseline="0" dirty="0" err="1">
                <a:solidFill>
                  <a:schemeClr val="tx1"/>
                </a:solidFill>
                <a:latin typeface="+mn-lt"/>
                <a:ea typeface="+mn-ea"/>
                <a:cs typeface="+mn-cs"/>
              </a:rPr>
              <a:t>rasterization</a:t>
            </a:r>
            <a:r>
              <a:rPr lang="en-US" sz="1200" kern="1200" baseline="0" dirty="0">
                <a:solidFill>
                  <a:schemeClr val="tx1"/>
                </a:solidFill>
                <a:latin typeface="+mn-lt"/>
                <a:ea typeface="+mn-ea"/>
                <a:cs typeface="+mn-cs"/>
              </a:rPr>
              <a:t>, because there are some new contents that needs to be rasterized, and the browser need to do compositing because there are new objects that need to be displayed.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In addition to that, I want to briefly talk about two other important functions that play a key role in our analysis. The first one is Texture Tiling, that happens between </a:t>
            </a:r>
            <a:r>
              <a:rPr lang="en-US" sz="1200" kern="1200" baseline="0" dirty="0" err="1">
                <a:solidFill>
                  <a:schemeClr val="tx1"/>
                </a:solidFill>
                <a:latin typeface="+mn-lt"/>
                <a:ea typeface="+mn-ea"/>
                <a:cs typeface="+mn-cs"/>
              </a:rPr>
              <a:t>rasterization</a:t>
            </a:r>
            <a:r>
              <a:rPr lang="en-US" sz="1200" kern="1200" baseline="0" dirty="0">
                <a:solidFill>
                  <a:schemeClr val="tx1"/>
                </a:solidFill>
                <a:latin typeface="+mn-lt"/>
                <a:ea typeface="+mn-ea"/>
                <a:cs typeface="+mn-cs"/>
              </a:rPr>
              <a:t> and compositing. To </a:t>
            </a:r>
            <a:r>
              <a:rPr lang="en-US" sz="1200" kern="1200" baseline="0" dirty="0" err="1">
                <a:solidFill>
                  <a:schemeClr val="tx1"/>
                </a:solidFill>
                <a:latin typeface="+mn-lt"/>
                <a:ea typeface="+mn-ea"/>
                <a:cs typeface="+mn-cs"/>
              </a:rPr>
              <a:t>minimze</a:t>
            </a:r>
            <a:r>
              <a:rPr lang="en-US" sz="1200" kern="1200" baseline="0" dirty="0">
                <a:solidFill>
                  <a:schemeClr val="tx1"/>
                </a:solidFill>
                <a:latin typeface="+mn-lt"/>
                <a:ea typeface="+mn-ea"/>
                <a:cs typeface="+mn-cs"/>
              </a:rPr>
              <a:t> cache misses, the graphic drivers invokes texture tiling to reo-</a:t>
            </a:r>
            <a:r>
              <a:rPr lang="en-US" sz="1200" kern="1200" baseline="0" dirty="0" err="1">
                <a:solidFill>
                  <a:schemeClr val="tx1"/>
                </a:solidFill>
                <a:latin typeface="+mn-lt"/>
                <a:ea typeface="+mn-ea"/>
                <a:cs typeface="+mn-cs"/>
              </a:rPr>
              <a:t>rganize</a:t>
            </a:r>
            <a:r>
              <a:rPr lang="en-US" sz="1200" kern="1200" baseline="0" dirty="0">
                <a:solidFill>
                  <a:schemeClr val="tx1"/>
                </a:solidFill>
                <a:latin typeface="+mn-lt"/>
                <a:ea typeface="+mn-ea"/>
                <a:cs typeface="+mn-cs"/>
              </a:rPr>
              <a:t> the bitmaps before sending them to GPU. Another important function is color </a:t>
            </a:r>
            <a:r>
              <a:rPr lang="en-US" sz="1200" kern="1200" baseline="0" dirty="0" err="1">
                <a:solidFill>
                  <a:schemeClr val="tx1"/>
                </a:solidFill>
                <a:latin typeface="+mn-lt"/>
                <a:ea typeface="+mn-ea"/>
                <a:cs typeface="+mn-cs"/>
              </a:rPr>
              <a:t>blitting</a:t>
            </a:r>
            <a:r>
              <a:rPr lang="en-US" sz="1200" kern="1200" baseline="0" dirty="0">
                <a:solidFill>
                  <a:schemeClr val="tx1"/>
                </a:solidFill>
                <a:latin typeface="+mn-lt"/>
                <a:ea typeface="+mn-ea"/>
                <a:cs typeface="+mn-cs"/>
              </a:rPr>
              <a:t>. Color </a:t>
            </a:r>
            <a:r>
              <a:rPr lang="en-US" sz="1200" kern="1200" baseline="0" dirty="0" err="1">
                <a:solidFill>
                  <a:schemeClr val="tx1"/>
                </a:solidFill>
                <a:latin typeface="+mn-lt"/>
                <a:ea typeface="+mn-ea"/>
                <a:cs typeface="+mn-cs"/>
              </a:rPr>
              <a:t>blitting</a:t>
            </a:r>
            <a:r>
              <a:rPr lang="en-US" sz="1200" kern="1200" baseline="0" dirty="0">
                <a:solidFill>
                  <a:schemeClr val="tx1"/>
                </a:solidFill>
                <a:latin typeface="+mn-lt"/>
                <a:ea typeface="+mn-ea"/>
                <a:cs typeface="+mn-cs"/>
              </a:rPr>
              <a:t> is </a:t>
            </a:r>
            <a:r>
              <a:rPr lang="en-US" sz="1200" kern="1200" baseline="0" dirty="0" err="1">
                <a:solidFill>
                  <a:schemeClr val="tx1"/>
                </a:solidFill>
                <a:latin typeface="+mn-lt"/>
                <a:ea typeface="+mn-ea"/>
                <a:cs typeface="+mn-cs"/>
              </a:rPr>
              <a:t>inoked</a:t>
            </a:r>
            <a:r>
              <a:rPr lang="en-US" sz="1200" kern="1200" baseline="0" dirty="0">
                <a:solidFill>
                  <a:schemeClr val="tx1"/>
                </a:solidFill>
                <a:latin typeface="+mn-lt"/>
                <a:ea typeface="+mn-ea"/>
                <a:cs typeface="+mn-cs"/>
              </a:rPr>
              <a:t> during the </a:t>
            </a:r>
            <a:r>
              <a:rPr lang="en-US" sz="1200" kern="1200" baseline="0" dirty="0" err="1">
                <a:solidFill>
                  <a:schemeClr val="tx1"/>
                </a:solidFill>
                <a:latin typeface="+mn-lt"/>
                <a:ea typeface="+mn-ea"/>
                <a:cs typeface="+mn-cs"/>
              </a:rPr>
              <a:t>rasterization</a:t>
            </a:r>
            <a:r>
              <a:rPr lang="en-US" sz="1200" kern="1200" baseline="0" dirty="0">
                <a:solidFill>
                  <a:schemeClr val="tx1"/>
                </a:solidFill>
                <a:latin typeface="+mn-lt"/>
                <a:ea typeface="+mn-ea"/>
                <a:cs typeface="+mn-cs"/>
              </a:rPr>
              <a:t>. And it is used to convert the basic primitives like text and line, into bitmaps.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948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Here</a:t>
            </a:r>
            <a:r>
              <a:rPr lang="en-US" sz="1200" kern="1200" baseline="0" dirty="0">
                <a:solidFill>
                  <a:schemeClr val="tx1"/>
                </a:solidFill>
                <a:latin typeface="+mn-lt"/>
                <a:ea typeface="+mn-ea"/>
                <a:cs typeface="+mn-cs"/>
              </a:rPr>
              <a:t> I’m </a:t>
            </a:r>
            <a:r>
              <a:rPr lang="en-US" sz="1200" kern="1200" dirty="0">
                <a:solidFill>
                  <a:schemeClr val="tx1"/>
                </a:solidFill>
                <a:latin typeface="+mn-lt"/>
                <a:ea typeface="+mn-ea"/>
                <a:cs typeface="+mn-cs"/>
              </a:rPr>
              <a:t>showing the energy breakdown for scrolling on different web pages. This figures shows </a:t>
            </a:r>
            <a:r>
              <a:rPr lang="en-US" sz="1200" kern="1200" baseline="0" dirty="0">
                <a:solidFill>
                  <a:schemeClr val="tx1"/>
                </a:solidFill>
                <a:latin typeface="+mn-lt"/>
                <a:ea typeface="+mn-ea"/>
                <a:cs typeface="+mn-cs"/>
              </a:rPr>
              <a:t>what functions in browser consume the most of the energy </a:t>
            </a:r>
            <a:r>
              <a:rPr lang="en-US" sz="1200" kern="1200" dirty="0">
                <a:solidFill>
                  <a:schemeClr val="tx1"/>
                </a:solidFill>
                <a:latin typeface="+mn-lt"/>
                <a:ea typeface="+mn-ea"/>
                <a:cs typeface="+mn-cs"/>
              </a:rPr>
              <a:t>when</a:t>
            </a:r>
            <a:r>
              <a:rPr lang="en-US" sz="1200" kern="1200" baseline="0" dirty="0">
                <a:solidFill>
                  <a:schemeClr val="tx1"/>
                </a:solidFill>
                <a:latin typeface="+mn-lt"/>
                <a:ea typeface="+mn-ea"/>
                <a:cs typeface="+mn-cs"/>
              </a:rPr>
              <a:t> user do the scrolling. </a:t>
            </a:r>
            <a:r>
              <a:rPr lang="en-US" sz="1200" kern="1200" dirty="0">
                <a:solidFill>
                  <a:schemeClr val="tx1"/>
                </a:solidFill>
                <a:latin typeface="+mn-lt"/>
                <a:ea typeface="+mn-ea"/>
                <a:cs typeface="+mn-cs"/>
              </a:rPr>
              <a:t>Across all of the pages that we test, 41.9% of page scrolling energy is spent on two data-intensive components: (1) texture tiling, where the graphics driver reorganizes the linear bitmap data into a tiled format for the GPU; and (2) color </a:t>
            </a:r>
            <a:r>
              <a:rPr lang="en-US" sz="1200" kern="1200" dirty="0" err="1">
                <a:solidFill>
                  <a:schemeClr val="tx1"/>
                </a:solidFill>
                <a:latin typeface="+mn-lt"/>
                <a:ea typeface="+mn-ea"/>
                <a:cs typeface="+mn-cs"/>
              </a:rPr>
              <a:t>blitting</a:t>
            </a:r>
            <a:r>
              <a:rPr lang="en-US" sz="1200" kern="1200" dirty="0">
                <a:solidFill>
                  <a:schemeClr val="tx1"/>
                </a:solidFill>
                <a:latin typeface="+mn-lt"/>
                <a:ea typeface="+mn-ea"/>
                <a:cs typeface="+mn-cs"/>
              </a:rPr>
              <a:t>, which is invoked by the </a:t>
            </a:r>
            <a:r>
              <a:rPr lang="en-US" sz="1200" kern="1200" dirty="0" err="1">
                <a:solidFill>
                  <a:schemeClr val="tx1"/>
                </a:solidFill>
                <a:latin typeface="+mn-lt"/>
                <a:ea typeface="+mn-ea"/>
                <a:cs typeface="+mn-cs"/>
              </a:rPr>
              <a:t>Skia</a:t>
            </a:r>
            <a:r>
              <a:rPr lang="en-US" sz="1200" kern="1200" dirty="0">
                <a:solidFill>
                  <a:schemeClr val="tx1"/>
                </a:solidFill>
                <a:latin typeface="+mn-lt"/>
                <a:ea typeface="+mn-ea"/>
                <a:cs typeface="+mn-cs"/>
              </a:rPr>
              <a:t> library [51] during </a:t>
            </a:r>
            <a:r>
              <a:rPr lang="en-US" sz="1200" kern="1200" dirty="0" err="1">
                <a:solidFill>
                  <a:schemeClr val="tx1"/>
                </a:solidFill>
                <a:latin typeface="+mn-lt"/>
                <a:ea typeface="+mn-ea"/>
                <a:cs typeface="+mn-cs"/>
              </a:rPr>
              <a:t>rasterization</a:t>
            </a:r>
            <a:r>
              <a:rPr lang="en-US" sz="12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rest of the energy is spent on a variety of other libraries and functions, each of which contributes to less than 1% of the total energy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now the question is, where</a:t>
            </a:r>
            <a:r>
              <a:rPr lang="en-US" sz="1200" kern="1200" baseline="0" dirty="0">
                <a:solidFill>
                  <a:schemeClr val="tx1"/>
                </a:solidFill>
                <a:latin typeface="+mn-lt"/>
                <a:ea typeface="+mn-ea"/>
                <a:cs typeface="+mn-cs"/>
              </a:rPr>
              <a:t> exactly the energy is spent in the system?</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0158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that question, here I’m showing the energy break down, across different hardware components in the consumer devices. The x axis shows how much energy is spent on each components like DRAM, caches or CPU, and the y axis shows the total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 major observation from this figure is that majority of energy is spent on accessing data from DRAM, or on-chip caches, or moving data over interconnects. Our </a:t>
            </a:r>
            <a:r>
              <a:rPr lang="en-US" sz="1200" kern="1200" baseline="0" dirty="0" err="1">
                <a:solidFill>
                  <a:schemeClr val="tx1"/>
                </a:solidFill>
                <a:effectLst/>
                <a:latin typeface="+mn-lt"/>
                <a:ea typeface="+mn-ea"/>
                <a:cs typeface="+mn-cs"/>
              </a:rPr>
              <a:t>anlaysis</a:t>
            </a:r>
            <a:r>
              <a:rPr lang="en-US" sz="1200" kern="1200" baseline="0" dirty="0">
                <a:solidFill>
                  <a:schemeClr val="tx1"/>
                </a:solidFill>
                <a:effectLst/>
                <a:latin typeface="+mn-lt"/>
                <a:ea typeface="+mn-ea"/>
                <a:cs typeface="+mn-cs"/>
              </a:rPr>
              <a:t> shows that 77% of total energy goes to data movement. Our analysis show that almost half of that data movement comes from texture tiling and color </a:t>
            </a:r>
            <a:r>
              <a:rPr lang="en-US" sz="1200" kern="1200" baseline="0" dirty="0" err="1">
                <a:solidFill>
                  <a:schemeClr val="tx1"/>
                </a:solidFill>
                <a:effectLst/>
                <a:latin typeface="+mn-lt"/>
                <a:ea typeface="+mn-ea"/>
                <a:cs typeface="+mn-cs"/>
              </a:rPr>
              <a:t>blitting</a:t>
            </a:r>
            <a:r>
              <a:rPr lang="en-US" sz="1200" kern="1200" baseline="0" dirty="0">
                <a:solidFill>
                  <a:schemeClr val="tx1"/>
                </a:solidFill>
                <a:effectLst/>
                <a:latin typeface="+mn-lt"/>
                <a:ea typeface="+mn-ea"/>
                <a:cs typeface="+mn-cs"/>
              </a:rPr>
              <a:t>. Here I’m </a:t>
            </a:r>
            <a:r>
              <a:rPr lang="en-US" sz="1200" kern="1200" baseline="0" dirty="0" err="1">
                <a:solidFill>
                  <a:schemeClr val="tx1"/>
                </a:solidFill>
                <a:effectLst/>
                <a:latin typeface="+mn-lt"/>
                <a:ea typeface="+mn-ea"/>
                <a:cs typeface="+mn-cs"/>
              </a:rPr>
              <a:t>showsing</a:t>
            </a:r>
            <a:r>
              <a:rPr lang="en-US" sz="1200" kern="1200" baseline="0" dirty="0">
                <a:solidFill>
                  <a:schemeClr val="tx1"/>
                </a:solidFill>
                <a:effectLst/>
                <a:latin typeface="+mn-lt"/>
                <a:ea typeface="+mn-ea"/>
                <a:cs typeface="+mn-cs"/>
              </a:rPr>
              <a:t> that for each of those functions how much of the energy goes to data movement and computation. We find that these two functions are </a:t>
            </a:r>
            <a:r>
              <a:rPr lang="en-US" sz="1200" kern="1200" baseline="0" dirty="0" err="1">
                <a:solidFill>
                  <a:schemeClr val="tx1"/>
                </a:solidFill>
                <a:effectLst/>
                <a:latin typeface="+mn-lt"/>
                <a:ea typeface="+mn-ea"/>
                <a:cs typeface="+mn-cs"/>
              </a:rPr>
              <a:t>extermely</a:t>
            </a:r>
            <a:r>
              <a:rPr lang="en-US" sz="1200" kern="1200" baseline="0" dirty="0">
                <a:solidFill>
                  <a:schemeClr val="tx1"/>
                </a:solidFill>
                <a:effectLst/>
                <a:latin typeface="+mn-lt"/>
                <a:ea typeface="+mn-ea"/>
                <a:cs typeface="+mn-cs"/>
              </a:rPr>
              <a:t> data intensive and the data movement generate by these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this question, we dig deeper into our energy analysis. This figure shows </a:t>
            </a:r>
            <a:r>
              <a:rPr lang="en-US" sz="1200" kern="1200" dirty="0">
                <a:solidFill>
                  <a:schemeClr val="tx1"/>
                </a:solidFill>
                <a:latin typeface="+mn-lt"/>
                <a:ea typeface="+mn-ea"/>
                <a:cs typeface="+mn-cs"/>
              </a:rPr>
              <a:t>gives more insight into where energy is spent in the system when we scroll through a Google Docs.</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We find that 77% of the total energy consumption is due to data movement. The data movement energy includes the energy consumed by DRAM, the off-chip interconnect, and the on-chip caches.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then zoom into each of those function and we find out that these functions are both very data intensive and majority of their energy goes to </a:t>
            </a:r>
            <a:r>
              <a:rPr lang="en-US" sz="1200" kern="1200" baseline="0" dirty="0" err="1">
                <a:solidFill>
                  <a:schemeClr val="tx1"/>
                </a:solidFill>
                <a:effectLst/>
                <a:latin typeface="+mn-lt"/>
                <a:ea typeface="+mn-ea"/>
                <a:cs typeface="+mn-cs"/>
              </a:rPr>
              <a:t>dat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amovment</a:t>
            </a:r>
            <a:r>
              <a:rPr lang="en-US" sz="1200" kern="1200" baseline="0" dirty="0">
                <a:solidFill>
                  <a:schemeClr val="tx1"/>
                </a:solidFill>
                <a:effectLst/>
                <a:latin typeface="+mn-lt"/>
                <a:ea typeface="+mn-ea"/>
                <a:cs typeface="+mn-cs"/>
              </a:rPr>
              <a:t>. In fact we find that t</a:t>
            </a:r>
            <a:r>
              <a:rPr lang="en-US" sz="1200" kern="1200" dirty="0">
                <a:solidFill>
                  <a:schemeClr val="tx1"/>
                </a:solidFill>
                <a:latin typeface="+mn-lt"/>
                <a:ea typeface="+mn-ea"/>
                <a:cs typeface="+mn-cs"/>
              </a:rPr>
              <a:t>he data movement generated by texture tiling and color </a:t>
            </a:r>
            <a:r>
              <a:rPr lang="en-US" sz="1200" kern="1200" dirty="0" err="1">
                <a:solidFill>
                  <a:schemeClr val="tx1"/>
                </a:solidFill>
                <a:latin typeface="+mn-lt"/>
                <a:ea typeface="+mn-ea"/>
                <a:cs typeface="+mn-cs"/>
              </a:rPr>
              <a:t>blitting</a:t>
            </a:r>
            <a:r>
              <a:rPr lang="en-US" sz="1200" kern="1200" dirty="0">
                <a:solidFill>
                  <a:schemeClr val="tx1"/>
                </a:solidFill>
                <a:latin typeface="+mn-lt"/>
                <a:ea typeface="+mn-ea"/>
                <a:cs typeface="+mn-cs"/>
              </a:rPr>
              <a:t> alone accounts for 37.7% of the total system energy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fact, the data movement generated by these two functions account for 37.7 of total system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When you present the question, you would say: we first need to see </a:t>
            </a:r>
            <a:r>
              <a:rPr lang="en-US" sz="1200" kern="1200" baseline="0" dirty="0" err="1">
                <a:solidFill>
                  <a:schemeClr val="tx1"/>
                </a:solidFill>
                <a:effectLst/>
                <a:latin typeface="+mn-lt"/>
                <a:ea typeface="+mn-ea"/>
                <a:cs typeface="+mn-cs"/>
              </a:rPr>
              <a:t>whats</a:t>
            </a:r>
            <a:r>
              <a:rPr lang="en-US" sz="1200" kern="1200" baseline="0" dirty="0">
                <a:solidFill>
                  <a:schemeClr val="tx1"/>
                </a:solidFill>
                <a:effectLst/>
                <a:latin typeface="+mn-lt"/>
                <a:ea typeface="+mn-ea"/>
                <a:cs typeface="+mn-cs"/>
              </a:rPr>
              <a:t> going on during texture tiling.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this question, we need to first figure what each function does. We start by texture tiling.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5442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that question, here I’m showing the energy break down, across different hardware components in the consumer devices. The x axis shows how much energy is spent on each components like DRAM, caches or CPU, and the y axis shows the total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 major observation from this figure is that majority of energy is spent on accessing data from DRAM, or on-chip caches, or moving data over interconnects. Our </a:t>
            </a:r>
            <a:r>
              <a:rPr lang="en-US" sz="1200" kern="1200" baseline="0" dirty="0" err="1">
                <a:solidFill>
                  <a:schemeClr val="tx1"/>
                </a:solidFill>
                <a:effectLst/>
                <a:latin typeface="+mn-lt"/>
                <a:ea typeface="+mn-ea"/>
                <a:cs typeface="+mn-cs"/>
              </a:rPr>
              <a:t>anlaysis</a:t>
            </a:r>
            <a:r>
              <a:rPr lang="en-US" sz="1200" kern="1200" baseline="0" dirty="0">
                <a:solidFill>
                  <a:schemeClr val="tx1"/>
                </a:solidFill>
                <a:effectLst/>
                <a:latin typeface="+mn-lt"/>
                <a:ea typeface="+mn-ea"/>
                <a:cs typeface="+mn-cs"/>
              </a:rPr>
              <a:t> shows that 77% of total energy goes to data movement. Our analysis show that almost half of that data movement comes from texture tiling and color </a:t>
            </a:r>
            <a:r>
              <a:rPr lang="en-US" sz="1200" kern="1200" baseline="0" dirty="0" err="1">
                <a:solidFill>
                  <a:schemeClr val="tx1"/>
                </a:solidFill>
                <a:effectLst/>
                <a:latin typeface="+mn-lt"/>
                <a:ea typeface="+mn-ea"/>
                <a:cs typeface="+mn-cs"/>
              </a:rPr>
              <a:t>blitting</a:t>
            </a:r>
            <a:r>
              <a:rPr lang="en-US" sz="1200" kern="1200" baseline="0" dirty="0">
                <a:solidFill>
                  <a:schemeClr val="tx1"/>
                </a:solidFill>
                <a:effectLst/>
                <a:latin typeface="+mn-lt"/>
                <a:ea typeface="+mn-ea"/>
                <a:cs typeface="+mn-cs"/>
              </a:rPr>
              <a:t>. Here I’m </a:t>
            </a:r>
            <a:r>
              <a:rPr lang="en-US" sz="1200" kern="1200" baseline="0" dirty="0" err="1">
                <a:solidFill>
                  <a:schemeClr val="tx1"/>
                </a:solidFill>
                <a:effectLst/>
                <a:latin typeface="+mn-lt"/>
                <a:ea typeface="+mn-ea"/>
                <a:cs typeface="+mn-cs"/>
              </a:rPr>
              <a:t>showsing</a:t>
            </a:r>
            <a:r>
              <a:rPr lang="en-US" sz="1200" kern="1200" baseline="0" dirty="0">
                <a:solidFill>
                  <a:schemeClr val="tx1"/>
                </a:solidFill>
                <a:effectLst/>
                <a:latin typeface="+mn-lt"/>
                <a:ea typeface="+mn-ea"/>
                <a:cs typeface="+mn-cs"/>
              </a:rPr>
              <a:t> that for each of those functions how much of the energy goes to data movement and computation. We find that these two functions are </a:t>
            </a:r>
            <a:r>
              <a:rPr lang="en-US" sz="1200" kern="1200" baseline="0" dirty="0" err="1">
                <a:solidFill>
                  <a:schemeClr val="tx1"/>
                </a:solidFill>
                <a:effectLst/>
                <a:latin typeface="+mn-lt"/>
                <a:ea typeface="+mn-ea"/>
                <a:cs typeface="+mn-cs"/>
              </a:rPr>
              <a:t>extermely</a:t>
            </a:r>
            <a:r>
              <a:rPr lang="en-US" sz="1200" kern="1200" baseline="0" dirty="0">
                <a:solidFill>
                  <a:schemeClr val="tx1"/>
                </a:solidFill>
                <a:effectLst/>
                <a:latin typeface="+mn-lt"/>
                <a:ea typeface="+mn-ea"/>
                <a:cs typeface="+mn-cs"/>
              </a:rPr>
              <a:t> data intensive and the data movement generate by these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this question, we dig deeper into our energy analysis. This figure shows </a:t>
            </a:r>
            <a:r>
              <a:rPr lang="en-US" sz="1200" kern="1200" dirty="0">
                <a:solidFill>
                  <a:schemeClr val="tx1"/>
                </a:solidFill>
                <a:latin typeface="+mn-lt"/>
                <a:ea typeface="+mn-ea"/>
                <a:cs typeface="+mn-cs"/>
              </a:rPr>
              <a:t>gives more insight into where energy is spent in the system when we scroll through a Google Docs.</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We find that 77% of the total energy consumption is due to data movement. The data movement energy includes the energy consumed by DRAM, the off-chip interconnect, and the on-chip caches.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We then zoom into each of those function and we find out that these functions are both very data intensive and majority of their energy goes to </a:t>
            </a:r>
            <a:r>
              <a:rPr lang="en-US" sz="1200" kern="1200" baseline="0" dirty="0" err="1">
                <a:solidFill>
                  <a:schemeClr val="tx1"/>
                </a:solidFill>
                <a:effectLst/>
                <a:latin typeface="+mn-lt"/>
                <a:ea typeface="+mn-ea"/>
                <a:cs typeface="+mn-cs"/>
              </a:rPr>
              <a:t>dat</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amovment</a:t>
            </a:r>
            <a:r>
              <a:rPr lang="en-US" sz="1200" kern="1200" baseline="0" dirty="0">
                <a:solidFill>
                  <a:schemeClr val="tx1"/>
                </a:solidFill>
                <a:effectLst/>
                <a:latin typeface="+mn-lt"/>
                <a:ea typeface="+mn-ea"/>
                <a:cs typeface="+mn-cs"/>
              </a:rPr>
              <a:t>. In fact we find that t</a:t>
            </a:r>
            <a:r>
              <a:rPr lang="en-US" sz="1200" kern="1200" dirty="0">
                <a:solidFill>
                  <a:schemeClr val="tx1"/>
                </a:solidFill>
                <a:latin typeface="+mn-lt"/>
                <a:ea typeface="+mn-ea"/>
                <a:cs typeface="+mn-cs"/>
              </a:rPr>
              <a:t>he data movement generated by texture tiling and color </a:t>
            </a:r>
            <a:r>
              <a:rPr lang="en-US" sz="1200" kern="1200" dirty="0" err="1">
                <a:solidFill>
                  <a:schemeClr val="tx1"/>
                </a:solidFill>
                <a:latin typeface="+mn-lt"/>
                <a:ea typeface="+mn-ea"/>
                <a:cs typeface="+mn-cs"/>
              </a:rPr>
              <a:t>blitting</a:t>
            </a:r>
            <a:r>
              <a:rPr lang="en-US" sz="1200" kern="1200" dirty="0">
                <a:solidFill>
                  <a:schemeClr val="tx1"/>
                </a:solidFill>
                <a:latin typeface="+mn-lt"/>
                <a:ea typeface="+mn-ea"/>
                <a:cs typeface="+mn-cs"/>
              </a:rPr>
              <a:t> alone accounts for 37.7% of the total system energy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In fact, the data movement generated by these two functions account for 37.7 of total system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When you present the question, you would say: we first need to see </a:t>
            </a:r>
            <a:r>
              <a:rPr lang="en-US" sz="1200" kern="1200" baseline="0" dirty="0" err="1">
                <a:solidFill>
                  <a:schemeClr val="tx1"/>
                </a:solidFill>
                <a:effectLst/>
                <a:latin typeface="+mn-lt"/>
                <a:ea typeface="+mn-ea"/>
                <a:cs typeface="+mn-cs"/>
              </a:rPr>
              <a:t>whats</a:t>
            </a:r>
            <a:r>
              <a:rPr lang="en-US" sz="1200" kern="1200" baseline="0" dirty="0">
                <a:solidFill>
                  <a:schemeClr val="tx1"/>
                </a:solidFill>
                <a:effectLst/>
                <a:latin typeface="+mn-lt"/>
                <a:ea typeface="+mn-ea"/>
                <a:cs typeface="+mn-cs"/>
              </a:rPr>
              <a:t> going on during texture tiling.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To answer this question, we need to first figure what each function does. We start by texture tiling.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5468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Feedback: move stuff from CPU-only to CPU+PIM, not fade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can we use PIM for texture tiling? To answer that, here I’m showing you</a:t>
            </a:r>
            <a:r>
              <a:rPr lang="en-US" sz="1200" kern="1200" baseline="0" dirty="0">
                <a:solidFill>
                  <a:schemeClr val="tx1"/>
                </a:solidFill>
                <a:latin typeface="+mn-lt"/>
                <a:ea typeface="+mn-ea"/>
                <a:cs typeface="+mn-cs"/>
              </a:rPr>
              <a:t> a bit more detailed of interactions between CPU and memory during texture tiling. As I said the </a:t>
            </a:r>
            <a:r>
              <a:rPr lang="en-US" sz="1200" kern="1200" baseline="0" dirty="0" err="1">
                <a:solidFill>
                  <a:schemeClr val="tx1"/>
                </a:solidFill>
                <a:latin typeface="+mn-lt"/>
                <a:ea typeface="+mn-ea"/>
                <a:cs typeface="+mn-cs"/>
              </a:rPr>
              <a:t>cpu</a:t>
            </a:r>
            <a:r>
              <a:rPr lang="en-US" sz="1200" kern="1200" baseline="0" dirty="0">
                <a:solidFill>
                  <a:schemeClr val="tx1"/>
                </a:solidFill>
                <a:latin typeface="+mn-lt"/>
                <a:ea typeface="+mn-ea"/>
                <a:cs typeface="+mn-cs"/>
              </a:rPr>
              <a:t> performs </a:t>
            </a:r>
            <a:r>
              <a:rPr lang="en-US" sz="1200" kern="1200" baseline="0" dirty="0" err="1">
                <a:solidFill>
                  <a:schemeClr val="tx1"/>
                </a:solidFill>
                <a:latin typeface="+mn-lt"/>
                <a:ea typeface="+mn-ea"/>
                <a:cs typeface="+mn-cs"/>
              </a:rPr>
              <a:t>rasterization</a:t>
            </a:r>
            <a:r>
              <a:rPr lang="en-US" sz="1200" kern="1200" baseline="0" dirty="0">
                <a:solidFill>
                  <a:schemeClr val="tx1"/>
                </a:solidFill>
                <a:latin typeface="+mn-lt"/>
                <a:ea typeface="+mn-ea"/>
                <a:cs typeface="+mn-cs"/>
              </a:rPr>
              <a:t> and store the bitmap in memory. It then needs to invoke Compositing process. Texture Tiling happens in between. The graphic driver read the bitmap, convert it to a more cache friendly format for GPU, and write it back to a location that GPU reads from.. It then invoke compositing. That</a:t>
            </a:r>
            <a:r>
              <a:rPr lang="mr-IN" sz="1200" kern="1200" baseline="0" dirty="0">
                <a:solidFill>
                  <a:schemeClr val="tx1"/>
                </a:solidFill>
                <a:latin typeface="+mn-lt"/>
                <a:ea typeface="+mn-ea"/>
                <a:cs typeface="+mn-cs"/>
              </a:rPr>
              <a:t>’</a:t>
            </a:r>
            <a:r>
              <a:rPr lang="en-US" sz="1200" kern="1200" baseline="0" dirty="0">
                <a:solidFill>
                  <a:schemeClr val="tx1"/>
                </a:solidFill>
                <a:latin typeface="+mn-lt"/>
                <a:ea typeface="+mn-ea"/>
                <a:cs typeface="+mn-cs"/>
              </a:rPr>
              <a:t>s where a lot of data movement happens because there is poor data locality during this </a:t>
            </a:r>
            <a:r>
              <a:rPr lang="en-US" sz="1200" kern="1200" baseline="0" dirty="0" err="1">
                <a:solidFill>
                  <a:schemeClr val="tx1"/>
                </a:solidFill>
                <a:latin typeface="+mn-lt"/>
                <a:ea typeface="+mn-ea"/>
                <a:cs typeface="+mn-cs"/>
              </a:rPr>
              <a:t>processn</a:t>
            </a:r>
            <a:r>
              <a:rPr lang="en-US" sz="1200" kern="1200" baseline="0" dirty="0">
                <a:solidFill>
                  <a:schemeClr val="tx1"/>
                </a:solidFill>
                <a:latin typeface="+mn-lt"/>
                <a:ea typeface="+mn-ea"/>
                <a:cs typeface="+mn-cs"/>
              </a:rPr>
              <a:t> and the bitmap sizes are so large that in some cases they don’t even fit into last level cache. This process is a good candidate for PIM. Here I’m showing what would happen if we move it to PIM. PIM logic access the bitmaps in memory, do the conversion, and write it to the location </a:t>
            </a:r>
            <a:r>
              <a:rPr lang="en-US" sz="1200" kern="1200" baseline="0" dirty="0" err="1">
                <a:solidFill>
                  <a:schemeClr val="tx1"/>
                </a:solidFill>
                <a:latin typeface="+mn-lt"/>
                <a:ea typeface="+mn-ea"/>
                <a:cs typeface="+mn-cs"/>
              </a:rPr>
              <a:t>gpu</a:t>
            </a:r>
            <a:r>
              <a:rPr lang="en-US" sz="1200" kern="1200" baseline="0" dirty="0">
                <a:solidFill>
                  <a:schemeClr val="tx1"/>
                </a:solidFill>
                <a:latin typeface="+mn-lt"/>
                <a:ea typeface="+mn-ea"/>
                <a:cs typeface="+mn-cs"/>
              </a:rPr>
              <a:t> access that. This way, it eliminates a significant </a:t>
            </a:r>
            <a:r>
              <a:rPr lang="en-US" sz="1200" kern="1200" baseline="0" dirty="0" err="1">
                <a:solidFill>
                  <a:schemeClr val="tx1"/>
                </a:solidFill>
                <a:latin typeface="+mn-lt"/>
                <a:ea typeface="+mn-ea"/>
                <a:cs typeface="+mn-cs"/>
              </a:rPr>
              <a:t>porition</a:t>
            </a:r>
            <a:r>
              <a:rPr lang="en-US" sz="1200" kern="1200" baseline="0" dirty="0">
                <a:solidFill>
                  <a:schemeClr val="tx1"/>
                </a:solidFill>
                <a:latin typeface="+mn-lt"/>
                <a:ea typeface="+mn-ea"/>
                <a:cs typeface="+mn-cs"/>
              </a:rPr>
              <a:t> of data movement and it also frees up the </a:t>
            </a:r>
            <a:r>
              <a:rPr lang="en-US" sz="1200" kern="1200" baseline="0" dirty="0" err="1">
                <a:solidFill>
                  <a:schemeClr val="tx1"/>
                </a:solidFill>
                <a:latin typeface="+mn-lt"/>
                <a:ea typeface="+mn-ea"/>
                <a:cs typeface="+mn-cs"/>
              </a:rPr>
              <a:t>cpu</a:t>
            </a:r>
            <a:r>
              <a:rPr lang="en-US" sz="1200" kern="1200" baseline="0" dirty="0">
                <a:solidFill>
                  <a:schemeClr val="tx1"/>
                </a:solidFill>
                <a:latin typeface="+mn-lt"/>
                <a:ea typeface="+mn-ea"/>
                <a:cs typeface="+mn-cs"/>
              </a:rPr>
              <a:t> to do other important task</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a:t>
            </a:r>
            <a:r>
              <a:rPr lang="en-US" sz="1200" kern="1200" dirty="0" err="1">
                <a:solidFill>
                  <a:schemeClr val="tx1"/>
                </a:solidFill>
                <a:latin typeface="+mn-lt"/>
                <a:ea typeface="+mn-ea"/>
                <a:cs typeface="+mn-cs"/>
              </a:rPr>
              <a:t>whats</a:t>
            </a:r>
            <a:r>
              <a:rPr lang="en-US" sz="1200" kern="1200" dirty="0">
                <a:solidFill>
                  <a:schemeClr val="tx1"/>
                </a:solidFill>
                <a:latin typeface="+mn-lt"/>
                <a:ea typeface="+mn-ea"/>
                <a:cs typeface="+mn-cs"/>
              </a:rPr>
              <a:t> texture</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Tiglin</a:t>
            </a:r>
            <a:r>
              <a:rPr lang="en-US" sz="1200" kern="1200" baseline="0" dirty="0">
                <a:solidFill>
                  <a:schemeClr val="tx1"/>
                </a:solidFill>
                <a:latin typeface="+mn-lt"/>
                <a:ea typeface="+mn-ea"/>
                <a:cs typeface="+mn-cs"/>
              </a:rPr>
              <a:t>. Here I want to walk you through the major steps during Texture tiling.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Texture tiling happens after </a:t>
            </a:r>
            <a:r>
              <a:rPr lang="en-US" sz="1200" kern="1200" dirty="0" err="1">
                <a:solidFill>
                  <a:schemeClr val="tx1"/>
                </a:solidFill>
                <a:latin typeface="+mn-lt"/>
                <a:ea typeface="+mn-ea"/>
                <a:cs typeface="+mn-cs"/>
              </a:rPr>
              <a:t>rasterization</a:t>
            </a:r>
            <a:r>
              <a:rPr lang="en-US" sz="1200" kern="1200" dirty="0">
                <a:solidFill>
                  <a:schemeClr val="tx1"/>
                </a:solidFill>
                <a:latin typeface="+mn-lt"/>
                <a:ea typeface="+mn-ea"/>
                <a:cs typeface="+mn-cs"/>
              </a:rPr>
              <a:t> and before compositing. </a:t>
            </a:r>
            <a:r>
              <a:rPr lang="en-US" sz="1200" kern="1200" dirty="0" err="1">
                <a:solidFill>
                  <a:schemeClr val="tx1"/>
                </a:solidFill>
                <a:latin typeface="+mn-lt"/>
                <a:ea typeface="+mn-ea"/>
                <a:cs typeface="+mn-cs"/>
              </a:rPr>
              <a:t>Rasterization</a:t>
            </a:r>
            <a:r>
              <a:rPr lang="en-US" sz="1200" kern="1200" dirty="0">
                <a:solidFill>
                  <a:schemeClr val="tx1"/>
                </a:solidFill>
                <a:latin typeface="+mn-lt"/>
                <a:ea typeface="+mn-ea"/>
                <a:cs typeface="+mn-cs"/>
              </a:rPr>
              <a:t> generates a rasterized bitmap.</a:t>
            </a:r>
            <a:r>
              <a:rPr lang="en-US" sz="1200" kern="1200" baseline="0" dirty="0">
                <a:solidFill>
                  <a:schemeClr val="tx1"/>
                </a:solidFill>
                <a:latin typeface="+mn-lt"/>
                <a:ea typeface="+mn-ea"/>
                <a:cs typeface="+mn-cs"/>
              </a:rPr>
              <a:t> Then, that bitmap is sent to GPU for compositing. </a:t>
            </a:r>
            <a:r>
              <a:rPr lang="en-US" sz="1200" kern="1200" dirty="0">
                <a:solidFill>
                  <a:schemeClr val="tx1"/>
                </a:solidFill>
                <a:latin typeface="+mn-lt"/>
                <a:ea typeface="+mn-ea"/>
                <a:cs typeface="+mn-cs"/>
              </a:rPr>
              <a:t>After </a:t>
            </a:r>
            <a:r>
              <a:rPr lang="en-US" sz="1200" kern="1200" dirty="0" err="1">
                <a:solidFill>
                  <a:schemeClr val="tx1"/>
                </a:solidFill>
                <a:latin typeface="+mn-lt"/>
                <a:ea typeface="+mn-ea"/>
                <a:cs typeface="+mn-cs"/>
              </a:rPr>
              <a:t>rasterization</a:t>
            </a:r>
            <a:r>
              <a:rPr lang="en-US" sz="1200" kern="1200" dirty="0">
                <a:solidFill>
                  <a:schemeClr val="tx1"/>
                </a:solidFill>
                <a:latin typeface="+mn-lt"/>
                <a:ea typeface="+mn-ea"/>
                <a:cs typeface="+mn-cs"/>
              </a:rPr>
              <a:t>, compositing accesses each texture in both the horizontal and vertical directions. To minimize cache misses during compositing, the graphics driver reads the rasterized bitmap ( 2 ) and converts the bitmap into a tiled texture layout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Because of this</a:t>
            </a:r>
            <a:r>
              <a:rPr lang="en-US" sz="1200" kern="1200" baseline="0" dirty="0">
                <a:solidFill>
                  <a:schemeClr val="tx1"/>
                </a:solidFill>
                <a:latin typeface="+mn-lt"/>
                <a:ea typeface="+mn-ea"/>
                <a:cs typeface="+mn-cs"/>
              </a:rPr>
              <a:t> high amount of data movement, </a:t>
            </a:r>
            <a:r>
              <a:rPr lang="en-US" sz="1200" kern="1200" dirty="0">
                <a:solidFill>
                  <a:schemeClr val="tx1"/>
                </a:solidFill>
                <a:latin typeface="+mn-lt"/>
                <a:ea typeface="+mn-ea"/>
                <a:cs typeface="+mn-cs"/>
              </a:rPr>
              <a:t>texture tiling is a good candidate for PIM execution. By moving texture tiling to PIM, we</a:t>
            </a:r>
            <a:r>
              <a:rPr lang="en-US" sz="1200" kern="1200" baseline="0" dirty="0">
                <a:solidFill>
                  <a:schemeClr val="tx1"/>
                </a:solidFill>
                <a:latin typeface="+mn-lt"/>
                <a:ea typeface="+mn-ea"/>
                <a:cs typeface="+mn-cs"/>
              </a:rPr>
              <a:t> can let the PIM logic read the bitmap, performs the tiling operation in the memory, and the write it to a location that GPU will access. This </a:t>
            </a:r>
            <a:r>
              <a:rPr lang="en-US" sz="1200" kern="1200" baseline="0" dirty="0" err="1">
                <a:solidFill>
                  <a:schemeClr val="tx1"/>
                </a:solidFill>
                <a:latin typeface="+mn-lt"/>
                <a:ea typeface="+mn-ea"/>
                <a:cs typeface="+mn-cs"/>
              </a:rPr>
              <a:t>wa,y</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we can </a:t>
            </a:r>
            <a:r>
              <a:rPr lang="en-US" sz="1200" kern="1200" dirty="0" err="1">
                <a:solidFill>
                  <a:schemeClr val="tx1"/>
                </a:solidFill>
                <a:latin typeface="+mn-lt"/>
                <a:ea typeface="+mn-ea"/>
                <a:cs typeface="+mn-cs"/>
              </a:rPr>
              <a:t>elimnate</a:t>
            </a:r>
            <a:r>
              <a:rPr lang="en-US" sz="1200" kern="1200" dirty="0">
                <a:solidFill>
                  <a:schemeClr val="tx1"/>
                </a:solidFill>
                <a:latin typeface="+mn-lt"/>
                <a:ea typeface="+mn-ea"/>
                <a:cs typeface="+mn-cs"/>
              </a:rPr>
              <a:t> a significant portion</a:t>
            </a:r>
            <a:r>
              <a:rPr lang="en-US" sz="1200" kern="1200" baseline="0" dirty="0">
                <a:solidFill>
                  <a:schemeClr val="tx1"/>
                </a:solidFill>
                <a:latin typeface="+mn-lt"/>
                <a:ea typeface="+mn-ea"/>
                <a:cs typeface="+mn-cs"/>
              </a:rPr>
              <a:t> of data movement as it happens close to data and avoid moving the texture back and forth between memory and CPU .</a:t>
            </a:r>
            <a:r>
              <a:rPr lang="en-US" sz="1200" kern="1200" dirty="0">
                <a:solidFill>
                  <a:schemeClr val="tx1"/>
                </a:solidFill>
                <a:latin typeface="+mn-lt"/>
                <a:ea typeface="+mn-ea"/>
                <a:cs typeface="+mn-cs"/>
              </a:rPr>
              <a:t> we can free up the CPU ( 5 ) to perform other important compute-intensive tasks in Chrome, such as handling user interaction, executing JavaScript code, or rasterizing other render objects.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6923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The</a:t>
            </a:r>
            <a:r>
              <a:rPr lang="en-US" baseline="0" dirty="0"/>
              <a:t> next question is whether </a:t>
            </a:r>
            <a:r>
              <a:rPr lang="en-US" sz="1200" kern="1200" dirty="0">
                <a:solidFill>
                  <a:schemeClr val="tx1"/>
                </a:solidFill>
                <a:latin typeface="+mn-lt"/>
                <a:ea typeface="+mn-ea"/>
                <a:cs typeface="+mn-cs"/>
              </a:rPr>
              <a:t>texture tiling is feasible</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to be implemented using PIM in consumer devices. To answer</a:t>
            </a:r>
            <a:r>
              <a:rPr lang="en-US" sz="1200" kern="1200" baseline="0" dirty="0">
                <a:solidFill>
                  <a:schemeClr val="tx1"/>
                </a:solidFill>
                <a:latin typeface="+mn-lt"/>
                <a:ea typeface="+mn-ea"/>
                <a:cs typeface="+mn-cs"/>
              </a:rPr>
              <a:t> that, we analyze the </a:t>
            </a:r>
            <a:r>
              <a:rPr lang="en-US" sz="1200" kern="1200" baseline="0" dirty="0" err="1">
                <a:solidFill>
                  <a:schemeClr val="tx1"/>
                </a:solidFill>
                <a:latin typeface="+mn-lt"/>
                <a:ea typeface="+mn-ea"/>
                <a:cs typeface="+mn-cs"/>
              </a:rPr>
              <a:t>texutre</a:t>
            </a:r>
            <a:r>
              <a:rPr lang="en-US" sz="1200" kern="1200" baseline="0" dirty="0">
                <a:solidFill>
                  <a:schemeClr val="tx1"/>
                </a:solidFill>
                <a:latin typeface="+mn-lt"/>
                <a:ea typeface="+mn-ea"/>
                <a:cs typeface="+mn-cs"/>
              </a:rPr>
              <a:t> tiling in detail and find that</a:t>
            </a:r>
          </a:p>
          <a:p>
            <a:r>
              <a:rPr lang="en-US" sz="1200" kern="1200" dirty="0">
                <a:solidFill>
                  <a:schemeClr val="tx1"/>
                </a:solidFill>
                <a:latin typeface="+mn-lt"/>
                <a:ea typeface="+mn-ea"/>
                <a:cs typeface="+mn-cs"/>
              </a:rPr>
              <a:t>hat texture tiling requires only simple primitives: </a:t>
            </a:r>
            <a:r>
              <a:rPr lang="en-US" sz="1200" kern="1200" dirty="0" err="1">
                <a:solidFill>
                  <a:schemeClr val="tx1"/>
                </a:solidFill>
                <a:latin typeface="+mn-lt"/>
                <a:ea typeface="+mn-ea"/>
                <a:cs typeface="+mn-cs"/>
              </a:rPr>
              <a:t>memcopy</a:t>
            </a:r>
            <a:r>
              <a:rPr lang="en-US" sz="1200" kern="1200" dirty="0">
                <a:solidFill>
                  <a:schemeClr val="tx1"/>
                </a:solidFill>
                <a:latin typeface="+mn-lt"/>
                <a:ea typeface="+mn-ea"/>
                <a:cs typeface="+mn-cs"/>
              </a:rPr>
              <a:t>, bitwise operations, and simple arithmetic operations (e.g., addition).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These operations can be performed at high performance on our PIM core, and they can easily be implemented as a fixed function PIM accelerator.</a:t>
            </a:r>
          </a:p>
          <a:p>
            <a:r>
              <a:rPr lang="en-US" sz="1200" kern="1200" dirty="0">
                <a:solidFill>
                  <a:schemeClr val="tx1"/>
                </a:solidFill>
                <a:latin typeface="+mn-lt"/>
                <a:ea typeface="+mn-ea"/>
                <a:cs typeface="+mn-cs"/>
              </a:rPr>
              <a:t>Our analysis </a:t>
            </a:r>
            <a:r>
              <a:rPr lang="en-US" sz="1200" kern="1200" dirty="0" err="1">
                <a:solidFill>
                  <a:schemeClr val="tx1"/>
                </a:solidFill>
                <a:latin typeface="+mn-lt"/>
                <a:ea typeface="+mn-ea"/>
                <a:cs typeface="+mn-cs"/>
              </a:rPr>
              <a:t>hsows</a:t>
            </a:r>
            <a:r>
              <a:rPr lang="en-US" sz="1200" kern="1200" dirty="0">
                <a:solidFill>
                  <a:schemeClr val="tx1"/>
                </a:solidFill>
                <a:latin typeface="+mn-lt"/>
                <a:ea typeface="+mn-ea"/>
                <a:cs typeface="+mn-cs"/>
              </a:rPr>
              <a:t> that each</a:t>
            </a:r>
            <a:r>
              <a:rPr lang="en-US" sz="1200" kern="1200" baseline="0" dirty="0">
                <a:solidFill>
                  <a:schemeClr val="tx1"/>
                </a:solidFill>
                <a:latin typeface="+mn-lt"/>
                <a:ea typeface="+mn-ea"/>
                <a:cs typeface="+mn-cs"/>
              </a:rPr>
              <a:t> of them takes less than 10% of the area available per vault, and as a result, both are </a:t>
            </a:r>
            <a:r>
              <a:rPr lang="en-US" sz="1200" kern="1200" dirty="0">
                <a:solidFill>
                  <a:schemeClr val="tx1"/>
                </a:solidFill>
                <a:latin typeface="+mn-lt"/>
                <a:ea typeface="+mn-ea"/>
                <a:cs typeface="+mn-cs"/>
              </a:rPr>
              <a:t>feasible to implement in a consumer device with 3D-stacked memory</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we explained before our PIM core is </a:t>
            </a:r>
            <a:r>
              <a:rPr lang="mr-IN" sz="1200" kern="1200" dirty="0">
                <a:solidFill>
                  <a:schemeClr val="tx1"/>
                </a:solidFill>
                <a:latin typeface="+mn-lt"/>
                <a:ea typeface="+mn-ea"/>
                <a:cs typeface="+mn-cs"/>
              </a:rPr>
              <a:t>…</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Our PIM accelerator for texture tiling consists of multiple in-memory tiling units. </a:t>
            </a:r>
          </a:p>
          <a:p>
            <a:r>
              <a:rPr lang="en-US" sz="1200" kern="1200" dirty="0">
                <a:solidFill>
                  <a:schemeClr val="tx1"/>
                </a:solidFill>
                <a:latin typeface="+mn-lt"/>
                <a:ea typeface="+mn-ea"/>
                <a:cs typeface="+mn-cs"/>
              </a:rPr>
              <a:t>Each in-memory tiling unit consists of only a simple ALU, and operates on a single 4 </a:t>
            </a:r>
            <a:r>
              <a:rPr lang="en-US" sz="1200" kern="1200" dirty="0" err="1">
                <a:solidFill>
                  <a:schemeClr val="tx1"/>
                </a:solidFill>
                <a:latin typeface="+mn-lt"/>
                <a:ea typeface="+mn-ea"/>
                <a:cs typeface="+mn-cs"/>
              </a:rPr>
              <a:t>kB</a:t>
            </a:r>
            <a:r>
              <a:rPr lang="en-US" sz="1200" kern="1200" dirty="0">
                <a:solidFill>
                  <a:schemeClr val="tx1"/>
                </a:solidFill>
                <a:latin typeface="+mn-lt"/>
                <a:ea typeface="+mn-ea"/>
                <a:cs typeface="+mn-cs"/>
              </a:rPr>
              <a:t> tile. </a:t>
            </a:r>
          </a:p>
          <a:p>
            <a:r>
              <a:rPr lang="en-US" sz="1200" kern="1200" dirty="0">
                <a:solidFill>
                  <a:schemeClr val="tx1"/>
                </a:solidFill>
                <a:latin typeface="+mn-lt"/>
                <a:ea typeface="+mn-ea"/>
                <a:cs typeface="+mn-cs"/>
              </a:rPr>
              <a:t>We empirically decide to use four in-memory tiling units in each PIM accelerator</a:t>
            </a:r>
          </a:p>
          <a:p>
            <a:endParaRPr lang="en-US" dirty="0"/>
          </a:p>
          <a:p>
            <a:r>
              <a:rPr lang="en-US" sz="1200" kern="1200" dirty="0">
                <a:solidFill>
                  <a:schemeClr val="tx1"/>
                </a:solidFill>
                <a:latin typeface="+mn-lt"/>
                <a:ea typeface="+mn-ea"/>
                <a:cs typeface="+mn-cs"/>
              </a:rPr>
              <a:t>We conclude that the area required for texture tiling PIM logic is small, making the PIM logic feasible to implement in a consumer device with 3D-stacked memory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95476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We did the same analysis for Color </a:t>
            </a:r>
            <a:r>
              <a:rPr lang="en-US" sz="1200" kern="1200" dirty="0" err="1">
                <a:solidFill>
                  <a:schemeClr val="tx1"/>
                </a:solidFill>
                <a:latin typeface="+mn-lt"/>
                <a:ea typeface="+mn-ea"/>
                <a:cs typeface="+mn-cs"/>
              </a:rPr>
              <a:t>Blitting</a:t>
            </a:r>
            <a:r>
              <a:rPr lang="en-US" sz="1200" kern="1200" dirty="0">
                <a:solidFill>
                  <a:schemeClr val="tx1"/>
                </a:solidFill>
                <a:latin typeface="+mn-lt"/>
                <a:ea typeface="+mn-ea"/>
                <a:cs typeface="+mn-cs"/>
              </a:rPr>
              <a:t>.</a:t>
            </a:r>
            <a:r>
              <a:rPr lang="en-US" sz="1200" kern="1200" baseline="0" dirty="0">
                <a:solidFill>
                  <a:schemeClr val="tx1"/>
                </a:solidFill>
                <a:latin typeface="+mn-lt"/>
                <a:ea typeface="+mn-ea"/>
                <a:cs typeface="+mn-cs"/>
              </a:rPr>
              <a:t> Because of lack of time, I will talk about the key points here. </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Majority</a:t>
            </a:r>
            <a:r>
              <a:rPr lang="en-US" sz="1200" kern="1200" baseline="0" dirty="0">
                <a:solidFill>
                  <a:schemeClr val="tx1"/>
                </a:solidFill>
                <a:latin typeface="+mn-lt"/>
                <a:ea typeface="+mn-ea"/>
                <a:cs typeface="+mn-cs"/>
              </a:rPr>
              <a:t> come from </a:t>
            </a:r>
            <a:r>
              <a:rPr lang="en-US" sz="1200" kern="1200" dirty="0">
                <a:solidFill>
                  <a:schemeClr val="tx1"/>
                </a:solidFill>
                <a:latin typeface="+mn-lt"/>
                <a:ea typeface="+mn-ea"/>
                <a:cs typeface="+mn-cs"/>
              </a:rPr>
              <a:t>its streaming access pattern and the large sizes of the bitmaps (e.g., 1024x1024 pixels).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a:t>
            </a:r>
            <a:r>
              <a:rPr lang="en-US" sz="1200" kern="1200" baseline="0" dirty="0">
                <a:solidFill>
                  <a:schemeClr val="tx1"/>
                </a:solidFill>
                <a:effectLst/>
                <a:latin typeface="+mn-lt"/>
                <a:ea typeface="+mn-ea"/>
                <a:cs typeface="+mn-cs"/>
              </a:rPr>
              <a:t> itself require simple computations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6699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So here I just want to wrap up our analysis for page scrolling.</a:t>
            </a:r>
            <a:r>
              <a:rPr lang="en-US" sz="1200" kern="1200" baseline="0" dirty="0">
                <a:solidFill>
                  <a:schemeClr val="tx1"/>
                </a:solidFill>
                <a:latin typeface="+mn-lt"/>
                <a:ea typeface="+mn-ea"/>
                <a:cs typeface="+mn-cs"/>
              </a:rPr>
              <a:t> We found two data intensive functions that account for a significant portion of energy during scrolling. We find that both function can significantly </a:t>
            </a:r>
            <a:r>
              <a:rPr lang="en-US" sz="1200" kern="1200" baseline="0" dirty="0" err="1">
                <a:solidFill>
                  <a:schemeClr val="tx1"/>
                </a:solidFill>
                <a:latin typeface="+mn-lt"/>
                <a:ea typeface="+mn-ea"/>
                <a:cs typeface="+mn-cs"/>
              </a:rPr>
              <a:t>benfti</a:t>
            </a:r>
            <a:r>
              <a:rPr lang="en-US" sz="1200" kern="1200" baseline="0" dirty="0">
                <a:solidFill>
                  <a:schemeClr val="tx1"/>
                </a:solidFill>
                <a:latin typeface="+mn-lt"/>
                <a:ea typeface="+mn-ea"/>
                <a:cs typeface="+mn-cs"/>
              </a:rPr>
              <a:t> from PIM execution. We also find that both functions are simple enough that can be </a:t>
            </a:r>
            <a:r>
              <a:rPr lang="en-US" sz="1200" kern="1200" baseline="0" dirty="0" err="1">
                <a:solidFill>
                  <a:schemeClr val="tx1"/>
                </a:solidFill>
                <a:latin typeface="+mn-lt"/>
                <a:ea typeface="+mn-ea"/>
                <a:cs typeface="+mn-cs"/>
              </a:rPr>
              <a:t>impelemented</a:t>
            </a:r>
            <a:r>
              <a:rPr lang="en-US" sz="1200" kern="1200" baseline="0" dirty="0">
                <a:solidFill>
                  <a:schemeClr val="tx1"/>
                </a:solidFill>
                <a:latin typeface="+mn-lt"/>
                <a:ea typeface="+mn-ea"/>
                <a:cs typeface="+mn-cs"/>
              </a:rPr>
              <a:t> at </a:t>
            </a:r>
            <a:r>
              <a:rPr lang="en-US" sz="1200" kern="1200" baseline="0" dirty="0" err="1">
                <a:solidFill>
                  <a:schemeClr val="tx1"/>
                </a:solidFill>
                <a:latin typeface="+mn-lt"/>
                <a:ea typeface="+mn-ea"/>
                <a:cs typeface="+mn-cs"/>
              </a:rPr>
              <a:t>pim</a:t>
            </a:r>
            <a:r>
              <a:rPr lang="en-US" sz="1200" kern="1200" baseline="0" dirty="0">
                <a:solidFill>
                  <a:schemeClr val="tx1"/>
                </a:solidFill>
                <a:latin typeface="+mn-lt"/>
                <a:ea typeface="+mn-ea"/>
                <a:cs typeface="+mn-cs"/>
              </a:rPr>
              <a:t> logic</a:t>
            </a: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25749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Now let me give you a little bit background on how prior works deal with the PIM coherence.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6020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Chrome uses a multi-process architecture, where each tab has its own application process for rendering the page displayed in the tab to improve reliability</a:t>
            </a:r>
            <a:r>
              <a:rPr lang="en-US" sz="1200" kern="1200" baseline="0" dirty="0">
                <a:solidFill>
                  <a:schemeClr val="tx1"/>
                </a:solidFill>
                <a:latin typeface="+mn-lt"/>
                <a:ea typeface="+mn-ea"/>
                <a:cs typeface="+mn-cs"/>
              </a:rPr>
              <a:t> and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When a user switches between browser tabs, this triggers two operations: (1) a context switch to the process for the selected tab, and (2) a load operation for the new page.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481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4812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There are two primary concerns during tab switching: (1) how fast a new tab loads and becomes interactive, as this directly affects user satisfaction; and (2) memory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Memory consumption is a major concern for three reasons. First, the average memory footprint of a web page has increased significantly in recent years because of increased use of images, JavaScript, and video in modern web pages.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Second</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users tend to open multiple tabs at a time with each tab consuming additional memory.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Third, consumer devices typically have a much lower memory capacity than server or desktop systems, and without careful memory management, Chrome could run out of memory on these systems over time.</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6881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Moves between CPU and ZRAM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There are two primary concerns during tab switching: (1) how fast a new tab loads and becomes interactive, as this directly affects user satisfaction; and (2) memory consumption.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Memory consumption is a major concern for three reasons. First, the average memory footprint of a web page has increased significantly in recent years because of increased use of images, JavaScript, and video in modern web pages.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Second</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users tend to open multiple tabs at a time with each tab consuming additional memory. </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Third, consumer devices typically have a much lower memory capacity than server or desktop systems, and without careful memory management, Chrome could run out of memory on these systems over time.</a:t>
            </a:r>
            <a:br>
              <a:rPr lang="en-US" sz="1200" kern="1200" dirty="0">
                <a:solidFill>
                  <a:schemeClr val="tx1"/>
                </a:solidFill>
                <a:latin typeface="+mn-lt"/>
                <a:ea typeface="+mn-ea"/>
                <a:cs typeface="+mn-cs"/>
              </a:rPr>
            </a:br>
            <a:br>
              <a:rPr lang="en-US" sz="1200" kern="1200" dirty="0">
                <a:solidFill>
                  <a:schemeClr val="tx1"/>
                </a:solidFill>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5849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Now we want to see if we</a:t>
            </a:r>
            <a:r>
              <a:rPr lang="en-US" sz="1200" kern="1200" baseline="0" dirty="0">
                <a:solidFill>
                  <a:schemeClr val="tx1"/>
                </a:solidFill>
                <a:latin typeface="+mn-lt"/>
                <a:ea typeface="+mn-ea"/>
                <a:cs typeface="+mn-cs"/>
              </a:rPr>
              <a:t> can mitigate data movement cost with PIM. To answer that, lets again take a look at interaction between CPU and memory when CPU wants to swap out N pages. we need to figure out where the data movement happens. Here shows what happens when CPU wants to swap out N inactive pages. </a:t>
            </a:r>
            <a:r>
              <a:rPr lang="en-US" sz="1200" kern="1200" dirty="0">
                <a:solidFill>
                  <a:schemeClr val="tx1"/>
                </a:solidFill>
                <a:latin typeface="+mn-lt"/>
                <a:ea typeface="+mn-ea"/>
                <a:cs typeface="+mn-cs"/>
              </a:rPr>
              <a:t>it first read the inactive page data, compress the data ( 2 ), and write the compressed data to ZRAM. This incur a lot</a:t>
            </a:r>
            <a:r>
              <a:rPr lang="en-US" sz="1200" kern="1200" baseline="0" dirty="0">
                <a:solidFill>
                  <a:schemeClr val="tx1"/>
                </a:solidFill>
                <a:latin typeface="+mn-lt"/>
                <a:ea typeface="+mn-ea"/>
                <a:cs typeface="+mn-cs"/>
              </a:rPr>
              <a:t> of overhead. This operation </a:t>
            </a:r>
            <a:r>
              <a:rPr lang="en-US" sz="1200" kern="1200" dirty="0">
                <a:solidFill>
                  <a:schemeClr val="tx1"/>
                </a:solidFill>
                <a:latin typeface="+mn-lt"/>
                <a:ea typeface="+mn-ea"/>
                <a:cs typeface="+mn-cs"/>
              </a:rPr>
              <a:t>is a good fit for PIM as (1) it cause a large amount of data movement; and (2) compression can be handled in the background, since none of the active tab processes need the data that is being compressed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Our analysis shows that the compression algorithm</a:t>
            </a:r>
            <a:r>
              <a:rPr lang="en-US" sz="1200" kern="1200" baseline="0" dirty="0">
                <a:solidFill>
                  <a:schemeClr val="tx1"/>
                </a:solidFill>
                <a:latin typeface="+mn-lt"/>
                <a:ea typeface="+mn-ea"/>
                <a:cs typeface="+mn-cs"/>
              </a:rPr>
              <a:t> used by chrome is simple enough that both </a:t>
            </a:r>
            <a:r>
              <a:rPr lang="en-US" sz="1200" kern="1200" baseline="0" dirty="0" err="1">
                <a:solidFill>
                  <a:schemeClr val="tx1"/>
                </a:solidFill>
                <a:latin typeface="+mn-lt"/>
                <a:ea typeface="+mn-ea"/>
                <a:cs typeface="+mn-cs"/>
              </a:rPr>
              <a:t>pim</a:t>
            </a:r>
            <a:r>
              <a:rPr lang="en-US" sz="1200" kern="1200" baseline="0" dirty="0">
                <a:solidFill>
                  <a:schemeClr val="tx1"/>
                </a:solidFill>
                <a:latin typeface="+mn-lt"/>
                <a:ea typeface="+mn-ea"/>
                <a:cs typeface="+mn-cs"/>
              </a:rPr>
              <a:t> core  and </a:t>
            </a:r>
            <a:r>
              <a:rPr lang="mr-IN" sz="1200" kern="1200" baseline="0" dirty="0">
                <a:solidFill>
                  <a:schemeClr val="tx1"/>
                </a:solidFill>
                <a:latin typeface="+mn-lt"/>
                <a:ea typeface="+mn-ea"/>
                <a:cs typeface="+mn-cs"/>
              </a:rPr>
              <a:t>…</a:t>
            </a:r>
            <a:endParaRPr lang="en-US" sz="1200"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wrap up, we</a:t>
            </a:r>
            <a:r>
              <a:rPr lang="en-US" sz="1200" kern="1200" baseline="0" dirty="0">
                <a:solidFill>
                  <a:schemeClr val="tx1"/>
                </a:solidFill>
                <a:latin typeface="+mn-lt"/>
                <a:ea typeface="+mn-ea"/>
                <a:cs typeface="+mn-cs"/>
              </a:rPr>
              <a:t> found that a lot of data movement happens during tab switching as chrome tries to compress and decompress tabs. We find that both compression and decompression can significantly benefit from PIM execution and are feasible to be implemented at PIM logic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Now on</a:t>
            </a:r>
            <a:r>
              <a:rPr lang="en-US" sz="1200" kern="1200" baseline="0" dirty="0">
                <a:solidFill>
                  <a:schemeClr val="tx1"/>
                </a:solidFill>
                <a:latin typeface="+mn-lt"/>
                <a:ea typeface="+mn-ea"/>
                <a:cs typeface="+mn-cs"/>
              </a:rPr>
              <a:t> the right </a:t>
            </a:r>
            <a:r>
              <a:rPr lang="en-US" sz="1200" kern="1200" dirty="0">
                <a:solidFill>
                  <a:schemeClr val="tx1"/>
                </a:solidFill>
                <a:latin typeface="+mn-lt"/>
                <a:ea typeface="+mn-ea"/>
                <a:cs typeface="+mn-cs"/>
              </a:rPr>
              <a:t>what happens when we offload compression to PIM. In this case, the CPU only informs the PIM logic about the pages that need to be swapped out, and the PIM logic operates on the uncompressed page data that is already in memory. This (1) eliminates the off-chip page data movement that took place during CPU-based compression, and (2) frees up the CPU to perform other tasks while PIM performs compression in the background. We observe a similar behavior during decompression.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39287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To wrap up, we</a:t>
            </a:r>
            <a:r>
              <a:rPr lang="en-US" sz="1200" kern="1200" baseline="0" dirty="0">
                <a:solidFill>
                  <a:schemeClr val="tx1"/>
                </a:solidFill>
                <a:latin typeface="+mn-lt"/>
                <a:ea typeface="+mn-ea"/>
                <a:cs typeface="+mn-cs"/>
              </a:rPr>
              <a:t> found that a lot of data movement happens during tab switching as chrome tries to compress and decompress tabs. We find that both compression and decompression can significantly benefit from PIM execution and are feasible to be implemented at PIM logic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0885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40346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00707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180107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75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7465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8534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Throughout our analysis, we make</a:t>
            </a:r>
            <a:r>
              <a:rPr lang="en-US" baseline="0" dirty="0"/>
              <a:t> a key observation </a:t>
            </a:r>
            <a:r>
              <a:rPr lang="en-US" dirty="0"/>
              <a:t>that</a:t>
            </a:r>
            <a:r>
              <a:rPr lang="en-US" baseline="0" dirty="0"/>
              <a:t> out of all sources of energy consumption, data movement is a major contributor to the total system energy. We find that across all of the workloads</a:t>
            </a:r>
            <a:r>
              <a:rPr lang="en-US" dirty="0"/>
              <a:t>,</a:t>
            </a:r>
            <a:r>
              <a:rPr lang="en-US" baseline="0" dirty="0"/>
              <a:t> on average around 62.7% of total system energy is spent on data movement.</a:t>
            </a:r>
          </a:p>
          <a:p>
            <a:endParaRPr lang="en-US" baseline="0" dirty="0"/>
          </a:p>
          <a:p>
            <a:r>
              <a:rPr lang="en-US" baseline="0" dirty="0"/>
              <a:t>One way to reduce data movement cost is to move computation close to data, or </a:t>
            </a:r>
            <a:r>
              <a:rPr lang="mr-IN" baseline="0" dirty="0"/>
              <a:t>…</a:t>
            </a:r>
            <a:endParaRPr lang="en-US" baseline="0" dirty="0"/>
          </a:p>
          <a:p>
            <a:r>
              <a:rPr lang="en-US" baseline="0" dirty="0"/>
              <a:t>One potential solution to address this cost it do move computation close to data, or in other words, do </a:t>
            </a:r>
            <a:r>
              <a:rPr lang="en-US" baseline="0" dirty="0" err="1"/>
              <a:t>procesing</a:t>
            </a:r>
            <a:r>
              <a:rPr lang="en-US" baseline="0" dirty="0"/>
              <a:t> in memory. However, the challenge is that these devices.</a:t>
            </a:r>
          </a:p>
          <a:p>
            <a:endParaRPr lang="en-US" baseline="0" dirty="0"/>
          </a:p>
          <a:p>
            <a:endParaRPr lang="en-US" baseline="0" dirty="0"/>
          </a:p>
          <a:p>
            <a:r>
              <a:rPr lang="en-US" dirty="0"/>
              <a:t>One potential</a:t>
            </a:r>
            <a:r>
              <a:rPr lang="en-US" baseline="0" dirty="0"/>
              <a:t> solution to mitigate data movement cost and reduce total system energy is to execute data-movement heavy portions of application close to data, or in other words, do processing in memory. However, consumer devices are </a:t>
            </a:r>
            <a:r>
              <a:rPr lang="en-US" baseline="0" dirty="0" err="1"/>
              <a:t>extermely</a:t>
            </a:r>
            <a:r>
              <a:rPr lang="en-US" baseline="0" dirty="0"/>
              <a:t> limited in terms of area and power budget. So the question is can we move part of the data movement heavy portion given the limited area and energy budget. Our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2138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We also analyze video play back and video capture. We take a look at energy consumption when vp9 decider is </a:t>
            </a:r>
            <a:r>
              <a:rPr lang="en-US" sz="1200" kern="1200" dirty="0" err="1">
                <a:solidFill>
                  <a:schemeClr val="tx1"/>
                </a:solidFill>
                <a:latin typeface="+mn-lt"/>
                <a:ea typeface="+mn-ea"/>
                <a:cs typeface="+mn-cs"/>
              </a:rPr>
              <a:t>yaed</a:t>
            </a:r>
            <a:r>
              <a:rPr lang="en-US" sz="1200" kern="1200" dirty="0">
                <a:solidFill>
                  <a:schemeClr val="tx1"/>
                </a:solidFill>
                <a:latin typeface="+mn-lt"/>
                <a:ea typeface="+mn-ea"/>
                <a:cs typeface="+mn-cs"/>
              </a:rPr>
              <a:t> to playback a </a:t>
            </a:r>
            <a:r>
              <a:rPr lang="en-US" sz="1200" kern="1200" dirty="0" err="1">
                <a:solidFill>
                  <a:schemeClr val="tx1"/>
                </a:solidFill>
                <a:latin typeface="+mn-lt"/>
                <a:ea typeface="+mn-ea"/>
                <a:cs typeface="+mn-cs"/>
              </a:rPr>
              <a:t>netflix</a:t>
            </a:r>
            <a:r>
              <a:rPr lang="en-US" sz="1200" kern="1200" dirty="0">
                <a:solidFill>
                  <a:schemeClr val="tx1"/>
                </a:solidFill>
                <a:latin typeface="+mn-lt"/>
                <a:ea typeface="+mn-ea"/>
                <a:cs typeface="+mn-cs"/>
              </a:rPr>
              <a:t> film, and when vp9 </a:t>
            </a:r>
            <a:r>
              <a:rPr lang="en-US" sz="1200" kern="1200" dirty="0" err="1">
                <a:solidFill>
                  <a:schemeClr val="tx1"/>
                </a:solidFill>
                <a:latin typeface="+mn-lt"/>
                <a:ea typeface="+mn-ea"/>
                <a:cs typeface="+mn-cs"/>
              </a:rPr>
              <a:t>wncoder</a:t>
            </a:r>
            <a:r>
              <a:rPr lang="en-US" sz="1200" kern="1200" dirty="0">
                <a:solidFill>
                  <a:schemeClr val="tx1"/>
                </a:solidFill>
                <a:latin typeface="+mn-lt"/>
                <a:ea typeface="+mn-ea"/>
                <a:cs typeface="+mn-cs"/>
              </a:rPr>
              <a:t> is used to do real-time encoding of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We find that for both of these workloads data </a:t>
            </a:r>
            <a:r>
              <a:rPr lang="en-US" sz="1200" kern="1200" dirty="0" err="1">
                <a:solidFill>
                  <a:schemeClr val="tx1"/>
                </a:solidFill>
                <a:latin typeface="+mn-lt"/>
                <a:ea typeface="+mn-ea"/>
                <a:cs typeface="+mn-cs"/>
              </a:rPr>
              <a:t>movemwnt</a:t>
            </a:r>
            <a:r>
              <a:rPr lang="en-US" sz="1200" kern="1200" dirty="0">
                <a:solidFill>
                  <a:schemeClr val="tx1"/>
                </a:solidFill>
                <a:latin typeface="+mn-lt"/>
                <a:ea typeface="+mn-ea"/>
                <a:cs typeface="+mn-cs"/>
              </a:rPr>
              <a:t> is a major contributor to the total system </a:t>
            </a:r>
            <a:r>
              <a:rPr lang="en-US" sz="1200" kern="1200" dirty="0" err="1">
                <a:solidFill>
                  <a:schemeClr val="tx1"/>
                </a:solidFill>
                <a:latin typeface="+mn-lt"/>
                <a:ea typeface="+mn-ea"/>
                <a:cs typeface="+mn-cs"/>
              </a:rPr>
              <a:t>enery</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When we dog deeper we find that they are simple functions in decoding and encoding pipeline that generate the majority of </a:t>
            </a:r>
            <a:r>
              <a:rPr lang="en-US" sz="1200" kern="1200" dirty="0" err="1">
                <a:solidFill>
                  <a:schemeClr val="tx1"/>
                </a:solidFill>
                <a:latin typeface="+mn-lt"/>
                <a:ea typeface="+mn-ea"/>
                <a:cs typeface="+mn-cs"/>
              </a:rPr>
              <a:t>dara</a:t>
            </a:r>
            <a:r>
              <a:rPr lang="en-US" sz="1200" kern="1200" dirty="0">
                <a:solidFill>
                  <a:schemeClr val="tx1"/>
                </a:solidFill>
                <a:latin typeface="+mn-lt"/>
                <a:ea typeface="+mn-ea"/>
                <a:cs typeface="+mn-cs"/>
              </a:rPr>
              <a:t> movement.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Please refer to the paper for more detail.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2542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and then analyzing the benefit of PIM in our simulator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1497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another </a:t>
            </a:r>
            <a:r>
              <a:rPr lang="en-US" dirty="0" err="1"/>
              <a:t>obsrevation</a:t>
            </a:r>
            <a:r>
              <a:rPr lang="en-US" dirty="0"/>
              <a:t> that using PIM accelerator provide</a:t>
            </a:r>
            <a:r>
              <a:rPr lang="en-US" baseline="0" dirty="0"/>
              <a:t> limited energy reduction over PIM core, for some of these workloads, such as texture tiling. This is </a:t>
            </a:r>
            <a:r>
              <a:rPr lang="en-US" baseline="0" dirty="0" err="1"/>
              <a:t>becase</a:t>
            </a:r>
            <a:r>
              <a:rPr lang="en-US" baseline="0" dirty="0"/>
              <a:t> these kernels are data intensive and have low </a:t>
            </a:r>
            <a:r>
              <a:rPr lang="en-US" baseline="0" dirty="0" err="1"/>
              <a:t>ocmputational</a:t>
            </a:r>
            <a:r>
              <a:rPr lang="en-US" baseline="0" dirty="0"/>
              <a:t> </a:t>
            </a:r>
            <a:r>
              <a:rPr lang="en-US" baseline="0" dirty="0" err="1"/>
              <a:t>compleity</a:t>
            </a:r>
            <a:r>
              <a:rPr lang="en-US" baseline="0" dirty="0"/>
              <a:t>, and as a result, using fixed function accelerator does not provide significant energy reduction over the PIM core.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9572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PIM-Core and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significantly outperform CPU-Only across all kernels, improving performance</a:t>
            </a:r>
            <a:r>
              <a:rPr lang="en-US" sz="1200" kern="1200" baseline="0" dirty="0">
                <a:solidFill>
                  <a:schemeClr val="tx1"/>
                </a:solidFill>
                <a:latin typeface="+mn-lt"/>
                <a:ea typeface="+mn-ea"/>
                <a:cs typeface="+mn-cs"/>
              </a:rPr>
              <a:t> by </a:t>
            </a:r>
            <a:r>
              <a:rPr lang="mr-IN" sz="1200" kern="1200" baseline="0" dirty="0">
                <a:solidFill>
                  <a:schemeClr val="tx1"/>
                </a:solidFill>
                <a:latin typeface="+mn-lt"/>
                <a:ea typeface="+mn-ea"/>
                <a:cs typeface="+mn-cs"/>
              </a:rPr>
              <a:t>…</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This </a:t>
            </a:r>
            <a:r>
              <a:rPr lang="en-US" sz="1200" kern="1200" dirty="0" err="1">
                <a:solidFill>
                  <a:schemeClr val="tx1"/>
                </a:solidFill>
                <a:latin typeface="+mn-lt"/>
                <a:ea typeface="+mn-ea"/>
                <a:cs typeface="+mn-cs"/>
              </a:rPr>
              <a:t>perfomance</a:t>
            </a:r>
            <a:r>
              <a:rPr lang="en-US" sz="1200" kern="1200" dirty="0">
                <a:solidFill>
                  <a:schemeClr val="tx1"/>
                </a:solidFill>
                <a:latin typeface="+mn-lt"/>
                <a:ea typeface="+mn-ea"/>
                <a:cs typeface="+mn-cs"/>
              </a:rPr>
              <a:t> benefit come from higher bandwidth and lower access latency of 3D-stacked memory, because all of these kernels are data intensive. </a:t>
            </a:r>
          </a:p>
          <a:p>
            <a:r>
              <a:rPr lang="en-US" sz="1200" kern="1200" dirty="0">
                <a:solidFill>
                  <a:schemeClr val="tx1"/>
                </a:solidFill>
                <a:latin typeface="+mn-lt"/>
                <a:ea typeface="+mn-ea"/>
                <a:cs typeface="+mn-cs"/>
              </a:rPr>
              <a:t>Performance improvement</a:t>
            </a:r>
            <a:r>
              <a:rPr lang="en-US" sz="1200" kern="1200" baseline="0" dirty="0">
                <a:solidFill>
                  <a:schemeClr val="tx1"/>
                </a:solidFill>
                <a:latin typeface="+mn-lt"/>
                <a:ea typeface="+mn-ea"/>
                <a:cs typeface="+mn-cs"/>
              </a:rPr>
              <a:t> of PIM-</a:t>
            </a:r>
            <a:r>
              <a:rPr lang="en-US" sz="1200" kern="1200" baseline="0" dirty="0" err="1">
                <a:solidFill>
                  <a:schemeClr val="tx1"/>
                </a:solidFill>
                <a:latin typeface="+mn-lt"/>
                <a:ea typeface="+mn-ea"/>
                <a:cs typeface="+mn-cs"/>
              </a:rPr>
              <a:t>acc</a:t>
            </a:r>
            <a:r>
              <a:rPr lang="en-US" sz="1200" kern="1200" baseline="0" dirty="0">
                <a:solidFill>
                  <a:schemeClr val="tx1"/>
                </a:solidFill>
                <a:latin typeface="+mn-lt"/>
                <a:ea typeface="+mn-ea"/>
                <a:cs typeface="+mn-cs"/>
              </a:rPr>
              <a:t> over PIM-core </a:t>
            </a:r>
            <a:r>
              <a:rPr lang="en-US" sz="1200" kern="1200" baseline="0" dirty="0" err="1">
                <a:solidFill>
                  <a:schemeClr val="tx1"/>
                </a:solidFill>
                <a:latin typeface="+mn-lt"/>
                <a:ea typeface="+mn-ea"/>
                <a:cs typeface="+mn-cs"/>
              </a:rPr>
              <a:t>differes</a:t>
            </a:r>
            <a:r>
              <a:rPr lang="en-US" sz="1200" kern="1200" baseline="0" dirty="0">
                <a:solidFill>
                  <a:schemeClr val="tx1"/>
                </a:solidFill>
                <a:latin typeface="+mn-lt"/>
                <a:ea typeface="+mn-ea"/>
                <a:cs typeface="+mn-cs"/>
              </a:rPr>
              <a:t> across different workloads. </a:t>
            </a:r>
            <a:r>
              <a:rPr lang="en-US" sz="1200" kern="1200" dirty="0">
                <a:solidFill>
                  <a:schemeClr val="tx1"/>
                </a:solidFill>
                <a:latin typeface="+mn-lt"/>
                <a:ea typeface="+mn-ea"/>
                <a:cs typeface="+mn-cs"/>
              </a:rPr>
              <a:t>In some cases</a:t>
            </a:r>
            <a:r>
              <a:rPr lang="en-US" sz="1200" kern="1200" baseline="0" dirty="0">
                <a:solidFill>
                  <a:schemeClr val="tx1"/>
                </a:solidFill>
                <a:latin typeface="+mn-lt"/>
                <a:ea typeface="+mn-ea"/>
                <a:cs typeface="+mn-cs"/>
              </a:rPr>
              <a:t> such as Texture Tiling, </a:t>
            </a:r>
            <a:r>
              <a:rPr lang="en-US" sz="1200" kern="1200" dirty="0">
                <a:solidFill>
                  <a:schemeClr val="tx1"/>
                </a:solidFill>
                <a:latin typeface="+mn-lt"/>
                <a:ea typeface="+mn-ea"/>
                <a:cs typeface="+mn-cs"/>
              </a:rPr>
              <a:t>the performance improvement of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is limited by the low computational complexity of these two kernels. But</a:t>
            </a:r>
            <a:r>
              <a:rPr lang="en-US" sz="1200" kern="1200" baseline="0" dirty="0">
                <a:solidFill>
                  <a:schemeClr val="tx1"/>
                </a:solidFill>
                <a:latin typeface="+mn-lt"/>
                <a:ea typeface="+mn-ea"/>
                <a:cs typeface="+mn-cs"/>
              </a:rPr>
              <a:t> there are other cases, such as</a:t>
            </a:r>
            <a:r>
              <a:rPr lang="en-US" sz="1200" kern="1200" dirty="0">
                <a:solidFill>
                  <a:schemeClr val="tx1"/>
                </a:solidFill>
                <a:latin typeface="+mn-lt"/>
                <a:ea typeface="+mn-ea"/>
                <a:cs typeface="+mn-cs"/>
              </a:rPr>
              <a:t> compression that benefit significantly from using PIM-</a:t>
            </a:r>
            <a:r>
              <a:rPr lang="en-US" sz="1200" kern="1200" dirty="0" err="1">
                <a:solidFill>
                  <a:schemeClr val="tx1"/>
                </a:solidFill>
                <a:latin typeface="+mn-lt"/>
                <a:ea typeface="+mn-ea"/>
                <a:cs typeface="+mn-cs"/>
              </a:rPr>
              <a:t>Acc</a:t>
            </a:r>
            <a:r>
              <a:rPr lang="en-US" sz="1200" kern="1200" dirty="0">
                <a:solidFill>
                  <a:schemeClr val="tx1"/>
                </a:solidFill>
                <a:latin typeface="+mn-lt"/>
                <a:ea typeface="+mn-ea"/>
                <a:cs typeface="+mn-cs"/>
              </a:rPr>
              <a:t> over PIM-Core in terms of performance, because these kernels are more compute-intensive and less data-intensive compared to texture tiling and.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52502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17054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16560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20782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5933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82238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709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mn-lt"/>
                <a:ea typeface="+mn-ea"/>
                <a:cs typeface="+mn-cs"/>
              </a:rPr>
              <a:t>To figure</a:t>
            </a:r>
            <a:r>
              <a:rPr lang="en-US" sz="1200" kern="1200" baseline="0" dirty="0">
                <a:solidFill>
                  <a:schemeClr val="tx1"/>
                </a:solidFill>
                <a:latin typeface="+mn-lt"/>
                <a:ea typeface="+mn-ea"/>
                <a:cs typeface="+mn-cs"/>
              </a:rPr>
              <a:t> out if we can use processing in memory, we dig deeper into our analysis and we make another key observation that majority of data movement often comes form simple functions and </a:t>
            </a:r>
            <a:r>
              <a:rPr lang="en-US" sz="1200" kern="1200" baseline="0" dirty="0" err="1">
                <a:solidFill>
                  <a:schemeClr val="tx1"/>
                </a:solidFill>
                <a:latin typeface="+mn-lt"/>
                <a:ea typeface="+mn-ea"/>
                <a:cs typeface="+mn-cs"/>
              </a:rPr>
              <a:t>pritmitives</a:t>
            </a:r>
            <a:r>
              <a:rPr lang="en-US" sz="1200" kern="1200" baseline="0" dirty="0">
                <a:solidFill>
                  <a:schemeClr val="tx1"/>
                </a:solidFill>
                <a:latin typeface="+mn-lt"/>
                <a:ea typeface="+mn-ea"/>
                <a:cs typeface="+mn-cs"/>
              </a:rPr>
              <a:t>. We find that these simple function can be implemented in memory as either a small embedded core, or group of small fixed function accelerators. Our result shows that offloading these function to PIM logic can significantly reduce data movement for each function and reduce energy on average around 55%  and improve </a:t>
            </a:r>
            <a:r>
              <a:rPr lang="en-US" sz="1200" kern="1200" baseline="0" dirty="0" err="1">
                <a:solidFill>
                  <a:schemeClr val="tx1"/>
                </a:solidFill>
                <a:latin typeface="+mn-lt"/>
                <a:ea typeface="+mn-ea"/>
                <a:cs typeface="+mn-cs"/>
              </a:rPr>
              <a:t>perforamcne</a:t>
            </a:r>
            <a:r>
              <a:rPr lang="en-US" sz="1200" kern="1200" baseline="0" dirty="0">
                <a:solidFill>
                  <a:schemeClr val="tx1"/>
                </a:solidFill>
                <a:latin typeface="+mn-lt"/>
                <a:ea typeface="+mn-ea"/>
                <a:cs typeface="+mn-cs"/>
              </a:rPr>
              <a:t> around 54%. </a:t>
            </a: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 our PIM core can reduce significant portion of data movement, reduce </a:t>
            </a:r>
            <a:r>
              <a:rPr lang="en-US" sz="1200" kern="1200" baseline="0" dirty="0" err="1">
                <a:solidFill>
                  <a:schemeClr val="tx1"/>
                </a:solidFill>
                <a:latin typeface="+mn-lt"/>
                <a:ea typeface="+mn-ea"/>
                <a:cs typeface="+mn-cs"/>
              </a:rPr>
              <a:t>enregy</a:t>
            </a:r>
            <a:r>
              <a:rPr lang="en-US" sz="1200" kern="1200" baseline="0" dirty="0">
                <a:solidFill>
                  <a:schemeClr val="tx1"/>
                </a:solidFill>
                <a:latin typeface="+mn-lt"/>
                <a:ea typeface="+mn-ea"/>
                <a:cs typeface="+mn-cs"/>
              </a:rPr>
              <a:t> by 49.1% for each function and improve performance up to 2.2X. While using group of fixed function accelerator reduce energy by 55.4% and improve performance by up to 2.5X. </a:t>
            </a:r>
          </a:p>
          <a:p>
            <a:endParaRPr lang="en-US" sz="1200" kern="1200" baseline="0" dirty="0">
              <a:solidFill>
                <a:schemeClr val="tx1"/>
              </a:solidFill>
              <a:latin typeface="+mn-lt"/>
              <a:ea typeface="+mn-ea"/>
              <a:cs typeface="+mn-cs"/>
            </a:endParaRPr>
          </a:p>
          <a:p>
            <a:pPr lvl="1">
              <a:spcBef>
                <a:spcPts val="600"/>
              </a:spcBef>
            </a:pPr>
            <a:r>
              <a:rPr lang="en-US" sz="1200" kern="1200" baseline="0" dirty="0">
                <a:solidFill>
                  <a:schemeClr val="tx1"/>
                </a:solidFill>
                <a:latin typeface="+mn-lt"/>
                <a:ea typeface="+mn-ea"/>
                <a:cs typeface="+mn-cs"/>
              </a:rPr>
              <a:t>Or use </a:t>
            </a:r>
            <a:r>
              <a:rPr lang="en-US" sz="1200" kern="1200" baseline="0" dirty="0" err="1">
                <a:solidFill>
                  <a:schemeClr val="tx1"/>
                </a:solidFill>
                <a:latin typeface="+mn-lt"/>
                <a:ea typeface="+mn-ea"/>
                <a:cs typeface="+mn-cs"/>
              </a:rPr>
              <a:t>Saugata’s</a:t>
            </a:r>
            <a:r>
              <a:rPr lang="en-US" sz="1200" kern="1200" baseline="0" dirty="0">
                <a:solidFill>
                  <a:schemeClr val="tx1"/>
                </a:solidFill>
                <a:latin typeface="+mn-lt"/>
                <a:ea typeface="+mn-ea"/>
                <a:cs typeface="+mn-cs"/>
              </a:rPr>
              <a:t> approach : </a:t>
            </a:r>
            <a:r>
              <a:rPr lang="en-US" sz="2100" b="0" dirty="0">
                <a:solidFill>
                  <a:srgbClr val="00B050"/>
                </a:solidFill>
              </a:rPr>
              <a:t>Reduces </a:t>
            </a:r>
            <a:r>
              <a:rPr lang="en-US" sz="2100" dirty="0">
                <a:solidFill>
                  <a:srgbClr val="00B050"/>
                </a:solidFill>
              </a:rPr>
              <a:t>total system energy </a:t>
            </a:r>
            <a:r>
              <a:rPr lang="en-US" sz="2100" b="0" dirty="0">
                <a:solidFill>
                  <a:srgbClr val="00B050"/>
                </a:solidFill>
              </a:rPr>
              <a:t>by an average of </a:t>
            </a:r>
            <a:r>
              <a:rPr lang="en-US" sz="2100" dirty="0">
                <a:solidFill>
                  <a:srgbClr val="00B050"/>
                </a:solidFill>
              </a:rPr>
              <a:t>55.4%</a:t>
            </a:r>
          </a:p>
          <a:p>
            <a:pPr lvl="1">
              <a:spcBef>
                <a:spcPts val="300"/>
              </a:spcBef>
            </a:pPr>
            <a:r>
              <a:rPr lang="en-US" sz="2100" b="0" dirty="0">
                <a:solidFill>
                  <a:srgbClr val="00B050"/>
                </a:solidFill>
              </a:rPr>
              <a:t>Reduces </a:t>
            </a:r>
            <a:r>
              <a:rPr lang="en-US" sz="2100" dirty="0">
                <a:solidFill>
                  <a:srgbClr val="00B050"/>
                </a:solidFill>
              </a:rPr>
              <a:t>execution time</a:t>
            </a:r>
            <a:r>
              <a:rPr lang="en-US" sz="2100" b="0" dirty="0">
                <a:solidFill>
                  <a:srgbClr val="00B050"/>
                </a:solidFill>
              </a:rPr>
              <a:t> by an average of </a:t>
            </a:r>
            <a:r>
              <a:rPr lang="en-US" sz="2100" dirty="0">
                <a:solidFill>
                  <a:srgbClr val="00B050"/>
                </a:solidFill>
              </a:rPr>
              <a:t>54.2%</a:t>
            </a:r>
            <a:endParaRPr lang="en-US" sz="2400" dirty="0">
              <a:solidFill>
                <a:srgbClr val="00B050"/>
              </a:solidFill>
            </a:endParaRPr>
          </a:p>
          <a:p>
            <a:endParaRPr lang="en-US" sz="1200" kern="1200" baseline="0" dirty="0">
              <a:solidFill>
                <a:schemeClr val="tx1"/>
              </a:solidFill>
              <a:latin typeface="+mn-lt"/>
              <a:ea typeface="+mn-ea"/>
              <a:cs typeface="+mn-cs"/>
            </a:endParaRPr>
          </a:p>
          <a:p>
            <a:endParaRPr lang="en-US" sz="1200" kern="1200" baseline="0" dirty="0">
              <a:solidFill>
                <a:schemeClr val="tx1"/>
              </a:solidFill>
              <a:latin typeface="+mn-lt"/>
              <a:ea typeface="+mn-ea"/>
              <a:cs typeface="+mn-cs"/>
            </a:endParaRPr>
          </a:p>
          <a:p>
            <a:r>
              <a:rPr lang="en-US" sz="1200" kern="1200" baseline="0" dirty="0">
                <a:solidFill>
                  <a:schemeClr val="tx1"/>
                </a:solidFill>
                <a:latin typeface="+mn-lt"/>
                <a:ea typeface="+mn-ea"/>
                <a:cs typeface="+mn-cs"/>
              </a:rPr>
              <a:t>Our result show that both of them can significantly reduce the data movement for each function.</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Feedback: talk about result more</a:t>
            </a:r>
          </a:p>
          <a:p>
            <a:r>
              <a:rPr lang="en-US" sz="1200" kern="1200" dirty="0">
                <a:solidFill>
                  <a:schemeClr val="tx1"/>
                </a:solidFill>
                <a:latin typeface="+mn-lt"/>
                <a:ea typeface="+mn-ea"/>
                <a:cs typeface="+mn-cs"/>
              </a:rPr>
              <a:t>Don’t talk about specific detail like </a:t>
            </a:r>
            <a:r>
              <a:rPr lang="en-US" sz="1200" kern="1200" dirty="0" err="1">
                <a:solidFill>
                  <a:schemeClr val="tx1"/>
                </a:solidFill>
                <a:latin typeface="+mn-lt"/>
                <a:ea typeface="+mn-ea"/>
                <a:cs typeface="+mn-cs"/>
              </a:rPr>
              <a:t>MemCopy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MemSet</a:t>
            </a:r>
            <a:r>
              <a:rPr lang="en-US" sz="1200" kern="1200" dirty="0">
                <a:solidFill>
                  <a:schemeClr val="tx1"/>
                </a:solidFill>
                <a:latin typeface="+mn-lt"/>
                <a:ea typeface="+mn-ea"/>
                <a:cs typeface="+mn-cs"/>
              </a:rPr>
              <a:t> stuff like that</a:t>
            </a:r>
          </a:p>
          <a:p>
            <a:r>
              <a:rPr lang="en-US" sz="1200" kern="1200" dirty="0">
                <a:solidFill>
                  <a:schemeClr val="tx1"/>
                </a:solidFill>
                <a:latin typeface="+mn-lt"/>
                <a:ea typeface="+mn-ea"/>
                <a:cs typeface="+mn-cs"/>
              </a:rPr>
              <a:t>Main take away:</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data movement come from simple functions</a:t>
            </a:r>
            <a:r>
              <a:rPr lang="en-US" sz="1200" kern="1200" baseline="0" dirty="0">
                <a:solidFill>
                  <a:schemeClr val="tx1"/>
                </a:solidFill>
                <a:latin typeface="+mn-lt"/>
                <a:ea typeface="+mn-ea"/>
                <a:cs typeface="+mn-cs"/>
              </a:rPr>
              <a:t> that are simple enough to implement in PIM</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We find that these</a:t>
            </a:r>
            <a:r>
              <a:rPr lang="en-US" sz="1200" kern="1200" baseline="0" dirty="0">
                <a:solidFill>
                  <a:schemeClr val="tx1"/>
                </a:solidFill>
                <a:latin typeface="+mn-lt"/>
                <a:ea typeface="+mn-ea"/>
                <a:cs typeface="+mn-cs"/>
              </a:rPr>
              <a:t> functions and </a:t>
            </a:r>
            <a:r>
              <a:rPr lang="en-US" sz="1200" kern="1200" baseline="0" dirty="0" err="1">
                <a:solidFill>
                  <a:schemeClr val="tx1"/>
                </a:solidFill>
                <a:latin typeface="+mn-lt"/>
                <a:ea typeface="+mn-ea"/>
                <a:cs typeface="+mn-cs"/>
              </a:rPr>
              <a:t>primitves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can be implemented as PIM logic using either (1) a small low-power general-purpose embedded core or (2) a group of small fixed-function accelerators (PIM accelerators).</a:t>
            </a:r>
            <a:r>
              <a:rPr lang="en-US" sz="1200" kern="1200" baseline="0" dirty="0">
                <a:solidFill>
                  <a:schemeClr val="tx1"/>
                </a:solidFill>
                <a:latin typeface="+mn-lt"/>
                <a:ea typeface="+mn-ea"/>
                <a:cs typeface="+mn-cs"/>
              </a:rPr>
              <a:t> Our Analysis shows that both are cost-feasible to use in consumer devices. We find that they eliminate a significant fraction of </a:t>
            </a:r>
            <a:r>
              <a:rPr lang="en-US" sz="1200" kern="1200" baseline="0" dirty="0" err="1">
                <a:solidFill>
                  <a:schemeClr val="tx1"/>
                </a:solidFill>
                <a:latin typeface="+mn-lt"/>
                <a:ea typeface="+mn-ea"/>
                <a:cs typeface="+mn-cs"/>
              </a:rPr>
              <a:t>dat</a:t>
            </a:r>
            <a:r>
              <a:rPr lang="en-US" sz="1200" kern="1200" baseline="0" dirty="0">
                <a:solidFill>
                  <a:schemeClr val="tx1"/>
                </a:solidFill>
                <a:latin typeface="+mn-lt"/>
                <a:ea typeface="+mn-ea"/>
                <a:cs typeface="+mn-cs"/>
              </a:rPr>
              <a:t> </a:t>
            </a:r>
            <a:r>
              <a:rPr lang="en-US" sz="1200" kern="1200" baseline="0" dirty="0" err="1">
                <a:solidFill>
                  <a:schemeClr val="tx1"/>
                </a:solidFill>
                <a:latin typeface="+mn-lt"/>
                <a:ea typeface="+mn-ea"/>
                <a:cs typeface="+mn-cs"/>
              </a:rPr>
              <a:t>amovement</a:t>
            </a:r>
            <a:r>
              <a:rPr lang="en-US" sz="1200" kern="1200" baseline="0" dirty="0">
                <a:solidFill>
                  <a:schemeClr val="tx1"/>
                </a:solidFill>
                <a:latin typeface="+mn-lt"/>
                <a:ea typeface="+mn-ea"/>
                <a:cs typeface="+mn-cs"/>
              </a:rPr>
              <a:t>, and reduce energy consumption for each of these operation on average by 49 and 55%.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35522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3876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0651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60449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09727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6060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164726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070261-DDF3-4A25-A57F-F361917ECC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34264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Hello</a:t>
            </a:r>
            <a:r>
              <a:rPr lang="en-US" baseline="0" dirty="0"/>
              <a:t>, my name is </a:t>
            </a:r>
            <a:r>
              <a:rPr lang="en-US" baseline="0" dirty="0" err="1"/>
              <a:t>Jeremie</a:t>
            </a:r>
            <a:r>
              <a:rPr lang="en-US" baseline="0" dirty="0"/>
              <a:t> Kim and I will be presenting GRIM-Filter, fast seed location filtering in DNA read mapping using processing-in-memory technologies.</a:t>
            </a:r>
          </a:p>
          <a:p>
            <a:r>
              <a:rPr lang="en-US" b="1" i="1" u="sng" baseline="0" dirty="0"/>
              <a:t>[CLICK]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5473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Motivate filtering</a:t>
            </a:r>
            <a:r>
              <a:rPr lang="en-US" baseline="0" dirty="0"/>
              <a:t> more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068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683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take</a:t>
            </a:r>
            <a:r>
              <a:rPr lang="en-US" baseline="0" dirty="0"/>
              <a:t> a look at widely-used </a:t>
            </a:r>
            <a:r>
              <a:rPr lang="en-US" baseline="0" dirty="0" err="1"/>
              <a:t>google</a:t>
            </a:r>
            <a:r>
              <a:rPr lang="en-US" baseline="0" dirty="0"/>
              <a:t> consumer workloads, to figure out the major sources of energy consumption.</a:t>
            </a:r>
          </a:p>
          <a:p>
            <a:endParaRPr lang="en-US" baseline="0" dirty="0"/>
          </a:p>
          <a:p>
            <a:r>
              <a:rPr lang="en-US" baseline="0" dirty="0"/>
              <a:t>We look at Google Chrome web </a:t>
            </a:r>
            <a:r>
              <a:rPr lang="en-US" baseline="0" dirty="0" err="1"/>
              <a:t>brower</a:t>
            </a:r>
            <a:r>
              <a:rPr lang="en-US" baseline="0" dirty="0"/>
              <a:t>. We take a look at </a:t>
            </a:r>
            <a:r>
              <a:rPr lang="en-US" baseline="0" dirty="0" err="1"/>
              <a:t>Tensorflow</a:t>
            </a:r>
            <a:r>
              <a:rPr lang="en-US" baseline="0" dirty="0"/>
              <a:t>, Google’s machine learning framework, and we also take a look at two important video related workloads, video playback and video capture, both rely on Google’s vp9 codec technology.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3209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77500" lnSpcReduction="20000"/>
          </a:bodyPr>
          <a:lstStyle/>
          <a:p>
            <a:r>
              <a:rPr lang="en-US" b="1" i="1" u="sng" dirty="0"/>
              <a:t>[CLICK]</a:t>
            </a:r>
          </a:p>
          <a:p>
            <a:r>
              <a:rPr lang="en-US" dirty="0"/>
              <a:t>Sequencing</a:t>
            </a:r>
            <a:r>
              <a:rPr lang="en-US" baseline="0" dirty="0"/>
              <a:t> refers to the process of determining the series of nucleotide base pairs in a DNA strand. </a:t>
            </a:r>
          </a:p>
          <a:p>
            <a:r>
              <a:rPr lang="en-US" baseline="0" dirty="0"/>
              <a:t>DNA is comprised of 4 different base pairs which are referred to as A,C,G, and T</a:t>
            </a:r>
          </a:p>
          <a:p>
            <a:r>
              <a:rPr lang="en-US" b="1" i="1" u="sng" baseline="0" dirty="0"/>
              <a:t>[CLICK]</a:t>
            </a:r>
            <a:endParaRPr lang="en-US" baseline="0" dirty="0"/>
          </a:p>
          <a:p>
            <a:r>
              <a:rPr lang="en-US" baseline="0" dirty="0"/>
              <a:t>Today’s machines sequence short strands which are referred to as reads</a:t>
            </a:r>
          </a:p>
          <a:p>
            <a:r>
              <a:rPr lang="en-US" b="1" i="1" u="sng" baseline="0" dirty="0"/>
              <a:t>[CLICK]</a:t>
            </a:r>
            <a:endParaRPr lang="en-US" baseline="0" dirty="0"/>
          </a:p>
          <a:p>
            <a:r>
              <a:rPr lang="en-US" baseline="0" dirty="0"/>
              <a:t>Reads are on the order of 100 </a:t>
            </a:r>
            <a:r>
              <a:rPr lang="mr-IN" baseline="0" dirty="0"/>
              <a:t>–</a:t>
            </a:r>
            <a:r>
              <a:rPr lang="en-US" baseline="0" dirty="0"/>
              <a:t> 20 THOUSAND base pairs long. The more commonly used sequencers result in 100-200 base pairs today, and sequencers that result in larger reads are expensive</a:t>
            </a:r>
          </a:p>
          <a:p>
            <a:r>
              <a:rPr lang="en-US" b="1" i="1" u="sng" baseline="0" dirty="0"/>
              <a:t>[CLICK]</a:t>
            </a:r>
          </a:p>
          <a:p>
            <a:r>
              <a:rPr lang="en-US" b="0" i="0" u="none" baseline="0" dirty="0"/>
              <a:t>For some perspective, the human genome is approximately 3 billion base pairs long</a:t>
            </a:r>
          </a:p>
          <a:p>
            <a:r>
              <a:rPr lang="en-US" b="1" i="1" u="sng" baseline="0" dirty="0"/>
              <a:t>[CLICK]</a:t>
            </a:r>
          </a:p>
          <a:p>
            <a:r>
              <a:rPr lang="en-US" dirty="0"/>
              <a:t>Therefore</a:t>
            </a:r>
            <a:r>
              <a:rPr lang="en-US" baseline="0" dirty="0"/>
              <a:t> genomes are cut into reads, which are sequenced independently and then reconstructed.</a:t>
            </a:r>
          </a:p>
          <a:p>
            <a:r>
              <a:rPr lang="en-US" b="1" i="1" u="sng" baseline="0" dirty="0"/>
              <a:t>[CLICK]</a:t>
            </a:r>
            <a:endParaRPr lang="en-US" b="1" i="1" u="sng" dirty="0"/>
          </a:p>
          <a:p>
            <a:r>
              <a:rPr lang="en-US" dirty="0"/>
              <a:t>Read mapping is a very difficult and</a:t>
            </a:r>
            <a:r>
              <a:rPr lang="en-US" baseline="0" dirty="0"/>
              <a:t> important problem </a:t>
            </a:r>
          </a:p>
          <a:p>
            <a:r>
              <a:rPr lang="en-US" b="1" i="1" u="sng" baseline="0" dirty="0"/>
              <a:t>[CLICK]</a:t>
            </a:r>
          </a:p>
          <a:p>
            <a:r>
              <a:rPr lang="en-US" b="0" i="0" u="none" baseline="0" dirty="0"/>
              <a:t>It is the first step in analyzing someone’s genome to detect predispositions to diseases, personalize medicine, etc. </a:t>
            </a:r>
          </a:p>
          <a:p>
            <a:r>
              <a:rPr lang="en-US" b="1" i="1" u="sng" baseline="0" dirty="0"/>
              <a:t>[CLICK]</a:t>
            </a:r>
            <a:endParaRPr lang="en-US" b="0" i="0" u="none" baseline="0" dirty="0"/>
          </a:p>
          <a:p>
            <a:r>
              <a:rPr lang="en-US" b="0" i="0" u="none" baseline="0" dirty="0"/>
              <a:t>Our goal is to accelerate end-to-end performance on read mapping</a:t>
            </a:r>
          </a:p>
          <a:p>
            <a:r>
              <a:rPr lang="en-US" b="1" i="1" u="sng" dirty="0"/>
              <a:t>[END-CLICK]</a:t>
            </a:r>
          </a:p>
          <a:p>
            <a:endParaRPr lang="en-US" dirty="0"/>
          </a:p>
          <a:p>
            <a:endParaRPr lang="en-US" dirty="0"/>
          </a:p>
          <a:p>
            <a:endParaRPr lang="en-US" dirty="0"/>
          </a:p>
          <a:p>
            <a:r>
              <a:rPr lang="en-US" dirty="0"/>
              <a:t>##############################################################</a:t>
            </a:r>
          </a:p>
          <a:p>
            <a:r>
              <a:rPr lang="en-US" dirty="0"/>
              <a:t>//We present a</a:t>
            </a:r>
            <a:r>
              <a:rPr lang="en-US" baseline="0" dirty="0"/>
              <a:t> case study of accelerating one of the most fundamental bioinformatics applications, read mapping, using 3D-stacked //DRAM, an emerging technology that enables processing-in-memory via a customizable logic layer embedded within the memory //arrays on top of extremely high bandwidth. </a:t>
            </a:r>
          </a:p>
          <a:p>
            <a:endParaRPr lang="en-US" baseline="0" dirty="0"/>
          </a:p>
          <a:p>
            <a:r>
              <a:rPr lang="en-US" baseline="0" dirty="0"/>
              <a:t>[CLICK]</a:t>
            </a:r>
          </a:p>
          <a:p>
            <a:endParaRPr lang="en-US" baseline="0" dirty="0"/>
          </a:p>
          <a:p>
            <a:r>
              <a:rPr lang="en-US" baseline="0" dirty="0"/>
              <a:t>Read mapping is a great candidate for acceleration using this emerging technology because it is compute and memory intensive.</a:t>
            </a:r>
          </a:p>
          <a:p>
            <a:endParaRPr lang="en-US" baseline="0" dirty="0"/>
          </a:p>
          <a:p>
            <a:r>
              <a:rPr lang="en-US" baseline="0" dirty="0"/>
              <a:t>[CLICK]</a:t>
            </a:r>
          </a:p>
          <a:p>
            <a:endParaRPr lang="en-US" baseline="0" dirty="0"/>
          </a:p>
          <a:p>
            <a:r>
              <a:rPr lang="en-US" baseline="0" dirty="0"/>
              <a:t>In this paper, we propose an implementation of read mapping using PIM for acceleration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1958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00680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baseline="0" dirty="0"/>
              <a:t>[CLICK]</a:t>
            </a:r>
          </a:p>
          <a:p>
            <a:r>
              <a:rPr lang="en-US" b="0" i="0" u="none" baseline="0" dirty="0"/>
              <a:t>The purpose of a read mapper is to take a number of sequenced reads and reconstruct the full genome</a:t>
            </a:r>
          </a:p>
          <a:p>
            <a:r>
              <a:rPr lang="en-US" b="1" i="1" u="sng" baseline="0" dirty="0"/>
              <a:t>[CLICK]</a:t>
            </a:r>
          </a:p>
          <a:p>
            <a:r>
              <a:rPr lang="en-US" b="0" i="0" u="none" baseline="0" dirty="0"/>
              <a:t>Thankfully we have a known reference genome that exhibits 99.9% similarity across humans (this is also generally true across any organisms of the same species). This enables us to map our reads to this known reference with some minor differences allowed, which then reduces read mapping to an approximate string matching problem. The differences are what makes each of us unique.</a:t>
            </a:r>
            <a:endParaRPr lang="en-US" b="1" i="1" u="sng" baseline="0" dirty="0"/>
          </a:p>
          <a:p>
            <a:r>
              <a:rPr lang="en-US" b="1" i="1" u="sng" baseline="0" dirty="0"/>
              <a:t>[CLICK]</a:t>
            </a:r>
          </a:p>
          <a:p>
            <a:r>
              <a:rPr lang="en-US" b="0" i="0" u="none" baseline="0" dirty="0"/>
              <a:t>Because the reference genome exhibits high similarity, long sequences in reads match the reference genome perfectly</a:t>
            </a:r>
          </a:p>
          <a:p>
            <a:r>
              <a:rPr lang="en-US" b="0" i="0" u="none" baseline="0" dirty="0"/>
              <a:t>[</a:t>
            </a:r>
            <a:r>
              <a:rPr lang="en-US" b="1" i="1" u="sng" baseline="0" dirty="0"/>
              <a:t>CLICK]</a:t>
            </a:r>
          </a:p>
          <a:p>
            <a:r>
              <a:rPr lang="en-US" b="0" i="0" u="none" baseline="0" dirty="0"/>
              <a:t>We see here that 9 sequential nucleotides, in the read of size 11, match perfectly to the reference genome</a:t>
            </a:r>
          </a:p>
          <a:p>
            <a:r>
              <a:rPr lang="en-US" b="1" i="1" u="sng" baseline="0" dirty="0"/>
              <a:t>[CLICK]</a:t>
            </a:r>
          </a:p>
          <a:p>
            <a:r>
              <a:rPr lang="en-US" b="0" i="0" u="none" baseline="0" dirty="0"/>
              <a:t>This enables us to utilize a hash table to quickly reduce the search space for the read across the entire reference genome </a:t>
            </a:r>
          </a:p>
          <a:p>
            <a:r>
              <a:rPr lang="en-US" b="1" i="1" u="sng" baseline="0" dirty="0"/>
              <a:t>[END-CLICK]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6852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63831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endParaRPr lang="en-US" baseline="0" dirty="0"/>
          </a:p>
          <a:p>
            <a:r>
              <a:rPr lang="en-US" baseline="0" dirty="0"/>
              <a:t>Before mapping any reads, we generate a hash table once, which can be used to map any number of reads to the specific reference genome</a:t>
            </a:r>
          </a:p>
          <a:p>
            <a:r>
              <a:rPr lang="en-US" b="1" i="1" u="sng" baseline="0" dirty="0"/>
              <a:t>[CLICK]</a:t>
            </a:r>
          </a:p>
          <a:p>
            <a:r>
              <a:rPr lang="en-US" b="0" i="0" u="none" baseline="0" dirty="0"/>
              <a:t>The keys in the hash table are k length sequences which are referred to as k-</a:t>
            </a:r>
            <a:r>
              <a:rPr lang="en-US" b="0" i="0" u="none" baseline="0" dirty="0" err="1"/>
              <a:t>mers</a:t>
            </a:r>
            <a:r>
              <a:rPr lang="en-US" b="0" i="0" u="none" baseline="0" dirty="0"/>
              <a:t>. And the values are lists of locations in the reference genome that the particular k-</a:t>
            </a:r>
            <a:r>
              <a:rPr lang="en-US" b="0" i="0" u="none" baseline="0" dirty="0" err="1"/>
              <a:t>mer</a:t>
            </a:r>
            <a:r>
              <a:rPr lang="en-US" b="0" i="0" u="none" baseline="0" dirty="0"/>
              <a:t> occurs. In this example, we see that the sequence of 5 A’s occurs in 6 locations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r>
              <a:rPr lang="en-US" b="0" i="0" u="none" baseline="0" dirty="0"/>
              <a:t>We generate the key-value pair for every permutation of k-</a:t>
            </a:r>
            <a:r>
              <a:rPr lang="en-US" b="0" i="0" u="none" baseline="0" dirty="0" err="1"/>
              <a:t>mers</a:t>
            </a:r>
            <a:r>
              <a:rPr lang="en-US" b="0" i="0" u="none" baseline="0" dirty="0"/>
              <a:t> for the chosen value of k.</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r>
              <a:rPr lang="en-US" b="0" i="0" u="none" baseline="0" dirty="0"/>
              <a:t>To emphasize, we see that AAAAT occurs starting at the 36</a:t>
            </a:r>
            <a:r>
              <a:rPr lang="en-US" b="0" i="0" u="none" baseline="30000" dirty="0"/>
              <a:t>th</a:t>
            </a:r>
            <a:r>
              <a:rPr lang="en-US" b="0" i="0" u="none" baseline="0" dirty="0"/>
              <a:t> and at the 434</a:t>
            </a:r>
            <a:r>
              <a:rPr lang="en-US" b="0" i="0" u="none" baseline="30000" dirty="0"/>
              <a:t>th</a:t>
            </a:r>
            <a:r>
              <a:rPr lang="en-US" b="0" i="0" u="none" baseline="0" dirty="0"/>
              <a:t> base pairs of the reference genome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r>
              <a:rPr lang="en-US" b="0" i="0" u="none" baseline="0" dirty="0"/>
              <a:t>we continue generating the hash table until all k-</a:t>
            </a:r>
            <a:r>
              <a:rPr lang="en-US" b="0" i="0" u="none" baseline="0" dirty="0" err="1"/>
              <a:t>mer</a:t>
            </a:r>
            <a:r>
              <a:rPr lang="en-US" b="0" i="0" u="none" baseline="0" dirty="0"/>
              <a:t> permutations are populated in the hash table</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r>
              <a:rPr lang="en-US" b="0" i="0" u="none" baseline="0" dirty="0"/>
              <a:t>We can query this hash table with substrings within the reads to quickly reduce the search space in the reference genome</a:t>
            </a:r>
            <a:endParaRPr lang="en-US" b="1" i="1" u="sng" baseline="0" dirty="0"/>
          </a:p>
          <a:p>
            <a:r>
              <a:rPr lang="en-US" b="1" i="1" u="sng" baseline="0" dirty="0"/>
              <a:t>[END-CLICK]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1981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Here I’ll show the process of using a hash table in read mapping for a single k-</a:t>
            </a:r>
            <a:r>
              <a:rPr lang="en-US" b="0" i="0" u="none" baseline="0" dirty="0" err="1"/>
              <a:t>mer</a:t>
            </a:r>
            <a:r>
              <a:rPr lang="en-US" b="0" i="0" u="none" baseline="0" dirty="0"/>
              <a:t> in a single read. Note that for every read, we must extract x+1 k-</a:t>
            </a:r>
            <a:r>
              <a:rPr lang="en-US" b="0" i="0" u="none" baseline="0" dirty="0" err="1"/>
              <a:t>mers</a:t>
            </a:r>
            <a:r>
              <a:rPr lang="en-US" b="0" i="0" u="none" baseline="0" dirty="0"/>
              <a:t>, where x is equal to the maximum number of allowable errors between a string match. This essentially guarantees that one of the k-</a:t>
            </a:r>
            <a:r>
              <a:rPr lang="en-US" b="0" i="0" u="none" baseline="0" dirty="0" err="1"/>
              <a:t>mers</a:t>
            </a:r>
            <a:r>
              <a:rPr lang="en-US" b="0" i="0" u="none" baseline="0" dirty="0"/>
              <a:t> WILL match perfectly in the reference genome.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From any given read, we select k-</a:t>
            </a:r>
            <a:r>
              <a:rPr lang="en-US" b="0" i="0" u="none" baseline="0" dirty="0" err="1"/>
              <a:t>mers</a:t>
            </a:r>
            <a:r>
              <a:rPr lang="en-US" b="0" i="0" u="none" baseline="0" dirty="0"/>
              <a:t> and retrieve their location lists from the hash table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We then retrieve the appropriate reference substring from the reference genome according to the location and the offset of the k-</a:t>
            </a:r>
            <a:r>
              <a:rPr lang="en-US" b="0" i="0" u="none" baseline="0" dirty="0" err="1"/>
              <a:t>mer</a:t>
            </a:r>
            <a:r>
              <a:rPr lang="en-US" b="0" i="0" u="none" baseline="0" dirty="0"/>
              <a:t> within the read </a:t>
            </a:r>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We then compare each of these reference substrings against the read sequence using Alignment, an expensive dynamic programming algorithm. We note cases with clear mismatches should not waste compute resources via string comparison.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We also have to repeat this entire process for many many reads whose order can be approximated by dividing the genome length by the read sequence length. In the case of the human genome of length 3 billion and for 100 </a:t>
            </a:r>
            <a:r>
              <a:rPr lang="en-US" b="0" i="0" u="none" baseline="0" dirty="0" err="1"/>
              <a:t>bp</a:t>
            </a:r>
            <a:r>
              <a:rPr lang="en-US" b="0" i="0" u="none" baseline="0" dirty="0"/>
              <a:t> length read sequences, we will have at least 30 million reads</a:t>
            </a:r>
            <a:endParaRPr lang="en-US" b="1" i="1" u="sn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baseline="0" dirty="0"/>
              <a:t>[CLICK]</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locations we compare do not match the read. So, it is more efficient to build a filter that quickly identifies and discards such locations without doing the comparison to the reference genome</a:t>
            </a:r>
          </a:p>
          <a:p>
            <a:r>
              <a:rPr lang="en-US" sz="1200" b="1" i="1" u="sng" kern="1200" dirty="0">
                <a:solidFill>
                  <a:schemeClr val="tx1"/>
                </a:solidFill>
                <a:effectLst/>
                <a:latin typeface="+mn-lt"/>
                <a:ea typeface="+mn-ea"/>
                <a:cs typeface="+mn-cs"/>
              </a:rPr>
              <a:t>[END-CLICK]</a:t>
            </a:r>
          </a:p>
          <a:p>
            <a:endParaRPr lang="en-US" b="0" i="0"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5695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Alignment is the algorithm for determining </a:t>
            </a:r>
            <a:r>
              <a:rPr lang="en-US" b="0" i="0" u="none" baseline="0" dirty="0"/>
              <a:t>a match between a read and a reference substring. This is very expensive and requires the use of an O(n2) dynamic programming algorithm. </a:t>
            </a:r>
          </a:p>
          <a:p>
            <a:r>
              <a:rPr lang="en-US" b="1" i="0" u="none" baseline="0" dirty="0"/>
              <a:t>[CLICK]</a:t>
            </a:r>
          </a:p>
          <a:p>
            <a:r>
              <a:rPr lang="en-US" b="0" i="0" u="none" baseline="0" dirty="0"/>
              <a:t>To give the scale of required computation, a single human can generate millions to billions of reads, and each read results in multiple locations</a:t>
            </a:r>
          </a:p>
          <a:p>
            <a:r>
              <a:rPr lang="en-US" b="1" i="1" u="sng" baseline="0" dirty="0"/>
              <a:t>[CLICK]</a:t>
            </a:r>
          </a:p>
          <a:p>
            <a:r>
              <a:rPr lang="en-US" b="0" i="0" u="none" dirty="0"/>
              <a:t>Modern read mappers </a:t>
            </a:r>
            <a:r>
              <a:rPr lang="en-US" b="0" i="0" u="none" baseline="0" dirty="0"/>
              <a:t>reduce the time spent on alignment for increased performance. This can be done in two ways:</a:t>
            </a:r>
          </a:p>
          <a:p>
            <a:r>
              <a:rPr lang="en-US" b="1" i="1" u="sng" baseline="0" dirty="0"/>
              <a:t>[CLICK]</a:t>
            </a:r>
          </a:p>
          <a:p>
            <a:r>
              <a:rPr lang="en-US" b="0" i="0" u="none" baseline="0" dirty="0"/>
              <a:t>By further optimizing the alignment algorithm, which many prior works have done.. OR </a:t>
            </a:r>
          </a:p>
          <a:p>
            <a:r>
              <a:rPr lang="en-US" b="1" i="1" u="sng" baseline="0" dirty="0"/>
              <a:t>[CLICK]</a:t>
            </a:r>
          </a:p>
          <a:p>
            <a:r>
              <a:rPr lang="en-US" b="0" i="0" u="none" dirty="0"/>
              <a:t>By reducing the number of alignments necessary by quickly discarding mismatches.</a:t>
            </a:r>
            <a:r>
              <a:rPr lang="en-US" b="0" i="0" u="none" baseline="0" dirty="0"/>
              <a:t> We refer to this as filtering.</a:t>
            </a:r>
          </a:p>
          <a:p>
            <a:r>
              <a:rPr lang="en-US" b="1" i="1" u="sng" baseline="0" dirty="0"/>
              <a:t>[CLICK]</a:t>
            </a:r>
          </a:p>
          <a:p>
            <a:r>
              <a:rPr lang="en-US" b="0" i="0" u="none" dirty="0"/>
              <a:t>Both methods are used by mappers today, but now filtering has replaced alignment as the bottleneck.</a:t>
            </a:r>
          </a:p>
          <a:p>
            <a:r>
              <a:rPr lang="en-US" b="1" i="0" u="none" baseline="0" dirty="0"/>
              <a:t>[CLICK]</a:t>
            </a:r>
          </a:p>
          <a:p>
            <a:r>
              <a:rPr lang="en-US" b="0" i="0" u="none" baseline="0" dirty="0"/>
              <a:t>Our goal is to improve the filtering step in read mappers</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6075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7510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[CLICK]</a:t>
            </a:r>
          </a:p>
          <a:p>
            <a:r>
              <a:rPr lang="en-US" b="0" i="0" u="none" dirty="0"/>
              <a:t>Again</a:t>
            </a:r>
            <a:r>
              <a:rPr lang="en-US" b="0" i="0" u="none" baseline="0" dirty="0"/>
              <a:t>, we split the read into k-</a:t>
            </a:r>
            <a:r>
              <a:rPr lang="en-US" b="0" i="0" u="none" baseline="0" dirty="0" err="1"/>
              <a:t>mers</a:t>
            </a:r>
            <a:r>
              <a:rPr lang="en-US" b="0" i="0" u="none" baseline="0" dirty="0"/>
              <a:t> of length 5 and query the hash table for their location lists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We then pass the locations through the filter and attempt to efficiently discard</a:t>
            </a:r>
            <a:r>
              <a:rPr lang="en-US" b="0" i="0" u="none" baseline="0" dirty="0"/>
              <a:t> as many locations as possible before having to run alignment. Here we see that locations that are obviously mismatches get discarded, before needing alignment.  </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The</a:t>
            </a:r>
            <a:r>
              <a:rPr lang="en-US" b="0" i="0" u="none" baseline="0" dirty="0"/>
              <a:t> read must then be aligned against the strings that pass the filter to determine location matches</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dirty="0"/>
              <a:t>Any</a:t>
            </a:r>
            <a:r>
              <a:rPr lang="en-US" b="0" i="0" u="none" baseline="0" dirty="0"/>
              <a:t> location that passes through the filter, but then fails the alignment is called a false negative. False negative rates and filtering speed are important metrics for analyzing a filter.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i="0" u="none" baseline="0" dirty="0"/>
              <a:t>note that when the filter was added, we were able to forego 3 instances of alignment thus saving us execution time.</a:t>
            </a:r>
            <a:endParaRPr lang="en-US" b="0" i="0" u="none" dirty="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a:t>[END-CLICK]</a:t>
            </a:r>
          </a:p>
          <a:p>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4869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41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CB66F2-E617-4D22-9699-A8F2E158CB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9773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0731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i="1" u="sng" dirty="0"/>
          </a:p>
          <a:p>
            <a:endParaRPr lang="en-US" b="1" i="1" u="sng" dirty="0"/>
          </a:p>
          <a:p>
            <a:r>
              <a:rPr lang="en-US" b="1" i="1" u="sng" dirty="0"/>
              <a:t>[CLICK]</a:t>
            </a:r>
          </a:p>
          <a:p>
            <a:r>
              <a:rPr lang="en-US" b="0" i="0" u="none" dirty="0"/>
              <a:t>We first partition the genome in large sequences that we refer to as bins </a:t>
            </a:r>
          </a:p>
          <a:p>
            <a:r>
              <a:rPr lang="en-US" b="1" i="1" u="sng" dirty="0"/>
              <a:t>[CLICK]</a:t>
            </a:r>
          </a:p>
          <a:p>
            <a:r>
              <a:rPr lang="en-US" b="1" i="1" u="sng" dirty="0"/>
              <a:t>[CLICK]</a:t>
            </a:r>
          </a:p>
          <a:p>
            <a:endParaRPr lang="en-US" b="1" i="1" u="sng" dirty="0"/>
          </a:p>
          <a:p>
            <a:r>
              <a:rPr lang="en-US" b="0" i="0" u="none" dirty="0"/>
              <a:t>We show the genome with an arbitrary bin highlighted</a:t>
            </a:r>
          </a:p>
          <a:p>
            <a:r>
              <a:rPr lang="en-US" b="1" i="0" u="none" dirty="0"/>
              <a:t>[CLICK]</a:t>
            </a:r>
          </a:p>
          <a:p>
            <a:r>
              <a:rPr lang="en-US" b="0" i="0" u="none" dirty="0"/>
              <a:t>We then generate</a:t>
            </a:r>
            <a:r>
              <a:rPr lang="en-US" b="0" i="0" u="none" baseline="0" dirty="0"/>
              <a:t> a </a:t>
            </a:r>
            <a:r>
              <a:rPr lang="en-US" b="0" i="0" u="none" baseline="0" dirty="0" err="1"/>
              <a:t>bitvector</a:t>
            </a:r>
            <a:r>
              <a:rPr lang="en-US" b="0" i="0" u="none" baseline="0" dirty="0"/>
              <a:t> that represents the bin and holds the occurrence of all permutations of a small string called a token in the bin</a:t>
            </a:r>
          </a:p>
          <a:p>
            <a:r>
              <a:rPr lang="en-US" b="0" i="0" u="none" baseline="0" dirty="0"/>
              <a:t>we see in the figure that tokens that exist in the bin are represented with a 1, and those not in the bin are a 0.</a:t>
            </a:r>
          </a:p>
          <a:p>
            <a:r>
              <a:rPr lang="en-US" b="1" i="0" u="sng" baseline="0" dirty="0"/>
              <a:t>[CLICK]</a:t>
            </a:r>
          </a:p>
          <a:p>
            <a:r>
              <a:rPr lang="en-US" b="0" i="0" u="none" baseline="0" dirty="0"/>
              <a:t>so AAAAA exists in Bin x </a:t>
            </a:r>
          </a:p>
          <a:p>
            <a:r>
              <a:rPr lang="en-US" b="0" i="0" u="none" baseline="0" dirty="0"/>
              <a:t>and CCCCT does not exist in bin x </a:t>
            </a:r>
          </a:p>
          <a:p>
            <a:r>
              <a:rPr lang="en-US" b="1" i="0" u="sng" baseline="0" dirty="0"/>
              <a:t>[CLICK]</a:t>
            </a:r>
          </a:p>
          <a:p>
            <a:r>
              <a:rPr lang="en-US" b="0" i="0" u="none" baseline="0" dirty="0"/>
              <a:t>to account for matches straddling two bins, we employ overlapping bins so that a read will now always fall within a single bin</a:t>
            </a:r>
          </a:p>
          <a:p>
            <a:endParaRPr lang="en-US" b="1" i="1" u="sng" baseline="0" dirty="0"/>
          </a:p>
          <a:p>
            <a:endParaRPr lang="en-US" b="1" i="1" u="sng"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408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3624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 use </a:t>
            </a:r>
            <a:r>
              <a:rPr lang="en-US" dirty="0" err="1"/>
              <a:t>bitvectors</a:t>
            </a:r>
            <a:r>
              <a:rPr lang="en-US" dirty="0"/>
              <a:t> to </a:t>
            </a:r>
            <a:r>
              <a:rPr lang="en-US" dirty="0" err="1"/>
              <a:t>quicly</a:t>
            </a:r>
            <a:r>
              <a:rPr lang="en-US" dirty="0"/>
              <a:t> figure out existence within a</a:t>
            </a:r>
            <a:r>
              <a:rPr lang="en-US" baseline="0" dirty="0"/>
              <a:t> bin </a:t>
            </a:r>
          </a:p>
          <a:p>
            <a:endParaRPr lang="en-US" dirty="0"/>
          </a:p>
          <a:p>
            <a:r>
              <a:rPr lang="en-US" b="1" dirty="0"/>
              <a:t>Don’t talk about top text</a:t>
            </a:r>
          </a:p>
          <a:p>
            <a:endParaRPr lang="en-US" dirty="0"/>
          </a:p>
          <a:p>
            <a:endParaRPr lang="en-US" dirty="0"/>
          </a:p>
          <a:p>
            <a:r>
              <a:rPr lang="en-US" dirty="0"/>
              <a:t>We see here</a:t>
            </a:r>
            <a:r>
              <a:rPr lang="en-US" baseline="0" dirty="0"/>
              <a:t> a list of bit vectors that are associated with a particular bin. The memory required to store all bit vectors is found by multiplying the number of bins by 4^q bits (which is the size of the bit vectors)</a:t>
            </a:r>
          </a:p>
          <a:p>
            <a:endParaRPr lang="en-US" baseline="0" dirty="0"/>
          </a:p>
          <a:p>
            <a:r>
              <a:rPr lang="en-US" baseline="0" dirty="0"/>
              <a:t>For a bin size of 200 and a q of 5, the memory footprint comes to around 3.8 GB </a:t>
            </a:r>
          </a:p>
          <a:p>
            <a:endParaRPr lang="en-US" baseline="0" dirty="0"/>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9775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why GRIM-Filter is faster than alignment. This is obviously faster than dynamic programming. </a:t>
            </a:r>
          </a:p>
          <a:p>
            <a:endParaRPr lang="en-US" dirty="0"/>
          </a:p>
          <a:p>
            <a:r>
              <a:rPr lang="en-US" dirty="0"/>
              <a:t>This threshold</a:t>
            </a:r>
            <a:r>
              <a:rPr lang="en-US" baseline="0" dirty="0"/>
              <a:t> value changes error tolerance</a:t>
            </a:r>
            <a:endParaRPr lang="en-US" dirty="0"/>
          </a:p>
          <a:p>
            <a:endParaRPr lang="en-US" dirty="0"/>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3015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a:t>
            </a:r>
          </a:p>
          <a:p>
            <a:endParaRPr lang="en-US" dirty="0"/>
          </a:p>
          <a:p>
            <a:r>
              <a:rPr lang="en-US" b="1" dirty="0">
                <a:solidFill>
                  <a:srgbClr val="FF0000"/>
                </a:solidFill>
              </a:rPr>
              <a:t>MOVE THIS TO</a:t>
            </a:r>
            <a:r>
              <a:rPr lang="en-US" b="1" baseline="0" dirty="0">
                <a:solidFill>
                  <a:srgbClr val="FF0000"/>
                </a:solidFill>
              </a:rPr>
              <a:t> BACKUP MAYBE</a:t>
            </a:r>
            <a:endParaRPr lang="en-US" b="1" dirty="0">
              <a:solidFill>
                <a:srgbClr val="FF0000"/>
              </a:solidFill>
            </a:endParaRPr>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3523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REWRITE </a:t>
            </a:r>
          </a:p>
          <a:p>
            <a:endParaRPr lang="en-US" dirty="0"/>
          </a:p>
          <a:p>
            <a:r>
              <a:rPr lang="en-US" dirty="0"/>
              <a:t>In this example, we will use a token</a:t>
            </a:r>
            <a:r>
              <a:rPr lang="en-US" baseline="0" dirty="0"/>
              <a:t> size of 5 </a:t>
            </a:r>
            <a:endParaRPr lang="en-US" dirty="0"/>
          </a:p>
          <a:p>
            <a:r>
              <a:rPr lang="en-US" dirty="0"/>
              <a:t>We show how GRIM-Filter</a:t>
            </a:r>
            <a:r>
              <a:rPr lang="en-US" baseline="0" dirty="0"/>
              <a:t> determines the need for alignment in a bin X. We use the read to generate a mask to selectively sum bit vectors. </a:t>
            </a:r>
          </a:p>
          <a:p>
            <a:r>
              <a:rPr lang="en-US" b="1" i="1" u="sng" baseline="0" dirty="0"/>
              <a:t>[CLICK]</a:t>
            </a:r>
          </a:p>
          <a:p>
            <a:r>
              <a:rPr lang="en-US" baseline="0" dirty="0"/>
              <a:t>For the given read sequence in red, we find all indices corresponding to the q-grams found in the read. </a:t>
            </a:r>
          </a:p>
          <a:p>
            <a:r>
              <a:rPr lang="en-US" b="1" i="1" u="sng"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then query and </a:t>
            </a:r>
            <a:r>
              <a:rPr lang="en-US" b="1" i="1" u="sng" dirty="0"/>
              <a:t>[CLICK]</a:t>
            </a:r>
            <a:r>
              <a:rPr lang="en-US" baseline="0" dirty="0"/>
              <a:t> sum the bits of bin X’s pre-computed bit vector of the reference genome.</a:t>
            </a:r>
          </a:p>
          <a:p>
            <a:r>
              <a:rPr lang="en-US" b="0" i="0" u="none" dirty="0"/>
              <a:t>This final value is then compared to a threshold to determine the likelihood</a:t>
            </a:r>
            <a:r>
              <a:rPr lang="en-US" b="0" i="0" u="none" baseline="0" dirty="0"/>
              <a:t> of this read’s existence in Bin X</a:t>
            </a:r>
          </a:p>
          <a:p>
            <a:r>
              <a:rPr lang="en-US" b="0" i="0" u="none" baseline="0" dirty="0"/>
              <a:t>These are all very simple operations and can be run in parallel across different bins</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A3D9B9-CD49-6346-9B64-E0A0DC2E5A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5730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a:p>
            <a:r>
              <a:rPr lang="en-US" b="0" i="0" baseline="0" dirty="0"/>
              <a:t>[END]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8988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0" i="0" u="none" dirty="0"/>
              <a:t>As a recap,</a:t>
            </a:r>
            <a:endParaRPr lang="en-US" b="1" i="1" u="sng" dirty="0"/>
          </a:p>
          <a:p>
            <a:r>
              <a:rPr lang="en-US" b="1" i="1" u="sng" dirty="0"/>
              <a:t>[CLICK]</a:t>
            </a:r>
            <a:endParaRPr lang="en-US" b="0" i="0" u="none" dirty="0"/>
          </a:p>
          <a:p>
            <a:r>
              <a:rPr lang="en-US" b="0" i="0" u="none" dirty="0"/>
              <a:t>GRIM-Filter is comprised</a:t>
            </a:r>
            <a:r>
              <a:rPr lang="en-US" b="0" i="0" u="none" baseline="0" dirty="0"/>
              <a:t> of very simple addition/comparison operations </a:t>
            </a:r>
          </a:p>
          <a:p>
            <a:r>
              <a:rPr lang="en-US" b="1" i="1" u="sng" baseline="0" dirty="0"/>
              <a:t>[CLICK]</a:t>
            </a:r>
          </a:p>
          <a:p>
            <a:r>
              <a:rPr lang="en-US" b="0" i="0" u="none" baseline="0" dirty="0"/>
              <a:t>To check a given bin, we sum the bits corresponding to each token in the read</a:t>
            </a:r>
          </a:p>
          <a:p>
            <a:r>
              <a:rPr lang="en-US" b="1" i="1" u="sng" baseline="0" dirty="0"/>
              <a:t>[CLICK]</a:t>
            </a:r>
          </a:p>
          <a:p>
            <a:r>
              <a:rPr lang="en-US" b="0" i="0" u="none" baseline="0" dirty="0"/>
              <a:t>and then we compare the sum against a threshold to determine whether we need to align</a:t>
            </a:r>
          </a:p>
          <a:p>
            <a:r>
              <a:rPr lang="en-US" b="1" i="1" u="sng" baseline="0" dirty="0"/>
              <a:t>[CLICK]</a:t>
            </a:r>
          </a:p>
          <a:p>
            <a:r>
              <a:rPr lang="en-US" b="0" i="0" u="none" baseline="0" dirty="0"/>
              <a:t>It is also highly parallel</a:t>
            </a:r>
          </a:p>
          <a:p>
            <a:r>
              <a:rPr lang="en-US" b="0" i="0" u="none" baseline="0" dirty="0"/>
              <a:t>each bin is operated on independently and there are many many bins </a:t>
            </a:r>
          </a:p>
          <a:p>
            <a:r>
              <a:rPr lang="en-US" b="0" i="0" u="none" baseline="0" dirty="0"/>
              <a:t>[</a:t>
            </a:r>
            <a:r>
              <a:rPr lang="en-US" b="1" i="1" u="sng" baseline="0" dirty="0"/>
              <a:t>CLICK]</a:t>
            </a:r>
            <a:endParaRPr lang="en-US" b="0" i="0" u="none" baseline="0" dirty="0"/>
          </a:p>
          <a:p>
            <a:r>
              <a:rPr lang="en-US" b="0" i="0" u="none" baseline="0" dirty="0"/>
              <a:t>These three properties together make it a suitable algorithm to be run in 3D stacked DRAM</a:t>
            </a:r>
          </a:p>
          <a:p>
            <a:r>
              <a:rPr lang="en-US" b="1" i="1" u="sng" baseline="0" dirty="0"/>
              <a:t>[END-CLICK]</a:t>
            </a:r>
            <a:endParaRPr lang="en-US" b="1" i="1"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603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u="sng" dirty="0"/>
              <a:t>THICKEN TSV lines</a:t>
            </a:r>
          </a:p>
          <a:p>
            <a:endParaRPr lang="en-US" b="1" i="1" u="sng" dirty="0"/>
          </a:p>
          <a:p>
            <a:r>
              <a:rPr lang="en-US" b="1" i="1" u="sng"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3D stacked memory stacks a</a:t>
            </a:r>
            <a:r>
              <a:rPr lang="en-US" baseline="0" dirty="0"/>
              <a:t> logic layer and DRAM layers with vertical connections called TSVs. This vertical structure allows for a much higher number of connections increasing the available bandwidth. The customizable logic layer enables processing-in-memory, which avoids overloading the memory bus by offloading computation to this layer in the 3D stacked module. </a:t>
            </a:r>
            <a:endParaRPr lang="en-US" b="0" i="0" u="none" baseline="0" dirty="0"/>
          </a:p>
          <a:p>
            <a:r>
              <a:rPr lang="en-US" b="0" i="0" u="none" baseline="0" dirty="0"/>
              <a:t>We can design the simple operations required for GRIM-Filter into the customizable logic layer and appropriately distribute the </a:t>
            </a:r>
            <a:r>
              <a:rPr lang="en-US" b="0" i="0" u="none" baseline="0" dirty="0" err="1"/>
              <a:t>bitvectors</a:t>
            </a:r>
            <a:r>
              <a:rPr lang="en-US" b="0" i="0" u="none" baseline="0" dirty="0"/>
              <a:t> to enable an efficient filter</a:t>
            </a:r>
          </a:p>
          <a:p>
            <a:r>
              <a:rPr lang="en-US" b="1" i="1" u="sng" baseline="0" dirty="0"/>
              <a:t>[CLICK]</a:t>
            </a:r>
          </a:p>
          <a:p>
            <a:r>
              <a:rPr lang="en-US" b="0" i="0" u="none" baseline="0" dirty="0"/>
              <a:t>Real 3D-stacked DRAM technologies are commercially available now such as high bandwidth memory</a:t>
            </a:r>
          </a:p>
          <a:p>
            <a:r>
              <a:rPr lang="en-US" b="1" i="1" u="sng" baseline="0" dirty="0"/>
              <a:t>[CLICK]</a:t>
            </a:r>
          </a:p>
          <a:p>
            <a:r>
              <a:rPr lang="en-US" b="0" i="0" u="none" baseline="0" dirty="0"/>
              <a:t>And micron’s hybrid memory cube, among others </a:t>
            </a:r>
          </a:p>
          <a:p>
            <a:r>
              <a:rPr lang="en-US" b="1" i="1" u="sng" baseline="0" dirty="0"/>
              <a:t>[END-CLICK]</a:t>
            </a:r>
            <a:endParaRPr lang="en-US" b="1" i="1" u="sng"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886909-2889-F945-800E-20D12DE739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239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2018. 10. 7.</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4688295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3237204"/>
      </p:ext>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32633694"/>
      </p:ext>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42481294"/>
      </p:ext>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7182229"/>
      </p:ext>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30130002"/>
      </p:ext>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2021375"/>
      </p:ext>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63526165"/>
      </p:ext>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73560320"/>
      </p:ext>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0861716"/>
      </p:ext>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176268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070996"/>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13963725"/>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3795305"/>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26716793"/>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3507689"/>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5121779"/>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865755"/>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0753916"/>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31838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2161810"/>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84323238"/>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306580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078901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078883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49952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93305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470268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571778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44890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09645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939708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07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10/7/18</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62C6DF-45F1-4B5C-AB56-7A1B175EDAF2}"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2F9376-125E-4038-9239-01F6FB99A311}"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869440-780F-4CA0-ADC0-2E0F480BE34C}"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91E5A5-56F5-45DD-9EBC-3EBCBD7D9DB6}"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BF0BC3-6E3B-45EA-BC57-19A66917F11D}" type="datetime1">
              <a:rPr lang="en-US" smtClean="0">
                <a:solidFill>
                  <a:prstClr val="black">
                    <a:tint val="75000"/>
                  </a:prstClr>
                </a:solidFill>
              </a:rPr>
              <a:pPr/>
              <a:t>10/7/18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C4508D-41CE-4C5D-8C95-4F2685A18AA3}" type="datetime1">
              <a:rPr lang="en-US" smtClean="0">
                <a:solidFill>
                  <a:prstClr val="black">
                    <a:tint val="75000"/>
                  </a:prstClr>
                </a:solidFill>
              </a:rPr>
              <a:pPr/>
              <a:t>10/7/18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B1997-8A50-49F7-8E56-952DC0A8FF7E}" type="datetime1">
              <a:rPr lang="en-US" smtClean="0">
                <a:solidFill>
                  <a:prstClr val="black">
                    <a:tint val="75000"/>
                  </a:prstClr>
                </a:solidFill>
              </a:rPr>
              <a:pPr/>
              <a:t>10/7/18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A5356-38C7-490A-B21B-42AA2783D31F}"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49FDA4-1E33-4FA0-87FA-844395F4715B}"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0498C-2F13-458E-B42A-99F5303B9184}"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FA4EC7-3420-4389-8C46-A991F3944D59}"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en-US"/>
              <a:t>Click to edit Master subtitle style</a:t>
            </a:r>
          </a:p>
        </p:txBody>
      </p:sp>
    </p:spTree>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722313" y="2906712"/>
            <a:ext cx="7772400" cy="1500188"/>
          </a:xfrm>
        </p:spPr>
        <p:txBody>
          <a:bodyPr anchor="b"/>
          <a:lstStyle>
            <a:lvl1pPr marL="0" indent="0">
              <a:buNone/>
              <a:defRPr sz="1000"/>
            </a:lvl1pPr>
            <a:lvl2pPr marL="228600" indent="0">
              <a:buNone/>
              <a:defRPr sz="900"/>
            </a:lvl2pPr>
            <a:lvl3pPr marL="457200" indent="0">
              <a:buNone/>
              <a:defRPr sz="800"/>
            </a:lvl3pPr>
            <a:lvl4pPr marL="685800" indent="0">
              <a:buNone/>
              <a:defRPr sz="700"/>
            </a:lvl4pPr>
            <a:lvl5pPr marL="914400" indent="0">
              <a:buNone/>
              <a:defRPr sz="700"/>
            </a:lvl5pPr>
            <a:lvl6pPr marL="1143000" indent="0">
              <a:buNone/>
              <a:defRPr sz="700"/>
            </a:lvl6pPr>
            <a:lvl7pPr marL="1371600" indent="0">
              <a:buNone/>
              <a:defRPr sz="700"/>
            </a:lvl7pPr>
            <a:lvl8pPr marL="1600200" indent="0">
              <a:buNone/>
              <a:defRPr sz="700"/>
            </a:lvl8pPr>
            <a:lvl9pPr marL="1828800" indent="0">
              <a:buNone/>
              <a:defRPr sz="700"/>
            </a:lvl9pPr>
          </a:lstStyle>
          <a:p>
            <a:pPr lvl="0"/>
            <a:r>
              <a:rPr lang="en-US"/>
              <a:t>Click to edit Master text styles</a:t>
            </a:r>
          </a:p>
        </p:txBody>
      </p:sp>
    </p:spTree>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2"/>
            <a:ext cx="4040188"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2"/>
            <a:ext cx="4041775"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196850"/>
            <a:ext cx="2019300" cy="6026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96850"/>
            <a:ext cx="5981700" cy="6026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86678B-5A7A-4B90-B104-08D81DE501A8}"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23445"/>
          </a:xfrm>
        </p:spPr>
        <p:txBody>
          <a:bodyPr>
            <a:normAutofit/>
          </a:bodyPr>
          <a:lstStyle>
            <a:lvl1pPr>
              <a:defRPr sz="3600" b="1">
                <a:solidFill>
                  <a:schemeClr val="accent5">
                    <a:lumMod val="50000"/>
                  </a:schemeClr>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628650" y="1210491"/>
            <a:ext cx="7886700" cy="4966472"/>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58419-6133-49E9-B2AC-5BC3AB74657C}"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A1266-C3DB-42D6-86AE-14035E33A8BD}"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0D769-23A8-4C3A-A7DA-3008081AC88D}"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A3600-220B-4590-B408-BA8ECB6E25BB}" type="datetime1">
              <a:rPr lang="en-US" smtClean="0">
                <a:solidFill>
                  <a:prstClr val="black">
                    <a:tint val="75000"/>
                  </a:prstClr>
                </a:solidFill>
              </a:rPr>
              <a:pPr/>
              <a:t>10/7/18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CEDA88-5A0B-4296-ADE5-A67D092B0EAE}" type="datetime1">
              <a:rPr lang="en-US" smtClean="0">
                <a:solidFill>
                  <a:prstClr val="black">
                    <a:tint val="75000"/>
                  </a:prstClr>
                </a:solidFill>
              </a:rPr>
              <a:pPr/>
              <a:t>10/7/18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4AAEB-00FA-49C4-903C-825242744E6F}" type="datetime1">
              <a:rPr lang="en-US" smtClean="0">
                <a:solidFill>
                  <a:prstClr val="black">
                    <a:tint val="75000"/>
                  </a:prstClr>
                </a:solidFill>
              </a:rPr>
              <a:pPr/>
              <a:t>10/7/18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3D5CC0-D307-42C4-8DD8-A1304BC2F6A7}"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897031-1807-44C6-9E33-9D4219CB35E4}"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070DDE-3A47-4319-8657-B02B4FE328D8}"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501CC4-A03E-4285-8700-BD0558A54FBC}"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vl6pPr marL="1143000" indent="0" algn="ctr">
              <a:buNone/>
              <a:defRPr/>
            </a:lvl6pPr>
            <a:lvl7pPr marL="1371600" indent="0" algn="ctr">
              <a:buNone/>
              <a:defRPr/>
            </a:lvl7pPr>
            <a:lvl8pPr marL="1600200" indent="0" algn="ctr">
              <a:buNone/>
              <a:defRPr/>
            </a:lvl8pPr>
            <a:lvl9pPr marL="1828800" indent="0" algn="ctr">
              <a:buNone/>
              <a:defRPr/>
            </a:lvl9pPr>
          </a:lstStyle>
          <a:p>
            <a:r>
              <a:rPr lang="en-US"/>
              <a:t>Click to edit Master subtitle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722313" y="2906712"/>
            <a:ext cx="7772400" cy="1500188"/>
          </a:xfrm>
        </p:spPr>
        <p:txBody>
          <a:bodyPr anchor="b"/>
          <a:lstStyle>
            <a:lvl1pPr marL="0" indent="0">
              <a:buNone/>
              <a:defRPr sz="1000"/>
            </a:lvl1pPr>
            <a:lvl2pPr marL="228600" indent="0">
              <a:buNone/>
              <a:defRPr sz="900"/>
            </a:lvl2pPr>
            <a:lvl3pPr marL="457200" indent="0">
              <a:buNone/>
              <a:defRPr sz="800"/>
            </a:lvl3pPr>
            <a:lvl4pPr marL="685800" indent="0">
              <a:buNone/>
              <a:defRPr sz="700"/>
            </a:lvl4pPr>
            <a:lvl5pPr marL="914400" indent="0">
              <a:buNone/>
              <a:defRPr sz="700"/>
            </a:lvl5pPr>
            <a:lvl6pPr marL="1143000" indent="0">
              <a:buNone/>
              <a:defRPr sz="700"/>
            </a:lvl6pPr>
            <a:lvl7pPr marL="1371600" indent="0">
              <a:buNone/>
              <a:defRPr sz="700"/>
            </a:lvl7pPr>
            <a:lvl8pPr marL="1600200" indent="0">
              <a:buNone/>
              <a:defRPr sz="700"/>
            </a:lvl8pPr>
            <a:lvl9pPr marL="1828800" indent="0">
              <a:buNone/>
              <a:defRPr sz="700"/>
            </a:lvl9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91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95800" y="1047750"/>
            <a:ext cx="4000500" cy="5175250"/>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2"/>
            <a:ext cx="4040188"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2"/>
            <a:ext cx="4041775" cy="63976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3"/>
            <a:ext cx="3008313" cy="46910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196850"/>
            <a:ext cx="2019300" cy="6026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9100" y="196850"/>
            <a:ext cx="5981700" cy="6026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20D214A-2AFC-4BE3-89FE-6518807E148F}" type="datetime1">
              <a:rPr lang="en-US" smtClean="0">
                <a:solidFill>
                  <a:prstClr val="black"/>
                </a:solidFill>
              </a:rPr>
              <a:pPr/>
              <a:t>10/7/18</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9021861-6BD7-4EE9-A68B-37E75913A333}" type="datetime1">
              <a:rPr lang="en-US" smtClean="0">
                <a:solidFill>
                  <a:prstClr val="black"/>
                </a:solidFill>
              </a:rPr>
              <a:pPr/>
              <a:t>10/7/18</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294271-EC2C-4AA4-B1D8-6325DBCD6885}" type="datetime1">
              <a:rPr lang="en-US" smtClean="0">
                <a:solidFill>
                  <a:prstClr val="black"/>
                </a:solidFill>
              </a:rPr>
              <a:pPr/>
              <a:t>10/7/18</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26C81D6-5C0A-4888-8AA2-94A703B72A86}" type="datetime1">
              <a:rPr lang="en-US" smtClean="0">
                <a:solidFill>
                  <a:prstClr val="black"/>
                </a:solidFill>
              </a:rPr>
              <a:pPr/>
              <a:t>10/7/18</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C6A7242-E7F0-452E-9AAD-6A266A1C3304}" type="datetime1">
              <a:rPr lang="en-US" smtClean="0">
                <a:solidFill>
                  <a:prstClr val="black"/>
                </a:solidFill>
              </a:rPr>
              <a:pPr/>
              <a:t>10/7/18</a:t>
            </a:fld>
            <a:endParaRPr lang="en-US">
              <a:solidFill>
                <a:prstClr val="black"/>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9" name="Slide Number Placeholder 8"/>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4A2E865-F686-4BA8-A1F8-7363E1251590}" type="datetime1">
              <a:rPr lang="en-US" smtClean="0">
                <a:solidFill>
                  <a:prstClr val="black"/>
                </a:solidFill>
              </a:rPr>
              <a:pPr/>
              <a:t>10/7/18</a:t>
            </a:fld>
            <a:endParaRPr lang="en-US">
              <a:solidFill>
                <a:prstClr val="black"/>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5" name="Slide Number Placeholder 4"/>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858B6D-F0A8-4A5A-A21C-F2DDFAEE91CA}" type="datetime1">
              <a:rPr lang="en-US" smtClean="0">
                <a:solidFill>
                  <a:prstClr val="black"/>
                </a:solidFill>
              </a:rPr>
              <a:pPr/>
              <a:t>10/7/18</a:t>
            </a:fld>
            <a:endParaRPr lang="en-US">
              <a:solidFill>
                <a:prstClr val="black"/>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4" name="Slide Number Placeholder 3"/>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E59F63-4AED-4D19-AEDC-2344A5DC207C}" type="datetime1">
              <a:rPr lang="en-US" smtClean="0">
                <a:solidFill>
                  <a:prstClr val="black"/>
                </a:solidFill>
              </a:rPr>
              <a:pPr/>
              <a:t>10/7/18</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E2DF23D-22DE-41A0-9045-8939205C2A67}" type="datetime1">
              <a:rPr lang="en-US" smtClean="0">
                <a:solidFill>
                  <a:prstClr val="black"/>
                </a:solidFill>
              </a:rPr>
              <a:pPr/>
              <a:t>10/7/18</a:t>
            </a:fld>
            <a:endParaRPr lang="en-US">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06B5BB5-C062-4C16-8C4E-0D7EE65EA5A7}" type="datetime1">
              <a:rPr lang="en-US" smtClean="0">
                <a:solidFill>
                  <a:prstClr val="black"/>
                </a:solidFill>
              </a:rPr>
              <a:pPr/>
              <a:t>10/7/18</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3CCC17E-136C-4D5B-9C83-1E9F6F691804}" type="datetime1">
              <a:rPr lang="en-US" smtClean="0">
                <a:solidFill>
                  <a:prstClr val="black"/>
                </a:solidFill>
              </a:rPr>
              <a:pPr/>
              <a:t>10/7/18</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pPr/>
              <a:t>‹#›</a:t>
            </a:fld>
            <a:endParaRPr lang="en-US"/>
          </a:p>
        </p:txBody>
      </p:sp>
    </p:spTree>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DEBDFEA4-C20F-104A-BC27-408CBECDF119}" type="slidenum">
              <a:rPr lang="en-US" altLang="en-US"/>
              <a:pPr>
                <a:defRPr/>
              </a:pPr>
              <a:t>‹#›</a:t>
            </a:fld>
            <a:endParaRPr lang="en-US" altLang="en-US"/>
          </a:p>
        </p:txBody>
      </p:sp>
    </p:spTree>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85EC0B31-7E1A-5D4D-983E-2275653A8B31}" type="slidenum">
              <a:rPr lang="en-US" altLang="en-US"/>
              <a:pPr>
                <a:defRPr/>
              </a:pPr>
              <a:t>‹#›</a:t>
            </a:fld>
            <a:endParaRPr lang="en-US" altLang="en-US"/>
          </a:p>
        </p:txBody>
      </p:sp>
    </p:spTree>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0BEF943-F4A0-4D46-B4C9-58E9F66D0EF1}" type="slidenum">
              <a:rPr lang="en-US" altLang="en-US"/>
              <a:pPr>
                <a:defRPr/>
              </a:pPr>
              <a:t>‹#›</a:t>
            </a:fld>
            <a:endParaRPr lang="en-US" altLang="en-US"/>
          </a:p>
        </p:txBody>
      </p:sp>
    </p:spTree>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4475E6A-3752-FC41-B8A3-75D7F64530DA}" type="slidenum">
              <a:rPr lang="en-US" altLang="en-US"/>
              <a:pPr>
                <a:defRPr/>
              </a:pPr>
              <a:t>‹#›</a:t>
            </a:fld>
            <a:endParaRPr lang="en-US" altLang="en-US"/>
          </a:p>
        </p:txBody>
      </p:sp>
    </p:spTree>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D5D7E345-B863-7F48-B37E-C4D1A0E761A7}" type="slidenum">
              <a:rPr lang="en-US" altLang="en-US"/>
              <a:pPr>
                <a:defRPr/>
              </a:pPr>
              <a:t>‹#›</a:t>
            </a:fld>
            <a:endParaRPr lang="en-US" altLang="en-US"/>
          </a:p>
        </p:txBody>
      </p:sp>
    </p:spTree>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DAD7548-FD3A-9B40-80D2-DE711E168A26}" type="slidenum">
              <a:rPr lang="en-US" altLang="en-US"/>
              <a:pPr>
                <a:defRPr/>
              </a:pPr>
              <a:t>‹#›</a:t>
            </a:fld>
            <a:endParaRPr lang="en-US" altLang="en-US"/>
          </a:p>
        </p:txBody>
      </p:sp>
    </p:spTree>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08DCDF4F-585B-6D4F-A4CB-C67AB7D5B765}" type="slidenum">
              <a:rPr lang="en-US" altLang="en-US"/>
              <a:pPr>
                <a:defRPr/>
              </a:pPr>
              <a:t>‹#›</a:t>
            </a:fld>
            <a:endParaRPr lang="en-US" altLang="en-US"/>
          </a:p>
        </p:txBody>
      </p:sp>
    </p:spTree>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0FC4979-FCD7-694E-8B26-68BFE56F7694}" type="slidenum">
              <a:rPr lang="en-US" altLang="en-US"/>
              <a:pPr>
                <a:defRPr/>
              </a:pPr>
              <a:t>‹#›</a:t>
            </a:fld>
            <a:endParaRPr lang="en-US" altLang="en-US"/>
          </a:p>
        </p:txBody>
      </p:sp>
    </p:spTree>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CF8051ED-7F0F-1747-91E3-F6CFAF063EC3}" type="slidenum">
              <a:rPr lang="en-US" altLang="en-US"/>
              <a:pPr>
                <a:defRPr/>
              </a:pPr>
              <a:t>‹#›</a:t>
            </a:fld>
            <a:endParaRPr lang="en-US" alt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DF10535E-D52C-7148-ABB0-7547E77158BC}" type="slidenum">
              <a:rPr lang="en-US" altLang="en-US"/>
              <a:pPr>
                <a:defRPr/>
              </a:pPr>
              <a:t>‹#›</a:t>
            </a:fld>
            <a:endParaRPr lang="en-US" altLang="en-US"/>
          </a:p>
        </p:txBody>
      </p:sp>
    </p:spTree>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437D0A7A-F6FB-1F48-9A4B-A6A40DC9AC24}" type="slidenum">
              <a:rPr lang="en-US" altLang="en-US"/>
              <a:pPr>
                <a:defRPr/>
              </a:pPr>
              <a:t>‹#›</a:t>
            </a:fld>
            <a:endParaRPr lang="en-US" altLang="en-US"/>
          </a:p>
        </p:txBody>
      </p:sp>
    </p:spTree>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F40AFC27-E9C2-A540-A3C4-249358E56051}" type="slidenum">
              <a:rPr lang="en-US" altLang="en-US"/>
              <a:pPr>
                <a:defRPr/>
              </a:pPr>
              <a:t>‹#›</a:t>
            </a:fld>
            <a:endParaRPr lang="en-US" altLang="en-US"/>
          </a:p>
        </p:txBody>
      </p:sp>
    </p:spTree>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2DA44F71-97AF-5B4D-A1C7-1F41097B8ECB}" type="slidenum">
              <a:rPr lang="en-US" altLang="en-US"/>
              <a:pPr>
                <a:defRPr/>
              </a:pPr>
              <a:t>‹#›</a:t>
            </a:fld>
            <a:endParaRPr lang="en-US" altLang="en-US"/>
          </a:p>
        </p:txBody>
      </p:sp>
    </p:spTree>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B84FBA80-169A-CF4F-81AB-23BBF8E699B7}" type="slidenum">
              <a:rPr lang="en-US" altLang="en-US"/>
              <a:pPr>
                <a:defRPr/>
              </a:pPr>
              <a:t>‹#›</a:t>
            </a:fld>
            <a:endParaRPr lang="en-US" altLang="en-US"/>
          </a:p>
        </p:txBody>
      </p:sp>
    </p:spTree>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53F1A5F-2C12-594C-8B85-1E26B88C50AA}" type="slidenum">
              <a:rPr lang="en-US" altLang="en-US"/>
              <a:pPr>
                <a:defRPr/>
              </a:pPr>
              <a:t>‹#›</a:t>
            </a:fld>
            <a:endParaRPr lang="en-US" altLang="en-US"/>
          </a:p>
        </p:txBody>
      </p:sp>
    </p:spTree>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A71E6B75-5FA6-4D4F-BFDC-B3EFD3E2801D}" type="slidenum">
              <a:rPr lang="en-US" altLang="en-US"/>
              <a:pPr>
                <a:defRPr/>
              </a:pPr>
              <a:t>‹#›</a:t>
            </a:fld>
            <a:endParaRPr lang="en-US" altLang="en-US"/>
          </a:p>
        </p:txBody>
      </p:sp>
    </p:spTree>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DC652B75-237A-8645-9157-1DED321E43A4}" type="slidenum">
              <a:rPr lang="en-US" altLang="en-US"/>
              <a:pPr>
                <a:defRPr/>
              </a:pPr>
              <a:t>‹#›</a:t>
            </a:fld>
            <a:endParaRPr lang="en-US" altLang="en-US"/>
          </a:p>
        </p:txBody>
      </p:sp>
    </p:spTree>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221AADC8-4A39-E242-9ADC-85AE107A185B}" type="slidenum">
              <a:rPr lang="en-US" altLang="en-US"/>
              <a:pPr>
                <a:defRPr/>
              </a:pPr>
              <a:t>‹#›</a:t>
            </a:fld>
            <a:endParaRPr lang="en-US" altLang="en-US"/>
          </a:p>
        </p:txBody>
      </p:sp>
    </p:spTree>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648E5F4E-AC6C-794D-A8E8-B782E09C7974}" type="slidenum">
              <a:rPr lang="en-US" altLang="en-US"/>
              <a:pPr>
                <a:defRPr/>
              </a:pPr>
              <a:t>‹#›</a:t>
            </a:fld>
            <a:endParaRPr lang="en-US" altLang="en-US"/>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6A13CD48-6BC3-D848-B6B6-CF9D818EAAB7}" type="slidenum">
              <a:rPr lang="en-US" altLang="en-US"/>
              <a:pPr>
                <a:defRPr/>
              </a:pPr>
              <a:t>‹#›</a:t>
            </a:fld>
            <a:endParaRPr lang="en-US" altLang="en-US"/>
          </a:p>
        </p:txBody>
      </p:sp>
    </p:spTree>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DBF40916-BA07-D94F-A2DA-469BA0964061}" type="slidenum">
              <a:rPr lang="en-US" altLang="en-US"/>
              <a:pPr>
                <a:defRPr/>
              </a:pPr>
              <a:t>‹#›</a:t>
            </a:fld>
            <a:endParaRPr lang="en-US" altLang="en-US"/>
          </a:p>
        </p:txBody>
      </p:sp>
    </p:spTree>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FE4E252-6424-9843-A1FE-1A4EAB4CB9D2}" type="slidenum">
              <a:rPr lang="en-US" altLang="en-US"/>
              <a:pPr>
                <a:defRPr/>
              </a:pPr>
              <a:t>‹#›</a:t>
            </a:fld>
            <a:endParaRPr lang="en-US" altLang="en-US"/>
          </a:p>
        </p:txBody>
      </p:sp>
    </p:spTree>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A8D5C1E7-D7B8-AB46-B7AD-AD1AE346746F}" type="slidenum">
              <a:rPr lang="en-US" altLang="en-US"/>
              <a:pPr>
                <a:defRPr/>
              </a:pPr>
              <a:t>‹#›</a:t>
            </a:fld>
            <a:endParaRPr lang="en-US" altLang="en-US"/>
          </a:p>
        </p:txBody>
      </p:sp>
    </p:spTree>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B2A91C8-C170-3E49-AD64-7F76E3C3884E}" type="slidenum">
              <a:rPr lang="en-US" altLang="en-US"/>
              <a:pPr>
                <a:defRPr/>
              </a:pPr>
              <a:t>‹#›</a:t>
            </a:fld>
            <a:endParaRPr lang="en-US" altLang="en-US"/>
          </a:p>
        </p:txBody>
      </p:sp>
    </p:spTree>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eaLnBrk="0" hangingPunc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eaLnBrk="0" hangingPunct="0">
              <a:defRPr sz="1200" smtClean="0"/>
            </a:lvl1pPr>
          </a:lstStyle>
          <a:p>
            <a:pPr>
              <a:defRPr/>
            </a:pPr>
            <a:fld id="{3337BF1A-2471-8F44-AA10-9A6AA4B4E0AC}" type="slidenum">
              <a:rPr lang="en-US" altLang="en-US"/>
              <a:pPr>
                <a:defRPr/>
              </a:pPr>
              <a:t>‹#›</a:t>
            </a:fld>
            <a:endParaRPr lang="en-US" altLang="en-US"/>
          </a:p>
        </p:txBody>
      </p:sp>
    </p:spTree>
    <p:extLst>
      <p:ext uri="{BB962C8B-B14F-4D97-AF65-F5344CB8AC3E}">
        <p14:creationId xmlns:p14="http://schemas.microsoft.com/office/powerpoint/2010/main" val="3087076613"/>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C693BED2-1B18-8744-B8F0-03CBD3594789}" type="slidenum">
              <a:rPr lang="en-US" altLang="en-US"/>
              <a:pPr>
                <a:defRPr/>
              </a:pPr>
              <a:t>‹#›</a:t>
            </a:fld>
            <a:endParaRPr lang="en-US" altLang="en-US"/>
          </a:p>
        </p:txBody>
      </p:sp>
    </p:spTree>
    <p:extLst>
      <p:ext uri="{BB962C8B-B14F-4D97-AF65-F5344CB8AC3E}">
        <p14:creationId xmlns:p14="http://schemas.microsoft.com/office/powerpoint/2010/main" val="3810149434"/>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5F36C014-2CFC-0248-B17F-D9D3ED4B0741}" type="slidenum">
              <a:rPr lang="en-US" altLang="en-US"/>
              <a:pPr>
                <a:defRPr/>
              </a:pPr>
              <a:t>‹#›</a:t>
            </a:fld>
            <a:endParaRPr lang="en-US" altLang="en-US"/>
          </a:p>
        </p:txBody>
      </p:sp>
    </p:spTree>
    <p:extLst>
      <p:ext uri="{BB962C8B-B14F-4D97-AF65-F5344CB8AC3E}">
        <p14:creationId xmlns:p14="http://schemas.microsoft.com/office/powerpoint/2010/main" val="2083475498"/>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3"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27884B9F-AA6F-5146-9D4E-F8B9364A5890}" type="slidenum">
              <a:rPr lang="en-US" altLang="en-US"/>
              <a:pPr>
                <a:defRPr/>
              </a:pPr>
              <a:t>‹#›</a:t>
            </a:fld>
            <a:endParaRPr lang="en-US" altLang="en-US"/>
          </a:p>
        </p:txBody>
      </p:sp>
    </p:spTree>
    <p:extLst>
      <p:ext uri="{BB962C8B-B14F-4D97-AF65-F5344CB8AC3E}">
        <p14:creationId xmlns:p14="http://schemas.microsoft.com/office/powerpoint/2010/main" val="3417448"/>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eaLnBrk="0" hangingPunct="0">
              <a:defRPr smtClean="0"/>
            </a:lvl1pPr>
          </a:lstStyle>
          <a:p>
            <a:pPr>
              <a:defRPr/>
            </a:pPr>
            <a:fld id="{6632DC94-572A-394E-9D76-1A9221DAD858}" type="slidenum">
              <a:rPr lang="en-US" altLang="en-US"/>
              <a:pPr>
                <a:defRPr/>
              </a:pPr>
              <a:t>‹#›</a:t>
            </a:fld>
            <a:endParaRPr lang="en-US" altLang="en-US"/>
          </a:p>
        </p:txBody>
      </p:sp>
    </p:spTree>
    <p:extLst>
      <p:ext uri="{BB962C8B-B14F-4D97-AF65-F5344CB8AC3E}">
        <p14:creationId xmlns:p14="http://schemas.microsoft.com/office/powerpoint/2010/main" val="309344570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eaLnBrk="0" hangingPunct="0">
              <a:defRPr smtClean="0"/>
            </a:lvl1pPr>
          </a:lstStyle>
          <a:p>
            <a:pPr>
              <a:defRPr/>
            </a:pPr>
            <a:fld id="{71F917F0-9109-1345-BF35-EE606B428F97}" type="slidenum">
              <a:rPr lang="en-US" altLang="en-US"/>
              <a:pPr>
                <a:defRPr/>
              </a:pPr>
              <a:t>‹#›</a:t>
            </a:fld>
            <a:endParaRPr lang="en-US" altLang="en-US"/>
          </a:p>
        </p:txBody>
      </p:sp>
    </p:spTree>
    <p:extLst>
      <p:ext uri="{BB962C8B-B14F-4D97-AF65-F5344CB8AC3E}">
        <p14:creationId xmlns:p14="http://schemas.microsoft.com/office/powerpoint/2010/main" val="2752119605"/>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eaLnBrk="0" hangingPunct="0">
              <a:defRPr smtClean="0"/>
            </a:lvl1pPr>
          </a:lstStyle>
          <a:p>
            <a:pPr>
              <a:defRPr/>
            </a:pPr>
            <a:fld id="{53D5049F-F691-FD4A-87B4-FC136EBC24AE}" type="slidenum">
              <a:rPr lang="en-US" altLang="en-US"/>
              <a:pPr>
                <a:defRPr/>
              </a:pPr>
              <a:t>‹#›</a:t>
            </a:fld>
            <a:endParaRPr lang="en-US" altLang="en-US"/>
          </a:p>
        </p:txBody>
      </p:sp>
    </p:spTree>
    <p:extLst>
      <p:ext uri="{BB962C8B-B14F-4D97-AF65-F5344CB8AC3E}">
        <p14:creationId xmlns:p14="http://schemas.microsoft.com/office/powerpoint/2010/main" val="3273736856"/>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C4FF2DC8-52E2-BA40-9B61-ADB6606CB234}" type="slidenum">
              <a:rPr lang="en-US" altLang="en-US"/>
              <a:pPr>
                <a:defRPr/>
              </a:pPr>
              <a:t>‹#›</a:t>
            </a:fld>
            <a:endParaRPr lang="en-US" altLang="en-US"/>
          </a:p>
        </p:txBody>
      </p:sp>
    </p:spTree>
    <p:extLst>
      <p:ext uri="{BB962C8B-B14F-4D97-AF65-F5344CB8AC3E}">
        <p14:creationId xmlns:p14="http://schemas.microsoft.com/office/powerpoint/2010/main" val="1807450089"/>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E86DCD5A-1682-9A4A-A8BE-C69B256BA033}" type="slidenum">
              <a:rPr lang="en-US" altLang="en-US"/>
              <a:pPr>
                <a:defRPr/>
              </a:pPr>
              <a:t>‹#›</a:t>
            </a:fld>
            <a:endParaRPr lang="en-US" altLang="en-US"/>
          </a:p>
        </p:txBody>
      </p:sp>
    </p:spTree>
    <p:extLst>
      <p:ext uri="{BB962C8B-B14F-4D97-AF65-F5344CB8AC3E}">
        <p14:creationId xmlns:p14="http://schemas.microsoft.com/office/powerpoint/2010/main" val="3761828218"/>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B82F0991-4873-3C42-B683-77E9BCEE3FE6}" type="slidenum">
              <a:rPr lang="en-US" altLang="en-US"/>
              <a:pPr>
                <a:defRPr/>
              </a:pPr>
              <a:t>‹#›</a:t>
            </a:fld>
            <a:endParaRPr lang="en-US" altLang="en-US"/>
          </a:p>
        </p:txBody>
      </p:sp>
    </p:spTree>
    <p:extLst>
      <p:ext uri="{BB962C8B-B14F-4D97-AF65-F5344CB8AC3E}">
        <p14:creationId xmlns:p14="http://schemas.microsoft.com/office/powerpoint/2010/main" val="880693441"/>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49" y="152400"/>
            <a:ext cx="2152651"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6" y="152400"/>
            <a:ext cx="6305551"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eaLnBrk="0" hangingPunct="0">
              <a:defRPr smtClean="0"/>
            </a:lvl1pPr>
          </a:lstStyle>
          <a:p>
            <a:pPr>
              <a:defRPr/>
            </a:pPr>
            <a:fld id="{CB8C91F0-DD8C-7E4D-9F03-2FF316F79135}" type="slidenum">
              <a:rPr lang="en-US" altLang="en-US"/>
              <a:pPr>
                <a:defRPr/>
              </a:pPr>
              <a:t>‹#›</a:t>
            </a:fld>
            <a:endParaRPr lang="en-US" altLang="en-US"/>
          </a:p>
        </p:txBody>
      </p:sp>
    </p:spTree>
    <p:extLst>
      <p:ext uri="{BB962C8B-B14F-4D97-AF65-F5344CB8AC3E}">
        <p14:creationId xmlns:p14="http://schemas.microsoft.com/office/powerpoint/2010/main" val="2831490560"/>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3"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3"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eaLnBrk="0" hangingPunc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eaLnBrk="0" hangingPunct="0">
              <a:defRPr smtClean="0"/>
            </a:lvl1pPr>
          </a:lstStyle>
          <a:p>
            <a:pPr>
              <a:defRPr/>
            </a:pPr>
            <a:fld id="{62F0A46D-7C23-D442-BDA7-74E36D162CC8}" type="slidenum">
              <a:rPr lang="en-US" altLang="en-US"/>
              <a:pPr>
                <a:defRPr/>
              </a:pPr>
              <a:t>‹#›</a:t>
            </a:fld>
            <a:endParaRPr lang="en-US" altLang="en-US"/>
          </a:p>
        </p:txBody>
      </p:sp>
    </p:spTree>
    <p:extLst>
      <p:ext uri="{BB962C8B-B14F-4D97-AF65-F5344CB8AC3E}">
        <p14:creationId xmlns:p14="http://schemas.microsoft.com/office/powerpoint/2010/main" val="166955143"/>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20D214A-2AFC-4BE3-89FE-6518807E148F}" type="datetime1">
              <a:rPr lang="en-US" smtClean="0"/>
              <a:t>10/7/18</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36805552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E9021861-6BD7-4EE9-A68B-37E75913A333}" type="datetime1">
              <a:rPr lang="en-US" smtClean="0"/>
              <a:t>10/7/18</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551146983"/>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CE294271-EC2C-4AA4-B1D8-6325DBCD6885}" type="datetime1">
              <a:rPr lang="en-US" smtClean="0"/>
              <a:t>10/7/18</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70417059"/>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26C81D6-5C0A-4888-8AA2-94A703B72A86}" type="datetime1">
              <a:rPr lang="en-US" smtClean="0"/>
              <a:t>10/7/18</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4028860798"/>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8"/>
            <a:ext cx="2133600" cy="365125"/>
          </a:xfrm>
          <a:prstGeom prst="rect">
            <a:avLst/>
          </a:prstGeom>
        </p:spPr>
        <p:txBody>
          <a:bodyPr/>
          <a:lstStyle/>
          <a:p>
            <a:fld id="{5C6A7242-E7F0-452E-9AAD-6A266A1C3304}" type="datetime1">
              <a:rPr lang="en-US" smtClean="0"/>
              <a:t>10/7/18</a:t>
            </a:fld>
            <a:endParaRPr lang="en-US"/>
          </a:p>
        </p:txBody>
      </p:sp>
      <p:sp>
        <p:nvSpPr>
          <p:cNvPr id="8" name="Footer Placeholder 7"/>
          <p:cNvSpPr>
            <a:spLocks noGrp="1"/>
          </p:cNvSpPr>
          <p:nvPr>
            <p:ph type="ftr" sz="quarter" idx="11"/>
          </p:nvPr>
        </p:nvSpPr>
        <p:spPr>
          <a:xfrm>
            <a:off x="3124200" y="6356358"/>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3182953428"/>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E4A2E865-F686-4BA8-A1F8-7363E1251590}" type="datetime1">
              <a:rPr lang="en-US" smtClean="0"/>
              <a:t>10/7/18</a:t>
            </a:fld>
            <a:endParaRPr lang="en-US"/>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91796746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8"/>
            <a:ext cx="2133600" cy="365125"/>
          </a:xfrm>
          <a:prstGeom prst="rect">
            <a:avLst/>
          </a:prstGeom>
        </p:spPr>
        <p:txBody>
          <a:bodyPr/>
          <a:lstStyle/>
          <a:p>
            <a:fld id="{13858B6D-F0A8-4A5A-A21C-F2DDFAEE91CA}" type="datetime1">
              <a:rPr lang="en-US" smtClean="0"/>
              <a:t>10/7/18</a:t>
            </a:fld>
            <a:endParaRPr lang="en-US"/>
          </a:p>
        </p:txBody>
      </p:sp>
      <p:sp>
        <p:nvSpPr>
          <p:cNvPr id="3" name="Footer Placeholder 2"/>
          <p:cNvSpPr>
            <a:spLocks noGrp="1"/>
          </p:cNvSpPr>
          <p:nvPr>
            <p:ph type="ftr" sz="quarter" idx="11"/>
          </p:nvPr>
        </p:nvSpPr>
        <p:spPr>
          <a:xfrm>
            <a:off x="3124200" y="6356358"/>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114535082"/>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4BE59F63-4AED-4D19-AEDC-2344A5DC207C}" type="datetime1">
              <a:rPr lang="en-US" smtClean="0"/>
              <a:t>10/7/18</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211666694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8"/>
            <a:ext cx="2133600" cy="365125"/>
          </a:xfrm>
          <a:prstGeom prst="rect">
            <a:avLst/>
          </a:prstGeom>
        </p:spPr>
        <p:txBody>
          <a:bodyPr/>
          <a:lstStyle/>
          <a:p>
            <a:fld id="{CE2DF23D-22DE-41A0-9045-8939205C2A67}" type="datetime1">
              <a:rPr lang="en-US" smtClean="0"/>
              <a:t>10/7/18</a:t>
            </a:fld>
            <a:endParaRPr lang="en-US"/>
          </a:p>
        </p:txBody>
      </p:sp>
      <p:sp>
        <p:nvSpPr>
          <p:cNvPr id="6" name="Footer Placeholder 5"/>
          <p:cNvSpPr>
            <a:spLocks noGrp="1"/>
          </p:cNvSpPr>
          <p:nvPr>
            <p:ph type="ftr" sz="quarter" idx="11"/>
          </p:nvPr>
        </p:nvSpPr>
        <p:spPr>
          <a:xfrm>
            <a:off x="3124200" y="6356358"/>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3506696824"/>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206B5BB5-C062-4C16-8C4E-0D7EE65EA5A7}" type="datetime1">
              <a:rPr lang="en-US" smtClean="0"/>
              <a:t>10/7/18</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181443963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8"/>
            <a:ext cx="2133600" cy="365125"/>
          </a:xfrm>
          <a:prstGeom prst="rect">
            <a:avLst/>
          </a:prstGeom>
        </p:spPr>
        <p:txBody>
          <a:bodyPr/>
          <a:lstStyle/>
          <a:p>
            <a:fld id="{93CCC17E-136C-4D5B-9C83-1E9F6F691804}" type="datetime1">
              <a:rPr lang="en-US" smtClean="0"/>
              <a:t>10/7/18</a:t>
            </a:fld>
            <a:endParaRPr lang="en-US"/>
          </a:p>
        </p:txBody>
      </p:sp>
      <p:sp>
        <p:nvSpPr>
          <p:cNvPr id="5" name="Footer Placeholder 4"/>
          <p:cNvSpPr>
            <a:spLocks noGrp="1"/>
          </p:cNvSpPr>
          <p:nvPr>
            <p:ph type="ftr" sz="quarter" idx="11"/>
          </p:nvPr>
        </p:nvSpPr>
        <p:spPr>
          <a:xfrm>
            <a:off x="3124200" y="6356358"/>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A2D8F13-174C-467F-9D40-7DDEF70CAB8C}" type="slidenum">
              <a:rPr lang="en-US" smtClean="0"/>
              <a:t>‹#›</a:t>
            </a:fld>
            <a:endParaRPr lang="en-US"/>
          </a:p>
        </p:txBody>
      </p:sp>
    </p:spTree>
    <p:extLst>
      <p:ext uri="{BB962C8B-B14F-4D97-AF65-F5344CB8AC3E}">
        <p14:creationId xmlns:p14="http://schemas.microsoft.com/office/powerpoint/2010/main" val="5699294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latin typeface="Garamond"/>
            </a:endParaRPr>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ext uri="{BB962C8B-B14F-4D97-AF65-F5344CB8AC3E}">
        <p14:creationId xmlns:p14="http://schemas.microsoft.com/office/powerpoint/2010/main" val="1953305644"/>
      </p:ext>
    </p:extLst>
  </p:cSld>
  <p:clrMapOvr>
    <a:masterClrMapping/>
  </p:clrMapOvr>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ext uri="{BB962C8B-B14F-4D97-AF65-F5344CB8AC3E}">
        <p14:creationId xmlns:p14="http://schemas.microsoft.com/office/powerpoint/2010/main" val="1972139762"/>
      </p:ext>
    </p:extLst>
  </p:cSld>
  <p:clrMapOvr>
    <a:masterClrMapping/>
  </p:clrMapOvr>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ext uri="{BB962C8B-B14F-4D97-AF65-F5344CB8AC3E}">
        <p14:creationId xmlns:p14="http://schemas.microsoft.com/office/powerpoint/2010/main" val="2935130711"/>
      </p:ext>
    </p:extLst>
  </p:cSld>
  <p:clrMapOvr>
    <a:masterClrMapping/>
  </p:clrMapOvr>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ext uri="{BB962C8B-B14F-4D97-AF65-F5344CB8AC3E}">
        <p14:creationId xmlns:p14="http://schemas.microsoft.com/office/powerpoint/2010/main" val="206282126"/>
      </p:ext>
    </p:extLst>
  </p:cSld>
  <p:clrMapOvr>
    <a:masterClrMapping/>
  </p:clrMapOvr>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ext uri="{BB962C8B-B14F-4D97-AF65-F5344CB8AC3E}">
        <p14:creationId xmlns:p14="http://schemas.microsoft.com/office/powerpoint/2010/main" val="610373031"/>
      </p:ext>
    </p:extLst>
  </p:cSld>
  <p:clrMapOvr>
    <a:masterClrMapping/>
  </p:clrMapOvr>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ext uri="{BB962C8B-B14F-4D97-AF65-F5344CB8AC3E}">
        <p14:creationId xmlns:p14="http://schemas.microsoft.com/office/powerpoint/2010/main" val="457004920"/>
      </p:ext>
    </p:extLst>
  </p:cSld>
  <p:clrMapOvr>
    <a:masterClrMapping/>
  </p:clrMapOvr>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ext uri="{BB962C8B-B14F-4D97-AF65-F5344CB8AC3E}">
        <p14:creationId xmlns:p14="http://schemas.microsoft.com/office/powerpoint/2010/main" val="2698265436"/>
      </p:ext>
    </p:extLst>
  </p:cSld>
  <p:clrMapOvr>
    <a:masterClrMapping/>
  </p:clrMapOvr>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ext uri="{BB962C8B-B14F-4D97-AF65-F5344CB8AC3E}">
        <p14:creationId xmlns:p14="http://schemas.microsoft.com/office/powerpoint/2010/main" val="1844939919"/>
      </p:ext>
    </p:extLst>
  </p:cSld>
  <p:clrMapOvr>
    <a:masterClrMapping/>
  </p:clrMapOvr>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ext uri="{BB962C8B-B14F-4D97-AF65-F5344CB8AC3E}">
        <p14:creationId xmlns:p14="http://schemas.microsoft.com/office/powerpoint/2010/main" val="1975400002"/>
      </p:ext>
    </p:extLst>
  </p:cSld>
  <p:clrMapOvr>
    <a:masterClrMapping/>
  </p:clrMapOvr>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ext uri="{BB962C8B-B14F-4D97-AF65-F5344CB8AC3E}">
        <p14:creationId xmlns:p14="http://schemas.microsoft.com/office/powerpoint/2010/main" val="63761345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ext uri="{BB962C8B-B14F-4D97-AF65-F5344CB8AC3E}">
        <p14:creationId xmlns:p14="http://schemas.microsoft.com/office/powerpoint/2010/main" val="1217701382"/>
      </p:ext>
    </p:extLst>
  </p:cSld>
  <p:clrMapOvr>
    <a:masterClrMapping/>
  </p:clrMapOvr>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latin typeface="Garamond"/>
            </a:endParaRPr>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ext uri="{BB962C8B-B14F-4D97-AF65-F5344CB8AC3E}">
        <p14:creationId xmlns:p14="http://schemas.microsoft.com/office/powerpoint/2010/main" val="1078353633"/>
      </p:ext>
    </p:extLst>
  </p:cSld>
  <p:clrMapOvr>
    <a:masterClrMapping/>
  </p:clrMapOvr>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7767808"/>
      </p:ext>
    </p:extLst>
  </p:cSld>
  <p:clrMapOvr>
    <a:masterClrMapping/>
  </p:clrMapOvr>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84279230"/>
      </p:ext>
    </p:extLst>
  </p:cSld>
  <p:clrMapOvr>
    <a:masterClrMapping/>
  </p:clrMapOvr>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71513571"/>
      </p:ext>
    </p:extLst>
  </p:cSld>
  <p:clrMapOvr>
    <a:masterClrMapping/>
  </p:clrMapOvr>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0873475"/>
      </p:ext>
    </p:extLst>
  </p:cSld>
  <p:clrMapOvr>
    <a:masterClrMapping/>
  </p:clrMapOvr>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86086638"/>
      </p:ext>
    </p:extLst>
  </p:cSld>
  <p:clrMapOvr>
    <a:masterClrMapping/>
  </p:clrMapOvr>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50339783"/>
      </p:ext>
    </p:extLst>
  </p:cSld>
  <p:clrMapOvr>
    <a:masterClrMapping/>
  </p:clrMapOvr>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44824566"/>
      </p:ext>
    </p:extLst>
  </p:cSld>
  <p:clrMapOvr>
    <a:masterClrMapping/>
  </p:clrMapOvr>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24600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09098711"/>
      </p:ext>
    </p:extLst>
  </p:cSld>
  <p:clrMapOvr>
    <a:masterClrMapping/>
  </p:clrMapOvr>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20409137"/>
      </p:ext>
    </p:extLst>
  </p:cSld>
  <p:clrMapOvr>
    <a:masterClrMapping/>
  </p:clrMapOvr>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14595929"/>
      </p:ext>
    </p:extLst>
  </p:cSld>
  <p:clrMapOvr>
    <a:masterClrMapping/>
  </p:clrMapOvr>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962C6DF-45F1-4B5C-AB56-7A1B175EDAF2}"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85704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2F9376-125E-4038-9239-01F6FB99A311}"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7761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869440-780F-4CA0-ADC0-2E0F480BE34C}"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49048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91E5A5-56F5-45DD-9EBC-3EBCBD7D9DB6}"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08108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BF0BC3-6E3B-45EA-BC57-19A66917F11D}" type="datetime1">
              <a:rPr lang="en-US" smtClean="0">
                <a:solidFill>
                  <a:prstClr val="black">
                    <a:tint val="75000"/>
                  </a:prstClr>
                </a:solidFill>
              </a:rPr>
              <a:pPr/>
              <a:t>10/7/18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5971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C4508D-41CE-4C5D-8C95-4F2685A18AA3}" type="datetime1">
              <a:rPr lang="en-US" smtClean="0">
                <a:solidFill>
                  <a:prstClr val="black">
                    <a:tint val="75000"/>
                  </a:prstClr>
                </a:solidFill>
              </a:rPr>
              <a:pPr/>
              <a:t>10/7/18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59700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8B1997-8A50-49F7-8E56-952DC0A8FF7E}" type="datetime1">
              <a:rPr lang="en-US" smtClean="0">
                <a:solidFill>
                  <a:prstClr val="black">
                    <a:tint val="75000"/>
                  </a:prstClr>
                </a:solidFill>
              </a:rPr>
              <a:pPr/>
              <a:t>10/7/18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04813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A5356-38C7-490A-B21B-42AA2783D31F}"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2414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49FDA4-1E33-4FA0-87FA-844395F4715B}" type="datetime1">
              <a:rPr lang="en-US" smtClean="0">
                <a:solidFill>
                  <a:prstClr val="black">
                    <a:tint val="75000"/>
                  </a:prstClr>
                </a:solidFill>
              </a:rPr>
              <a:pPr/>
              <a:t>10/7/18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897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0498C-2F13-458E-B42A-99F5303B9184}"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7664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FA4EC7-3420-4389-8C46-A991F3944D59}"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33767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146520"/>
      </p:ext>
    </p:extLst>
  </p:cSld>
  <p:clrMapOvr>
    <a:masterClrMapping/>
  </p:clrMapOvr>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4278466"/>
      </p:ext>
    </p:extLst>
  </p:cSld>
  <p:clrMapOvr>
    <a:masterClrMapping/>
  </p:clrMapOvr>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32820600"/>
      </p:ext>
    </p:extLst>
  </p:cSld>
  <p:clrMapOvr>
    <a:masterClrMapping/>
  </p:clrMapOvr>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8024180"/>
      </p:ext>
    </p:extLst>
  </p:cSld>
  <p:clrMapOvr>
    <a:masterClrMapping/>
  </p:clrMapOvr>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87341248"/>
      </p:ext>
    </p:extLst>
  </p:cSld>
  <p:clrMapOvr>
    <a:masterClrMapping/>
  </p:clrMapOvr>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4497493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5083546"/>
      </p:ext>
    </p:extLst>
  </p:cSld>
  <p:clrMapOvr>
    <a:masterClrMapping/>
  </p:clrMapOvr>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94160794"/>
      </p:ext>
    </p:extLst>
  </p:cSld>
  <p:clrMapOvr>
    <a:masterClrMapping/>
  </p:clrMapOvr>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900672"/>
      </p:ext>
    </p:extLst>
  </p:cSld>
  <p:clrMapOvr>
    <a:masterClrMapping/>
  </p:clrMapOvr>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76449"/>
      </p:ext>
    </p:extLst>
  </p:cSld>
  <p:clrMapOvr>
    <a:masterClrMapping/>
  </p:clrMapOvr>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66825122"/>
      </p:ext>
    </p:extLst>
  </p:cSld>
  <p:clrMapOvr>
    <a:masterClrMapping/>
  </p:clrMapOvr>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7"/>
            <a:ext cx="6858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86678B-5A7A-4B90-B104-08D81DE501A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30812100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7886700" cy="723445"/>
          </a:xfrm>
        </p:spPr>
        <p:txBody>
          <a:bodyPr>
            <a:normAutofit/>
          </a:bodyPr>
          <a:lstStyle>
            <a:lvl1pPr>
              <a:defRPr sz="3600" b="1">
                <a:solidFill>
                  <a:schemeClr val="accent5">
                    <a:lumMod val="50000"/>
                  </a:schemeClr>
                </a:solidFill>
                <a:latin typeface="Gill Sans MT" panose="020B0502020104020203" pitchFamily="34" charset="0"/>
              </a:defRPr>
            </a:lvl1pPr>
          </a:lstStyle>
          <a:p>
            <a:r>
              <a:rPr lang="en-US" dirty="0"/>
              <a:t>Click to edit Master title style</a:t>
            </a:r>
          </a:p>
        </p:txBody>
      </p:sp>
      <p:sp>
        <p:nvSpPr>
          <p:cNvPr id="3" name="Content Placeholder 2"/>
          <p:cNvSpPr>
            <a:spLocks noGrp="1"/>
          </p:cNvSpPr>
          <p:nvPr>
            <p:ph idx="1"/>
          </p:nvPr>
        </p:nvSpPr>
        <p:spPr>
          <a:xfrm>
            <a:off x="628650" y="1210491"/>
            <a:ext cx="7886700" cy="4966472"/>
          </a:xfrm>
        </p:spPr>
        <p:txBody>
          <a:bodyPr/>
          <a:lstStyle>
            <a:lvl1pPr>
              <a:defRPr>
                <a:latin typeface="Gill Sans MT" panose="020B0502020104020203" pitchFamily="34" charset="0"/>
              </a:defRPr>
            </a:lvl1pPr>
            <a:lvl2pPr>
              <a:defRPr>
                <a:latin typeface="Gill Sans MT" panose="020B0502020104020203" pitchFamily="34" charset="0"/>
              </a:defRPr>
            </a:lvl2pPr>
            <a:lvl3pPr>
              <a:defRPr>
                <a:latin typeface="Gill Sans MT" panose="020B0502020104020203" pitchFamily="34" charset="0"/>
              </a:defRPr>
            </a:lvl3pPr>
            <a:lvl4pPr>
              <a:defRPr>
                <a:latin typeface="Gill Sans MT" panose="020B0502020104020203" pitchFamily="34" charset="0"/>
              </a:defRPr>
            </a:lvl4pPr>
            <a:lvl5pPr>
              <a:defRPr>
                <a:latin typeface="Gill Sans MT" panose="020B05020201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8C58419-6133-49E9-B2AC-5BC3AB74657C}"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61828185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922"/>
            <a:ext cx="7886700" cy="2852737"/>
          </a:xfrm>
        </p:spPr>
        <p:txBody>
          <a:bodyPr anchor="b"/>
          <a:lstStyle>
            <a:lvl1pPr>
              <a:defRPr sz="6000">
                <a:latin typeface="Gill Sans MT" panose="020B0502020104020203" pitchFamily="34" charset="0"/>
              </a:defRPr>
            </a:lvl1pPr>
          </a:lstStyle>
          <a:p>
            <a:r>
              <a:rPr lang="en-US" dirty="0"/>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B0A1266-C3DB-42D6-86AE-14035E33A8BD}"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27539128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0D769-23A8-4C3A-A7DA-3008081AC88D}"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2362525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9"/>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7"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7"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A3600-220B-4590-B408-BA8ECB6E25BB}"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19057637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CEDA88-5A0B-4296-ADE5-A67D092B0EAE}"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16777686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4AAEB-00FA-49C4-903C-825242744E6F}"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306863792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609"/>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3"/>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93D5CC0-D307-42C4-8DD8-A1304BC2F6A7}"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11044091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609"/>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3"/>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897031-1807-44C6-9E33-9D4219CB35E4}"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25644804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070DDE-3A47-4319-8657-B02B4FE328D8}"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40931958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307"/>
            <a:ext cx="1971675"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94" y="365307"/>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501CC4-A03E-4285-8700-BD0558A54FBC}"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1761933-5E43-49A2-AD73-7C7EDD79F2C4}" type="slidenum">
              <a:rPr lang="en-US" smtClean="0">
                <a:solidFill>
                  <a:prstClr val="black">
                    <a:lumMod val="65000"/>
                    <a:lumOff val="35000"/>
                  </a:prstClr>
                </a:solidFill>
                <a:latin typeface="Calibri"/>
              </a:rPr>
              <a:pPr/>
              <a:t>‹#›</a:t>
            </a:fld>
            <a:endParaRPr lang="en-US">
              <a:solidFill>
                <a:prstClr val="black">
                  <a:lumMod val="65000"/>
                  <a:lumOff val="35000"/>
                </a:prstClr>
              </a:solidFill>
              <a:latin typeface="Calibri"/>
            </a:endParaRPr>
          </a:p>
        </p:txBody>
      </p:sp>
    </p:spTree>
    <p:extLst>
      <p:ext uri="{BB962C8B-B14F-4D97-AF65-F5344CB8AC3E}">
        <p14:creationId xmlns:p14="http://schemas.microsoft.com/office/powerpoint/2010/main" val="36449346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t>‹#›</a:t>
            </a:fld>
            <a:endParaRPr lang="en-US"/>
          </a:p>
        </p:txBody>
      </p:sp>
    </p:spTree>
    <p:extLst>
      <p:ext uri="{BB962C8B-B14F-4D97-AF65-F5344CB8AC3E}">
        <p14:creationId xmlns:p14="http://schemas.microsoft.com/office/powerpoint/2010/main" val="2397786645"/>
      </p:ext>
    </p:extLst>
  </p:cSld>
  <p:clrMapOvr>
    <a:masterClrMapping/>
  </p:clrMapOvr>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obj" preserve="1">
  <p:cSld name="標題及物件">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pic>
        <p:nvPicPr>
          <p:cNvPr id="7" name="Picture 6"/>
          <p:cNvPicPr>
            <a:picLocks noChangeAspect="1"/>
          </p:cNvPicPr>
          <p:nvPr userDrawn="1"/>
        </p:nvPicPr>
        <p:blipFill>
          <a:blip r:embed="rId2"/>
          <a:stretch>
            <a:fillRect/>
          </a:stretch>
        </p:blipFill>
        <p:spPr>
          <a:xfrm>
            <a:off x="157619" y="6491171"/>
            <a:ext cx="1090808" cy="245591"/>
          </a:xfrm>
          <a:prstGeom prst="rect">
            <a:avLst/>
          </a:prstGeom>
        </p:spPr>
      </p:pic>
    </p:spTree>
    <p:extLst>
      <p:ext uri="{BB962C8B-B14F-4D97-AF65-F5344CB8AC3E}">
        <p14:creationId xmlns:p14="http://schemas.microsoft.com/office/powerpoint/2010/main" val="1376254038"/>
      </p:ext>
    </p:extLst>
  </p:cSld>
  <p:clrMapOvr>
    <a:overrideClrMapping bg1="lt1" tx1="dk1" bg2="lt2" tx2="dk2" accent1="accent1" accent2="accent2" accent3="accent3" accent4="accent4" accent5="accent5" accent6="accent6" hlink="hlink" folHlink="folHlink"/>
  </p:clrMapOvr>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872773404"/>
      </p:ext>
    </p:extLst>
  </p:cSld>
  <p:clrMapOvr>
    <a:masterClrMapping/>
  </p:clrMapOvr>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63003310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402744094"/>
      </p:ext>
    </p:extLst>
  </p:cSld>
  <p:clrMapOvr>
    <a:masterClrMapping/>
  </p:clrMapOvr>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87070419"/>
      </p:ext>
    </p:extLst>
  </p:cSld>
  <p:clrMapOvr>
    <a:masterClrMapping/>
  </p:clrMapOvr>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619271053"/>
      </p:ext>
    </p:extLst>
  </p:cSld>
  <p:clrMapOvr>
    <a:masterClrMapping/>
  </p:clrMapOvr>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20843332"/>
      </p:ext>
    </p:extLst>
  </p:cSld>
  <p:clrMapOvr>
    <a:masterClrMapping/>
  </p:clrMapOvr>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3501486800"/>
      </p:ext>
    </p:extLst>
  </p:cSld>
  <p:clrMapOvr>
    <a:masterClrMapping/>
  </p:clrMapOvr>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2868859063"/>
      </p:ext>
    </p:extLst>
  </p:cSld>
  <p:clrMapOvr>
    <a:masterClrMapping/>
  </p:clrMapOvr>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t>‹#›</a:t>
            </a:fld>
            <a:endParaRPr lang="en-US"/>
          </a:p>
        </p:txBody>
      </p:sp>
    </p:spTree>
    <p:extLst>
      <p:ext uri="{BB962C8B-B14F-4D97-AF65-F5344CB8AC3E}">
        <p14:creationId xmlns:p14="http://schemas.microsoft.com/office/powerpoint/2010/main" val="1323265201"/>
      </p:ext>
    </p:extLst>
  </p:cSld>
  <p:clrMapOvr>
    <a:masterClrMapping/>
  </p:clrMapOvr>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lIns="91440"/>
          <a:lstStyle>
            <a:lvl1pPr algn="ctr">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20D214A-2AFC-4BE3-89FE-6518807E148F}" type="datetime1">
              <a:rPr lang="en-US" smtClean="0">
                <a:solidFill>
                  <a:prstClr val="black"/>
                </a:solidFill>
                <a:latin typeface="Calibri"/>
              </a:rPr>
              <a:pPr/>
              <a:t>10/7/18</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2679015128"/>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9021861-6BD7-4EE9-A68B-37E75913A333}" type="datetime1">
              <a:rPr lang="en-US" smtClean="0">
                <a:solidFill>
                  <a:prstClr val="black"/>
                </a:solidFill>
                <a:latin typeface="Calibri"/>
              </a:rPr>
              <a:pPr/>
              <a:t>10/7/18</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1838820793"/>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294271-EC2C-4AA4-B1D8-6325DBCD6885}" type="datetime1">
              <a:rPr lang="en-US" smtClean="0">
                <a:solidFill>
                  <a:prstClr val="black"/>
                </a:solidFill>
                <a:latin typeface="Calibri"/>
              </a:rPr>
              <a:pPr/>
              <a:t>10/7/18</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258300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26C81D6-5C0A-4888-8AA2-94A703B72A86}" type="datetime1">
              <a:rPr lang="en-US" smtClean="0">
                <a:solidFill>
                  <a:prstClr val="black"/>
                </a:solidFill>
                <a:latin typeface="Calibri"/>
              </a:rPr>
              <a:pPr/>
              <a:t>10/7/18</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67516459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5C6A7242-E7F0-452E-9AAD-6A266A1C3304}" type="datetime1">
              <a:rPr lang="en-US" smtClean="0">
                <a:solidFill>
                  <a:prstClr val="black"/>
                </a:solidFill>
                <a:latin typeface="Calibri"/>
              </a:rPr>
              <a:pPr/>
              <a:t>10/7/18</a:t>
            </a:fld>
            <a:endParaRPr lang="en-US">
              <a:solidFill>
                <a:prstClr val="black"/>
              </a:solidFill>
              <a:latin typeface="Calibri"/>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9" name="Slide Number Placeholder 8"/>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147848370"/>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4A2E865-F686-4BA8-A1F8-7363E1251590}" type="datetime1">
              <a:rPr lang="en-US" smtClean="0">
                <a:solidFill>
                  <a:prstClr val="black"/>
                </a:solidFill>
                <a:latin typeface="Calibri"/>
              </a:rPr>
              <a:pPr/>
              <a:t>10/7/18</a:t>
            </a:fld>
            <a:endParaRPr lang="en-US">
              <a:solidFill>
                <a:prstClr val="black"/>
              </a:solidFill>
              <a:latin typeface="Calibri"/>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5" name="Slide Number Placeholder 4"/>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728170280"/>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3858B6D-F0A8-4A5A-A21C-F2DDFAEE91CA}" type="datetime1">
              <a:rPr lang="en-US" smtClean="0">
                <a:solidFill>
                  <a:prstClr val="black"/>
                </a:solidFill>
                <a:latin typeface="Calibri"/>
              </a:rPr>
              <a:pPr/>
              <a:t>10/7/18</a:t>
            </a:fld>
            <a:endParaRPr lang="en-US">
              <a:solidFill>
                <a:prstClr val="black"/>
              </a:solidFill>
              <a:latin typeface="Calibri"/>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4" name="Slide Number Placeholder 3"/>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289415687"/>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BE59F63-4AED-4D19-AEDC-2344A5DC207C}" type="datetime1">
              <a:rPr lang="en-US" smtClean="0">
                <a:solidFill>
                  <a:prstClr val="black"/>
                </a:solidFill>
                <a:latin typeface="Calibri"/>
              </a:rPr>
              <a:pPr/>
              <a:t>10/7/18</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95822092"/>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E2DF23D-22DE-41A0-9045-8939205C2A67}" type="datetime1">
              <a:rPr lang="en-US" smtClean="0">
                <a:solidFill>
                  <a:prstClr val="black"/>
                </a:solidFill>
                <a:latin typeface="Calibri"/>
              </a:rPr>
              <a:pPr/>
              <a:t>10/7/18</a:t>
            </a:fld>
            <a:endParaRPr lang="en-US">
              <a:solidFill>
                <a:prstClr val="black"/>
              </a:solidFill>
              <a:latin typeface="Calibri"/>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7" name="Slide Number Placeholder 6"/>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79176318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206B5BB5-C062-4C16-8C4E-0D7EE65EA5A7}" type="datetime1">
              <a:rPr lang="en-US" smtClean="0">
                <a:solidFill>
                  <a:prstClr val="black"/>
                </a:solidFill>
                <a:latin typeface="Calibri"/>
              </a:rPr>
              <a:pPr/>
              <a:t>10/7/18</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173501878"/>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3CCC17E-136C-4D5B-9C83-1E9F6F691804}" type="datetime1">
              <a:rPr lang="en-US" smtClean="0">
                <a:solidFill>
                  <a:prstClr val="black"/>
                </a:solidFill>
                <a:latin typeface="Calibri"/>
              </a:rPr>
              <a:pPr/>
              <a:t>10/7/18</a:t>
            </a:fld>
            <a:endParaRPr lang="en-US">
              <a:solidFill>
                <a:prstClr val="black"/>
              </a:solidFill>
              <a:latin typeface="Calibri"/>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latin typeface="Calibri"/>
            </a:endParaRPr>
          </a:p>
        </p:txBody>
      </p:sp>
      <p:sp>
        <p:nvSpPr>
          <p:cNvPr id="6" name="Slide Number Placeholder 5"/>
          <p:cNvSpPr>
            <a:spLocks noGrp="1"/>
          </p:cNvSpPr>
          <p:nvPr>
            <p:ph type="sldNum" sz="quarter" idx="12"/>
          </p:nvPr>
        </p:nvSpPr>
        <p:spPr/>
        <p:txBody>
          <a:body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648978753"/>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EF0CAD05-5F98-C240-A41D-E171A6304933}" type="slidenum">
              <a:rPr lang="en-US"/>
              <a:pPr/>
              <a:t>‹#›</a:t>
            </a:fld>
            <a:endParaRPr lang="en-US"/>
          </a:p>
        </p:txBody>
      </p:sp>
    </p:spTree>
    <p:extLst>
      <p:ext uri="{BB962C8B-B14F-4D97-AF65-F5344CB8AC3E}">
        <p14:creationId xmlns:p14="http://schemas.microsoft.com/office/powerpoint/2010/main" val="4037061384"/>
      </p:ext>
    </p:extLst>
  </p:cSld>
  <p:clrMapOvr>
    <a:masterClrMapping/>
  </p:clrMapOvr>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71752C56-4F8A-824F-A263-2404B5D536A2}" type="slidenum">
              <a:rPr lang="en-US"/>
              <a:pPr/>
              <a:t>‹#›</a:t>
            </a:fld>
            <a:endParaRPr lang="en-US"/>
          </a:p>
        </p:txBody>
      </p:sp>
    </p:spTree>
    <p:extLst>
      <p:ext uri="{BB962C8B-B14F-4D97-AF65-F5344CB8AC3E}">
        <p14:creationId xmlns:p14="http://schemas.microsoft.com/office/powerpoint/2010/main" val="371516682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E2A6F638-9311-044E-822F-DB90AF0533D9}" type="slidenum">
              <a:rPr lang="en-US"/>
              <a:pPr/>
              <a:t>‹#›</a:t>
            </a:fld>
            <a:endParaRPr lang="en-US"/>
          </a:p>
        </p:txBody>
      </p:sp>
    </p:spTree>
    <p:extLst>
      <p:ext uri="{BB962C8B-B14F-4D97-AF65-F5344CB8AC3E}">
        <p14:creationId xmlns:p14="http://schemas.microsoft.com/office/powerpoint/2010/main" val="3496060970"/>
      </p:ext>
    </p:extLst>
  </p:cSld>
  <p:clrMapOvr>
    <a:masterClrMapping/>
  </p:clrMapOvr>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D098FC8E-6941-C74C-BC08-436BE2F5B5D2}" type="slidenum">
              <a:rPr lang="en-US"/>
              <a:pPr/>
              <a:t>‹#›</a:t>
            </a:fld>
            <a:endParaRPr lang="en-US"/>
          </a:p>
        </p:txBody>
      </p:sp>
    </p:spTree>
    <p:extLst>
      <p:ext uri="{BB962C8B-B14F-4D97-AF65-F5344CB8AC3E}">
        <p14:creationId xmlns:p14="http://schemas.microsoft.com/office/powerpoint/2010/main" val="2733259633"/>
      </p:ext>
    </p:extLst>
  </p:cSld>
  <p:clrMapOvr>
    <a:masterClrMapping/>
  </p:clrMapOvr>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EC2913EA-86C8-7044-8F98-044F5E7301AC}" type="slidenum">
              <a:rPr lang="en-US"/>
              <a:pPr/>
              <a:t>‹#›</a:t>
            </a:fld>
            <a:endParaRPr lang="en-US"/>
          </a:p>
        </p:txBody>
      </p:sp>
    </p:spTree>
    <p:extLst>
      <p:ext uri="{BB962C8B-B14F-4D97-AF65-F5344CB8AC3E}">
        <p14:creationId xmlns:p14="http://schemas.microsoft.com/office/powerpoint/2010/main" val="3691819353"/>
      </p:ext>
    </p:extLst>
  </p:cSld>
  <p:clrMapOvr>
    <a:masterClrMapping/>
  </p:clrMapOvr>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E9EB2717-EF8A-4F48-9475-0E5579379CAF}" type="slidenum">
              <a:rPr lang="en-US"/>
              <a:pPr/>
              <a:t>‹#›</a:t>
            </a:fld>
            <a:endParaRPr lang="en-US"/>
          </a:p>
        </p:txBody>
      </p:sp>
    </p:spTree>
    <p:extLst>
      <p:ext uri="{BB962C8B-B14F-4D97-AF65-F5344CB8AC3E}">
        <p14:creationId xmlns:p14="http://schemas.microsoft.com/office/powerpoint/2010/main" val="773191306"/>
      </p:ext>
    </p:extLst>
  </p:cSld>
  <p:clrMapOvr>
    <a:masterClrMapping/>
  </p:clrMapOvr>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09CEDDA7-F9BC-D143-BB10-4566D815D5F9}" type="slidenum">
              <a:rPr lang="en-US"/>
              <a:pPr/>
              <a:t>‹#›</a:t>
            </a:fld>
            <a:endParaRPr lang="en-US"/>
          </a:p>
        </p:txBody>
      </p:sp>
    </p:spTree>
    <p:extLst>
      <p:ext uri="{BB962C8B-B14F-4D97-AF65-F5344CB8AC3E}">
        <p14:creationId xmlns:p14="http://schemas.microsoft.com/office/powerpoint/2010/main" val="4144280141"/>
      </p:ext>
    </p:extLst>
  </p:cSld>
  <p:clrMapOvr>
    <a:masterClrMapping/>
  </p:clrMapOvr>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24CCDBC6-CC01-564B-8353-1EF7BD2EDA4C}" type="slidenum">
              <a:rPr lang="en-US"/>
              <a:pPr/>
              <a:t>‹#›</a:t>
            </a:fld>
            <a:endParaRPr lang="en-US"/>
          </a:p>
        </p:txBody>
      </p:sp>
    </p:spTree>
    <p:extLst>
      <p:ext uri="{BB962C8B-B14F-4D97-AF65-F5344CB8AC3E}">
        <p14:creationId xmlns:p14="http://schemas.microsoft.com/office/powerpoint/2010/main" val="1718568241"/>
      </p:ext>
    </p:extLst>
  </p:cSld>
  <p:clrMapOvr>
    <a:masterClrMapping/>
  </p:clrMapOvr>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63E88A4F-2F9B-8940-A946-705E7B7AAFF5}" type="slidenum">
              <a:rPr lang="en-US"/>
              <a:pPr/>
              <a:t>‹#›</a:t>
            </a:fld>
            <a:endParaRPr lang="en-US"/>
          </a:p>
        </p:txBody>
      </p:sp>
    </p:spTree>
    <p:extLst>
      <p:ext uri="{BB962C8B-B14F-4D97-AF65-F5344CB8AC3E}">
        <p14:creationId xmlns:p14="http://schemas.microsoft.com/office/powerpoint/2010/main" val="545251619"/>
      </p:ext>
    </p:extLst>
  </p:cSld>
  <p:clrMapOvr>
    <a:masterClrMapping/>
  </p:clrMapOvr>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1F0E8B17-B4D9-5340-8D3E-0FD2DBAED3D0}" type="slidenum">
              <a:rPr lang="en-US"/>
              <a:pPr/>
              <a:t>‹#›</a:t>
            </a:fld>
            <a:endParaRPr lang="en-US"/>
          </a:p>
        </p:txBody>
      </p:sp>
    </p:spTree>
    <p:extLst>
      <p:ext uri="{BB962C8B-B14F-4D97-AF65-F5344CB8AC3E}">
        <p14:creationId xmlns:p14="http://schemas.microsoft.com/office/powerpoint/2010/main" val="828211727"/>
      </p:ext>
    </p:extLst>
  </p:cSld>
  <p:clrMapOvr>
    <a:masterClrMapping/>
  </p:clrMapOvr>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5F24509-A4B3-2C4F-9AD0-DD3550F7CEC3}" type="slidenum">
              <a:rPr lang="en-US"/>
              <a:pPr/>
              <a:t>‹#›</a:t>
            </a:fld>
            <a:endParaRPr lang="en-US"/>
          </a:p>
        </p:txBody>
      </p:sp>
    </p:spTree>
    <p:extLst>
      <p:ext uri="{BB962C8B-B14F-4D97-AF65-F5344CB8AC3E}">
        <p14:creationId xmlns:p14="http://schemas.microsoft.com/office/powerpoint/2010/main" val="2035523482"/>
      </p:ext>
    </p:extLst>
  </p:cSld>
  <p:clrMapOvr>
    <a:masterClrMapping/>
  </p:clrMapOvr>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135D994-FDC0-964B-B4AE-94C64D4C4962}" type="slidenum">
              <a:rPr lang="en-US"/>
              <a:pPr/>
              <a:t>‹#›</a:t>
            </a:fld>
            <a:endParaRPr lang="en-US"/>
          </a:p>
        </p:txBody>
      </p:sp>
    </p:spTree>
    <p:extLst>
      <p:ext uri="{BB962C8B-B14F-4D97-AF65-F5344CB8AC3E}">
        <p14:creationId xmlns:p14="http://schemas.microsoft.com/office/powerpoint/2010/main" val="50232477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31983C01-A49B-1E4A-8346-3158DDD8698E}"/>
              </a:ext>
            </a:extLst>
          </p:cNvPr>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a:extLst>
              <a:ext uri="{FF2B5EF4-FFF2-40B4-BE49-F238E27FC236}">
                <a16:creationId xmlns:a16="http://schemas.microsoft.com/office/drawing/2014/main" id="{9753C997-1D01-D643-8B08-A6982167AB26}"/>
              </a:ext>
            </a:extLst>
          </p:cNvPr>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a:extLst>
              <a:ext uri="{FF2B5EF4-FFF2-40B4-BE49-F238E27FC236}">
                <a16:creationId xmlns:a16="http://schemas.microsoft.com/office/drawing/2014/main" id="{AF00916E-170E-AB4E-BFF6-ED5B94F3FACB}"/>
              </a:ext>
            </a:extLst>
          </p:cNvPr>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a:extLst>
              <a:ext uri="{FF2B5EF4-FFF2-40B4-BE49-F238E27FC236}">
                <a16:creationId xmlns:a16="http://schemas.microsoft.com/office/drawing/2014/main" id="{82587C77-C342-3F43-8E45-8B87CA5BF9D0}"/>
              </a:ext>
            </a:extLst>
          </p:cNvPr>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a:extLst>
              <a:ext uri="{FF2B5EF4-FFF2-40B4-BE49-F238E27FC236}">
                <a16:creationId xmlns:a16="http://schemas.microsoft.com/office/drawing/2014/main" id="{692A8170-CABD-EC4C-A146-38FDBD0A86FB}"/>
              </a:ext>
            </a:extLst>
          </p:cNvPr>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D2E2E16F-E985-2F43-87AE-3719BD6A8448}"/>
              </a:ext>
            </a:extLst>
          </p:cNvPr>
          <p:cNvSpPr>
            <a:spLocks noGrp="1" noChangeArrowheads="1"/>
          </p:cNvSpPr>
          <p:nvPr>
            <p:ph type="sldNum" sz="quarter" idx="12"/>
          </p:nvPr>
        </p:nvSpPr>
        <p:spPr/>
        <p:txBody>
          <a:bodyPr/>
          <a:lstStyle>
            <a:lvl1pPr>
              <a:defRPr sz="1200"/>
            </a:lvl1pPr>
          </a:lstStyle>
          <a:p>
            <a:pPr>
              <a:defRPr/>
            </a:pPr>
            <a:fld id="{BD3C7192-F731-264A-B478-01C301D210D1}" type="slidenum">
              <a:rPr lang="en-US" altLang="en-US"/>
              <a:pPr>
                <a:defRPr/>
              </a:pPr>
              <a:t>‹#›</a:t>
            </a:fld>
            <a:endParaRPr lang="en-US" altLang="en-US"/>
          </a:p>
        </p:txBody>
      </p:sp>
    </p:spTree>
    <p:extLst>
      <p:ext uri="{BB962C8B-B14F-4D97-AF65-F5344CB8AC3E}">
        <p14:creationId xmlns:p14="http://schemas.microsoft.com/office/powerpoint/2010/main" val="1606824250"/>
      </p:ext>
    </p:extLst>
  </p:cSld>
  <p:clrMapOvr>
    <a:masterClrMapping/>
  </p:clrMapOvr>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DD9D0784-00FE-534C-A036-645D1C63D69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25B2D5E9-E2AA-8E4C-969E-6CE29F5A0433}"/>
              </a:ext>
            </a:extLst>
          </p:cNvPr>
          <p:cNvSpPr>
            <a:spLocks noGrp="1" noChangeArrowheads="1"/>
          </p:cNvSpPr>
          <p:nvPr>
            <p:ph type="sldNum" sz="quarter" idx="11"/>
          </p:nvPr>
        </p:nvSpPr>
        <p:spPr>
          <a:ln/>
        </p:spPr>
        <p:txBody>
          <a:bodyPr/>
          <a:lstStyle>
            <a:lvl1pPr>
              <a:defRPr/>
            </a:lvl1pPr>
          </a:lstStyle>
          <a:p>
            <a:pPr>
              <a:defRPr/>
            </a:pPr>
            <a:fld id="{6248B821-1F01-5649-BB2E-083FA02158ED}" type="slidenum">
              <a:rPr lang="en-US" altLang="en-US"/>
              <a:pPr>
                <a:defRPr/>
              </a:pPr>
              <a:t>‹#›</a:t>
            </a:fld>
            <a:endParaRPr lang="en-US" altLang="en-US"/>
          </a:p>
        </p:txBody>
      </p:sp>
    </p:spTree>
    <p:extLst>
      <p:ext uri="{BB962C8B-B14F-4D97-AF65-F5344CB8AC3E}">
        <p14:creationId xmlns:p14="http://schemas.microsoft.com/office/powerpoint/2010/main" val="1265709449"/>
      </p:ext>
    </p:extLst>
  </p:cSld>
  <p:clrMapOvr>
    <a:masterClrMapping/>
  </p:clrMapOvr>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a:extLst>
              <a:ext uri="{FF2B5EF4-FFF2-40B4-BE49-F238E27FC236}">
                <a16:creationId xmlns:a16="http://schemas.microsoft.com/office/drawing/2014/main" id="{9CC5BA24-B287-BA4F-A14C-C545A8FCC017}"/>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46AE1106-7B6C-2740-83A1-A2FBD9E9C803}"/>
              </a:ext>
            </a:extLst>
          </p:cNvPr>
          <p:cNvSpPr>
            <a:spLocks noGrp="1" noChangeArrowheads="1"/>
          </p:cNvSpPr>
          <p:nvPr>
            <p:ph type="sldNum" sz="quarter" idx="11"/>
          </p:nvPr>
        </p:nvSpPr>
        <p:spPr>
          <a:ln/>
        </p:spPr>
        <p:txBody>
          <a:bodyPr/>
          <a:lstStyle>
            <a:lvl1pPr>
              <a:defRPr/>
            </a:lvl1pPr>
          </a:lstStyle>
          <a:p>
            <a:pPr>
              <a:defRPr/>
            </a:pPr>
            <a:fld id="{F8543C58-019F-3E4C-AF6C-1A50382450D0}" type="slidenum">
              <a:rPr lang="en-US" altLang="en-US"/>
              <a:pPr>
                <a:defRPr/>
              </a:pPr>
              <a:t>‹#›</a:t>
            </a:fld>
            <a:endParaRPr lang="en-US" altLang="en-US"/>
          </a:p>
        </p:txBody>
      </p:sp>
    </p:spTree>
    <p:extLst>
      <p:ext uri="{BB962C8B-B14F-4D97-AF65-F5344CB8AC3E}">
        <p14:creationId xmlns:p14="http://schemas.microsoft.com/office/powerpoint/2010/main" val="2100411665"/>
      </p:ext>
    </p:extLst>
  </p:cSld>
  <p:clrMapOvr>
    <a:masterClrMapping/>
  </p:clrMapOvr>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30180F38-21AB-AD4A-97CB-053FEDE0BCED}"/>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C40D2E3C-5F1A-B648-84A7-7EE23BA54D0F}"/>
              </a:ext>
            </a:extLst>
          </p:cNvPr>
          <p:cNvSpPr>
            <a:spLocks noGrp="1" noChangeArrowheads="1"/>
          </p:cNvSpPr>
          <p:nvPr>
            <p:ph type="sldNum" sz="quarter" idx="11"/>
          </p:nvPr>
        </p:nvSpPr>
        <p:spPr>
          <a:ln/>
        </p:spPr>
        <p:txBody>
          <a:bodyPr/>
          <a:lstStyle>
            <a:lvl1pPr>
              <a:defRPr/>
            </a:lvl1pPr>
          </a:lstStyle>
          <a:p>
            <a:pPr>
              <a:defRPr/>
            </a:pPr>
            <a:fld id="{3B126792-93AB-E44D-ABCD-7ED74510841C}" type="slidenum">
              <a:rPr lang="en-US" altLang="en-US"/>
              <a:pPr>
                <a:defRPr/>
              </a:pPr>
              <a:t>‹#›</a:t>
            </a:fld>
            <a:endParaRPr lang="en-US" altLang="en-US"/>
          </a:p>
        </p:txBody>
      </p:sp>
    </p:spTree>
    <p:extLst>
      <p:ext uri="{BB962C8B-B14F-4D97-AF65-F5344CB8AC3E}">
        <p14:creationId xmlns:p14="http://schemas.microsoft.com/office/powerpoint/2010/main" val="4037434648"/>
      </p:ext>
    </p:extLst>
  </p:cSld>
  <p:clrMapOvr>
    <a:masterClrMapping/>
  </p:clrMapOvr>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a:extLst>
              <a:ext uri="{FF2B5EF4-FFF2-40B4-BE49-F238E27FC236}">
                <a16:creationId xmlns:a16="http://schemas.microsoft.com/office/drawing/2014/main" id="{46A2ACF4-91F6-F64D-AF6B-BE67DD35D2A4}"/>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a:extLst>
              <a:ext uri="{FF2B5EF4-FFF2-40B4-BE49-F238E27FC236}">
                <a16:creationId xmlns:a16="http://schemas.microsoft.com/office/drawing/2014/main" id="{93D10541-FA61-244F-87DF-8226FBD7D26F}"/>
              </a:ext>
            </a:extLst>
          </p:cNvPr>
          <p:cNvSpPr>
            <a:spLocks noGrp="1" noChangeArrowheads="1"/>
          </p:cNvSpPr>
          <p:nvPr>
            <p:ph type="sldNum" sz="quarter" idx="11"/>
          </p:nvPr>
        </p:nvSpPr>
        <p:spPr>
          <a:ln/>
        </p:spPr>
        <p:txBody>
          <a:bodyPr/>
          <a:lstStyle>
            <a:lvl1pPr>
              <a:defRPr/>
            </a:lvl1pPr>
          </a:lstStyle>
          <a:p>
            <a:pPr>
              <a:defRPr/>
            </a:pPr>
            <a:fld id="{D7FD192E-26E1-DA47-A566-B0122F751CD8}" type="slidenum">
              <a:rPr lang="en-US" altLang="en-US"/>
              <a:pPr>
                <a:defRPr/>
              </a:pPr>
              <a:t>‹#›</a:t>
            </a:fld>
            <a:endParaRPr lang="en-US" altLang="en-US"/>
          </a:p>
        </p:txBody>
      </p:sp>
    </p:spTree>
    <p:extLst>
      <p:ext uri="{BB962C8B-B14F-4D97-AF65-F5344CB8AC3E}">
        <p14:creationId xmlns:p14="http://schemas.microsoft.com/office/powerpoint/2010/main" val="3015519972"/>
      </p:ext>
    </p:extLst>
  </p:cSld>
  <p:clrMapOvr>
    <a:masterClrMapping/>
  </p:clrMapOvr>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a:extLst>
              <a:ext uri="{FF2B5EF4-FFF2-40B4-BE49-F238E27FC236}">
                <a16:creationId xmlns:a16="http://schemas.microsoft.com/office/drawing/2014/main" id="{8BC41324-D124-6D4F-8724-0523C769D631}"/>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a:extLst>
              <a:ext uri="{FF2B5EF4-FFF2-40B4-BE49-F238E27FC236}">
                <a16:creationId xmlns:a16="http://schemas.microsoft.com/office/drawing/2014/main" id="{3268682C-9BBE-7C47-9A19-5941A40AE9AF}"/>
              </a:ext>
            </a:extLst>
          </p:cNvPr>
          <p:cNvSpPr>
            <a:spLocks noGrp="1" noChangeArrowheads="1"/>
          </p:cNvSpPr>
          <p:nvPr>
            <p:ph type="sldNum" sz="quarter" idx="11"/>
          </p:nvPr>
        </p:nvSpPr>
        <p:spPr>
          <a:ln/>
        </p:spPr>
        <p:txBody>
          <a:bodyPr/>
          <a:lstStyle>
            <a:lvl1pPr>
              <a:defRPr/>
            </a:lvl1pPr>
          </a:lstStyle>
          <a:p>
            <a:pPr>
              <a:defRPr/>
            </a:pPr>
            <a:fld id="{18D59CF0-3D6F-EA4A-A910-2FBCBB443243}" type="slidenum">
              <a:rPr lang="en-US" altLang="en-US"/>
              <a:pPr>
                <a:defRPr/>
              </a:pPr>
              <a:t>‹#›</a:t>
            </a:fld>
            <a:endParaRPr lang="en-US" altLang="en-US"/>
          </a:p>
        </p:txBody>
      </p:sp>
    </p:spTree>
    <p:extLst>
      <p:ext uri="{BB962C8B-B14F-4D97-AF65-F5344CB8AC3E}">
        <p14:creationId xmlns:p14="http://schemas.microsoft.com/office/powerpoint/2010/main" val="1031671777"/>
      </p:ext>
    </p:extLst>
  </p:cSld>
  <p:clrMapOvr>
    <a:masterClrMapping/>
  </p:clrMapOvr>
  <p:transition/>
</p:sldLayout>
</file>

<file path=ppt/slideLayouts/slideLayout6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a:extLst>
              <a:ext uri="{FF2B5EF4-FFF2-40B4-BE49-F238E27FC236}">
                <a16:creationId xmlns:a16="http://schemas.microsoft.com/office/drawing/2014/main" id="{B4582216-FDFD-674A-827C-C69D617B153F}"/>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a:extLst>
              <a:ext uri="{FF2B5EF4-FFF2-40B4-BE49-F238E27FC236}">
                <a16:creationId xmlns:a16="http://schemas.microsoft.com/office/drawing/2014/main" id="{22134A71-4802-574E-8317-918CAA85CCE5}"/>
              </a:ext>
            </a:extLst>
          </p:cNvPr>
          <p:cNvSpPr>
            <a:spLocks noGrp="1" noChangeArrowheads="1"/>
          </p:cNvSpPr>
          <p:nvPr>
            <p:ph type="sldNum" sz="quarter" idx="11"/>
          </p:nvPr>
        </p:nvSpPr>
        <p:spPr>
          <a:ln/>
        </p:spPr>
        <p:txBody>
          <a:bodyPr/>
          <a:lstStyle>
            <a:lvl1pPr>
              <a:defRPr/>
            </a:lvl1pPr>
          </a:lstStyle>
          <a:p>
            <a:pPr>
              <a:defRPr/>
            </a:pPr>
            <a:fld id="{00EBE9AE-7E0F-2740-B984-C10BAAB33EEB}" type="slidenum">
              <a:rPr lang="en-US" altLang="en-US"/>
              <a:pPr>
                <a:defRPr/>
              </a:pPr>
              <a:t>‹#›</a:t>
            </a:fld>
            <a:endParaRPr lang="en-US" altLang="en-US"/>
          </a:p>
        </p:txBody>
      </p:sp>
    </p:spTree>
    <p:extLst>
      <p:ext uri="{BB962C8B-B14F-4D97-AF65-F5344CB8AC3E}">
        <p14:creationId xmlns:p14="http://schemas.microsoft.com/office/powerpoint/2010/main" val="1372954420"/>
      </p:ext>
    </p:extLst>
  </p:cSld>
  <p:clrMapOvr>
    <a:masterClrMapping/>
  </p:clrMapOvr>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A614DDE5-1952-9648-8E33-4E26B42EC9C5}"/>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9A83D900-CD0C-574C-AC44-2F0E29CF859E}"/>
              </a:ext>
            </a:extLst>
          </p:cNvPr>
          <p:cNvSpPr>
            <a:spLocks noGrp="1" noChangeArrowheads="1"/>
          </p:cNvSpPr>
          <p:nvPr>
            <p:ph type="sldNum" sz="quarter" idx="11"/>
          </p:nvPr>
        </p:nvSpPr>
        <p:spPr>
          <a:ln/>
        </p:spPr>
        <p:txBody>
          <a:bodyPr/>
          <a:lstStyle>
            <a:lvl1pPr>
              <a:defRPr/>
            </a:lvl1pPr>
          </a:lstStyle>
          <a:p>
            <a:pPr>
              <a:defRPr/>
            </a:pPr>
            <a:fld id="{17DEE3DB-297A-534A-A5D5-133E2D5C2C2A}" type="slidenum">
              <a:rPr lang="en-US" altLang="en-US"/>
              <a:pPr>
                <a:defRPr/>
              </a:pPr>
              <a:t>‹#›</a:t>
            </a:fld>
            <a:endParaRPr lang="en-US" altLang="en-US"/>
          </a:p>
        </p:txBody>
      </p:sp>
    </p:spTree>
    <p:extLst>
      <p:ext uri="{BB962C8B-B14F-4D97-AF65-F5344CB8AC3E}">
        <p14:creationId xmlns:p14="http://schemas.microsoft.com/office/powerpoint/2010/main" val="4148549943"/>
      </p:ext>
    </p:extLst>
  </p:cSld>
  <p:clrMapOvr>
    <a:masterClrMapping/>
  </p:clrMapOvr>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a:extLst>
              <a:ext uri="{FF2B5EF4-FFF2-40B4-BE49-F238E27FC236}">
                <a16:creationId xmlns:a16="http://schemas.microsoft.com/office/drawing/2014/main" id="{0A746A2F-388F-C94C-890A-75083B9E98C0}"/>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7F36F134-CB4F-9443-B1CA-B5A159417CA9}"/>
              </a:ext>
            </a:extLst>
          </p:cNvPr>
          <p:cNvSpPr>
            <a:spLocks noGrp="1" noChangeArrowheads="1"/>
          </p:cNvSpPr>
          <p:nvPr>
            <p:ph type="sldNum" sz="quarter" idx="11"/>
          </p:nvPr>
        </p:nvSpPr>
        <p:spPr>
          <a:ln/>
        </p:spPr>
        <p:txBody>
          <a:bodyPr/>
          <a:lstStyle>
            <a:lvl1pPr>
              <a:defRPr/>
            </a:lvl1pPr>
          </a:lstStyle>
          <a:p>
            <a:pPr>
              <a:defRPr/>
            </a:pPr>
            <a:fld id="{F5F25E3F-126E-184B-BEEC-AE9A1C8CC283}" type="slidenum">
              <a:rPr lang="en-US" altLang="en-US"/>
              <a:pPr>
                <a:defRPr/>
              </a:pPr>
              <a:t>‹#›</a:t>
            </a:fld>
            <a:endParaRPr lang="en-US" altLang="en-US"/>
          </a:p>
        </p:txBody>
      </p:sp>
    </p:spTree>
    <p:extLst>
      <p:ext uri="{BB962C8B-B14F-4D97-AF65-F5344CB8AC3E}">
        <p14:creationId xmlns:p14="http://schemas.microsoft.com/office/powerpoint/2010/main" val="1987804625"/>
      </p:ext>
    </p:extLst>
  </p:cSld>
  <p:clrMapOvr>
    <a:masterClrMapping/>
  </p:clrMapOvr>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5025788-08C5-CC47-9629-6B498AD279BA}"/>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449D3960-A9E4-C54D-92CC-77E4BC1B1A7E}"/>
              </a:ext>
            </a:extLst>
          </p:cNvPr>
          <p:cNvSpPr>
            <a:spLocks noGrp="1" noChangeArrowheads="1"/>
          </p:cNvSpPr>
          <p:nvPr>
            <p:ph type="sldNum" sz="quarter" idx="11"/>
          </p:nvPr>
        </p:nvSpPr>
        <p:spPr>
          <a:ln/>
        </p:spPr>
        <p:txBody>
          <a:bodyPr/>
          <a:lstStyle>
            <a:lvl1pPr>
              <a:defRPr/>
            </a:lvl1pPr>
          </a:lstStyle>
          <a:p>
            <a:pPr>
              <a:defRPr/>
            </a:pPr>
            <a:fld id="{C12DB01A-E15D-C345-A06A-67203A1405BC}" type="slidenum">
              <a:rPr lang="en-US" altLang="en-US"/>
              <a:pPr>
                <a:defRPr/>
              </a:pPr>
              <a:t>‹#›</a:t>
            </a:fld>
            <a:endParaRPr lang="en-US" altLang="en-US"/>
          </a:p>
        </p:txBody>
      </p:sp>
    </p:spTree>
    <p:extLst>
      <p:ext uri="{BB962C8B-B14F-4D97-AF65-F5344CB8AC3E}">
        <p14:creationId xmlns:p14="http://schemas.microsoft.com/office/powerpoint/2010/main" val="2831568444"/>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a:extLst>
              <a:ext uri="{FF2B5EF4-FFF2-40B4-BE49-F238E27FC236}">
                <a16:creationId xmlns:a16="http://schemas.microsoft.com/office/drawing/2014/main" id="{92BCC6AE-9001-A849-9412-396630E213F2}"/>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a:extLst>
              <a:ext uri="{FF2B5EF4-FFF2-40B4-BE49-F238E27FC236}">
                <a16:creationId xmlns:a16="http://schemas.microsoft.com/office/drawing/2014/main" id="{AC66189E-7E41-D54D-9EDB-2D53A3954EB0}"/>
              </a:ext>
            </a:extLst>
          </p:cNvPr>
          <p:cNvSpPr>
            <a:spLocks noGrp="1" noChangeArrowheads="1"/>
          </p:cNvSpPr>
          <p:nvPr>
            <p:ph type="sldNum" sz="quarter" idx="11"/>
          </p:nvPr>
        </p:nvSpPr>
        <p:spPr>
          <a:ln/>
        </p:spPr>
        <p:txBody>
          <a:bodyPr/>
          <a:lstStyle>
            <a:lvl1pPr>
              <a:defRPr/>
            </a:lvl1pPr>
          </a:lstStyle>
          <a:p>
            <a:pPr>
              <a:defRPr/>
            </a:pPr>
            <a:fld id="{577EF7B9-3689-924E-A0D5-F4E76CF412FA}" type="slidenum">
              <a:rPr lang="en-US" altLang="en-US"/>
              <a:pPr>
                <a:defRPr/>
              </a:pPr>
              <a:t>‹#›</a:t>
            </a:fld>
            <a:endParaRPr lang="en-US" altLang="en-US"/>
          </a:p>
        </p:txBody>
      </p:sp>
    </p:spTree>
    <p:extLst>
      <p:ext uri="{BB962C8B-B14F-4D97-AF65-F5344CB8AC3E}">
        <p14:creationId xmlns:p14="http://schemas.microsoft.com/office/powerpoint/2010/main" val="2037573269"/>
      </p:ext>
    </p:extLst>
  </p:cSld>
  <p:clrMapOvr>
    <a:masterClrMapping/>
  </p:clrMapOvr>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a:extLst>
              <a:ext uri="{FF2B5EF4-FFF2-40B4-BE49-F238E27FC236}">
                <a16:creationId xmlns:a16="http://schemas.microsoft.com/office/drawing/2014/main" id="{C15D193A-FBCD-EC4A-9D02-CC92CF814BAB}"/>
              </a:ext>
            </a:extLst>
          </p:cNvPr>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a:extLst>
              <a:ext uri="{FF2B5EF4-FFF2-40B4-BE49-F238E27FC236}">
                <a16:creationId xmlns:a16="http://schemas.microsoft.com/office/drawing/2014/main" id="{653A6C64-52BC-A041-AEF5-E2574B6C431B}"/>
              </a:ext>
            </a:extLst>
          </p:cNvPr>
          <p:cNvSpPr>
            <a:spLocks noGrp="1" noChangeArrowheads="1"/>
          </p:cNvSpPr>
          <p:nvPr>
            <p:ph type="sldNum" sz="quarter" idx="11"/>
          </p:nvPr>
        </p:nvSpPr>
        <p:spPr>
          <a:ln/>
        </p:spPr>
        <p:txBody>
          <a:bodyPr/>
          <a:lstStyle>
            <a:lvl1pPr>
              <a:defRPr/>
            </a:lvl1pPr>
          </a:lstStyle>
          <a:p>
            <a:pPr>
              <a:defRPr/>
            </a:pPr>
            <a:fld id="{B3FB6CB3-D25C-CC42-8163-C217BD73210A}" type="slidenum">
              <a:rPr lang="en-US" altLang="en-US"/>
              <a:pPr>
                <a:defRPr/>
              </a:pPr>
              <a:t>‹#›</a:t>
            </a:fld>
            <a:endParaRPr lang="en-US" altLang="en-US"/>
          </a:p>
        </p:txBody>
      </p:sp>
    </p:spTree>
    <p:extLst>
      <p:ext uri="{BB962C8B-B14F-4D97-AF65-F5344CB8AC3E}">
        <p14:creationId xmlns:p14="http://schemas.microsoft.com/office/powerpoint/2010/main" val="1046456448"/>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image" Target="../media/image1.png"/><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30.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image" Target="../media/image1.png"/><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31.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2.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theme" Target="../theme/theme33.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image" Target="../media/image1.png"/><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theme" Target="../theme/theme34.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4.xml"/><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5.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image" Target="../media/image1.png"/><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6.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7.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8.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8.xml"/><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theme" Target="../theme/theme39.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29.xml"/><Relationship Id="rId13" Type="http://schemas.openxmlformats.org/officeDocument/2006/relationships/image" Target="../media/image1.png"/><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theme" Target="../theme/theme40.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0.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theme" Target="../theme/theme41.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1.xml"/><Relationship Id="rId13" Type="http://schemas.openxmlformats.org/officeDocument/2006/relationships/theme" Target="../theme/theme42.xml"/><Relationship Id="rId3" Type="http://schemas.openxmlformats.org/officeDocument/2006/relationships/slideLayout" Target="../slideLayouts/slideLayout446.xml"/><Relationship Id="rId7" Type="http://schemas.openxmlformats.org/officeDocument/2006/relationships/slideLayout" Target="../slideLayouts/slideLayout450.xml"/><Relationship Id="rId12" Type="http://schemas.openxmlformats.org/officeDocument/2006/relationships/slideLayout" Target="../slideLayouts/slideLayout455.xml"/><Relationship Id="rId2" Type="http://schemas.openxmlformats.org/officeDocument/2006/relationships/slideLayout" Target="../slideLayouts/slideLayout445.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1" Type="http://schemas.openxmlformats.org/officeDocument/2006/relationships/slideLayout" Target="../slideLayouts/slideLayout454.xml"/><Relationship Id="rId5" Type="http://schemas.openxmlformats.org/officeDocument/2006/relationships/slideLayout" Target="../slideLayouts/slideLayout448.xml"/><Relationship Id="rId10" Type="http://schemas.openxmlformats.org/officeDocument/2006/relationships/slideLayout" Target="../slideLayouts/slideLayout453.xml"/><Relationship Id="rId4" Type="http://schemas.openxmlformats.org/officeDocument/2006/relationships/slideLayout" Target="../slideLayouts/slideLayout447.xml"/><Relationship Id="rId9" Type="http://schemas.openxmlformats.org/officeDocument/2006/relationships/slideLayout" Target="../slideLayouts/slideLayout45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image" Target="../media/image1.png"/><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theme" Target="../theme/theme43.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74.xml"/><Relationship Id="rId13" Type="http://schemas.openxmlformats.org/officeDocument/2006/relationships/image" Target="../media/image1.png"/><Relationship Id="rId3" Type="http://schemas.openxmlformats.org/officeDocument/2006/relationships/slideLayout" Target="../slideLayouts/slideLayout469.xml"/><Relationship Id="rId7" Type="http://schemas.openxmlformats.org/officeDocument/2006/relationships/slideLayout" Target="../slideLayouts/slideLayout473.xml"/><Relationship Id="rId12" Type="http://schemas.openxmlformats.org/officeDocument/2006/relationships/theme" Target="../theme/theme44.xml"/><Relationship Id="rId2" Type="http://schemas.openxmlformats.org/officeDocument/2006/relationships/slideLayout" Target="../slideLayouts/slideLayout468.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5" Type="http://schemas.openxmlformats.org/officeDocument/2006/relationships/slideLayout" Target="../slideLayouts/slideLayout471.xml"/><Relationship Id="rId10" Type="http://schemas.openxmlformats.org/officeDocument/2006/relationships/slideLayout" Target="../slideLayouts/slideLayout476.xml"/><Relationship Id="rId4" Type="http://schemas.openxmlformats.org/officeDocument/2006/relationships/slideLayout" Target="../slideLayouts/slideLayout470.xml"/><Relationship Id="rId9" Type="http://schemas.openxmlformats.org/officeDocument/2006/relationships/slideLayout" Target="../slideLayouts/slideLayout475.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85.xml"/><Relationship Id="rId13" Type="http://schemas.openxmlformats.org/officeDocument/2006/relationships/image" Target="../media/image1.png"/><Relationship Id="rId3" Type="http://schemas.openxmlformats.org/officeDocument/2006/relationships/slideLayout" Target="../slideLayouts/slideLayout480.xml"/><Relationship Id="rId7" Type="http://schemas.openxmlformats.org/officeDocument/2006/relationships/slideLayout" Target="../slideLayouts/slideLayout484.xml"/><Relationship Id="rId12" Type="http://schemas.openxmlformats.org/officeDocument/2006/relationships/theme" Target="../theme/theme45.xml"/><Relationship Id="rId2" Type="http://schemas.openxmlformats.org/officeDocument/2006/relationships/slideLayout" Target="../slideLayouts/slideLayout479.xml"/><Relationship Id="rId1" Type="http://schemas.openxmlformats.org/officeDocument/2006/relationships/slideLayout" Target="../slideLayouts/slideLayout478.xml"/><Relationship Id="rId6" Type="http://schemas.openxmlformats.org/officeDocument/2006/relationships/slideLayout" Target="../slideLayouts/slideLayout483.xml"/><Relationship Id="rId11" Type="http://schemas.openxmlformats.org/officeDocument/2006/relationships/slideLayout" Target="../slideLayouts/slideLayout488.xml"/><Relationship Id="rId5" Type="http://schemas.openxmlformats.org/officeDocument/2006/relationships/slideLayout" Target="../slideLayouts/slideLayout482.xml"/><Relationship Id="rId10" Type="http://schemas.openxmlformats.org/officeDocument/2006/relationships/slideLayout" Target="../slideLayouts/slideLayout487.xml"/><Relationship Id="rId4" Type="http://schemas.openxmlformats.org/officeDocument/2006/relationships/slideLayout" Target="../slideLayouts/slideLayout481.xml"/><Relationship Id="rId9" Type="http://schemas.openxmlformats.org/officeDocument/2006/relationships/slideLayout" Target="../slideLayouts/slideLayout486.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96.xml"/><Relationship Id="rId13" Type="http://schemas.openxmlformats.org/officeDocument/2006/relationships/image" Target="../media/image1.png"/><Relationship Id="rId3" Type="http://schemas.openxmlformats.org/officeDocument/2006/relationships/slideLayout" Target="../slideLayouts/slideLayout491.xml"/><Relationship Id="rId7" Type="http://schemas.openxmlformats.org/officeDocument/2006/relationships/slideLayout" Target="../slideLayouts/slideLayout495.xml"/><Relationship Id="rId12" Type="http://schemas.openxmlformats.org/officeDocument/2006/relationships/theme" Target="../theme/theme46.xml"/><Relationship Id="rId2" Type="http://schemas.openxmlformats.org/officeDocument/2006/relationships/slideLayout" Target="../slideLayouts/slideLayout490.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5" Type="http://schemas.openxmlformats.org/officeDocument/2006/relationships/slideLayout" Target="../slideLayouts/slideLayout493.xml"/><Relationship Id="rId10" Type="http://schemas.openxmlformats.org/officeDocument/2006/relationships/slideLayout" Target="../slideLayouts/slideLayout498.xml"/><Relationship Id="rId4" Type="http://schemas.openxmlformats.org/officeDocument/2006/relationships/slideLayout" Target="../slideLayouts/slideLayout492.xml"/><Relationship Id="rId9" Type="http://schemas.openxmlformats.org/officeDocument/2006/relationships/slideLayout" Target="../slideLayouts/slideLayout497.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07.xml"/><Relationship Id="rId3" Type="http://schemas.openxmlformats.org/officeDocument/2006/relationships/slideLayout" Target="../slideLayouts/slideLayout502.xml"/><Relationship Id="rId7" Type="http://schemas.openxmlformats.org/officeDocument/2006/relationships/slideLayout" Target="../slideLayouts/slideLayout506.xml"/><Relationship Id="rId12" Type="http://schemas.openxmlformats.org/officeDocument/2006/relationships/theme" Target="../theme/theme47.xml"/><Relationship Id="rId2" Type="http://schemas.openxmlformats.org/officeDocument/2006/relationships/slideLayout" Target="../slideLayouts/slideLayout501.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5" Type="http://schemas.openxmlformats.org/officeDocument/2006/relationships/slideLayout" Target="../slideLayouts/slideLayout504.xml"/><Relationship Id="rId10" Type="http://schemas.openxmlformats.org/officeDocument/2006/relationships/slideLayout" Target="../slideLayouts/slideLayout509.xml"/><Relationship Id="rId4" Type="http://schemas.openxmlformats.org/officeDocument/2006/relationships/slideLayout" Target="../slideLayouts/slideLayout503.xml"/><Relationship Id="rId9" Type="http://schemas.openxmlformats.org/officeDocument/2006/relationships/slideLayout" Target="../slideLayouts/slideLayout508.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theme" Target="../theme/theme48.xml"/><Relationship Id="rId3" Type="http://schemas.openxmlformats.org/officeDocument/2006/relationships/slideLayout" Target="../slideLayouts/slideLayout513.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2" Type="http://schemas.openxmlformats.org/officeDocument/2006/relationships/slideLayout" Target="../slideLayouts/slideLayout512.xml"/><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5" Type="http://schemas.openxmlformats.org/officeDocument/2006/relationships/slideLayout" Target="../slideLayouts/slideLayout515.xml"/><Relationship Id="rId10" Type="http://schemas.openxmlformats.org/officeDocument/2006/relationships/slideLayout" Target="../slideLayouts/slideLayout520.xml"/><Relationship Id="rId4" Type="http://schemas.openxmlformats.org/officeDocument/2006/relationships/slideLayout" Target="../slideLayouts/slideLayout514.xml"/><Relationship Id="rId9" Type="http://schemas.openxmlformats.org/officeDocument/2006/relationships/slideLayout" Target="../slideLayouts/slideLayout519.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0.xml"/><Relationship Id="rId13" Type="http://schemas.openxmlformats.org/officeDocument/2006/relationships/theme" Target="../theme/theme49.xml"/><Relationship Id="rId3" Type="http://schemas.openxmlformats.org/officeDocument/2006/relationships/slideLayout" Target="../slideLayouts/slideLayout525.xml"/><Relationship Id="rId7" Type="http://schemas.openxmlformats.org/officeDocument/2006/relationships/slideLayout" Target="../slideLayouts/slideLayout529.xml"/><Relationship Id="rId12" Type="http://schemas.openxmlformats.org/officeDocument/2006/relationships/slideLayout" Target="../slideLayouts/slideLayout534.xml"/><Relationship Id="rId2" Type="http://schemas.openxmlformats.org/officeDocument/2006/relationships/slideLayout" Target="../slideLayouts/slideLayout524.xml"/><Relationship Id="rId1" Type="http://schemas.openxmlformats.org/officeDocument/2006/relationships/slideLayout" Target="../slideLayouts/slideLayout523.xml"/><Relationship Id="rId6" Type="http://schemas.openxmlformats.org/officeDocument/2006/relationships/slideLayout" Target="../slideLayouts/slideLayout528.xml"/><Relationship Id="rId11" Type="http://schemas.openxmlformats.org/officeDocument/2006/relationships/slideLayout" Target="../slideLayouts/slideLayout533.xml"/><Relationship Id="rId5" Type="http://schemas.openxmlformats.org/officeDocument/2006/relationships/slideLayout" Target="../slideLayouts/slideLayout527.xml"/><Relationship Id="rId10" Type="http://schemas.openxmlformats.org/officeDocument/2006/relationships/slideLayout" Target="../slideLayouts/slideLayout532.xml"/><Relationship Id="rId4" Type="http://schemas.openxmlformats.org/officeDocument/2006/relationships/slideLayout" Target="../slideLayouts/slideLayout526.xml"/><Relationship Id="rId9" Type="http://schemas.openxmlformats.org/officeDocument/2006/relationships/slideLayout" Target="../slideLayouts/slideLayout5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2.xml"/><Relationship Id="rId13" Type="http://schemas.openxmlformats.org/officeDocument/2006/relationships/theme" Target="../theme/theme50.xml"/><Relationship Id="rId3" Type="http://schemas.openxmlformats.org/officeDocument/2006/relationships/slideLayout" Target="../slideLayouts/slideLayout537.xml"/><Relationship Id="rId7" Type="http://schemas.openxmlformats.org/officeDocument/2006/relationships/slideLayout" Target="../slideLayouts/slideLayout541.xml"/><Relationship Id="rId12" Type="http://schemas.openxmlformats.org/officeDocument/2006/relationships/slideLayout" Target="../slideLayouts/slideLayout546.xml"/><Relationship Id="rId2" Type="http://schemas.openxmlformats.org/officeDocument/2006/relationships/slideLayout" Target="../slideLayouts/slideLayout536.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5" Type="http://schemas.openxmlformats.org/officeDocument/2006/relationships/slideLayout" Target="../slideLayouts/slideLayout539.xml"/><Relationship Id="rId10" Type="http://schemas.openxmlformats.org/officeDocument/2006/relationships/slideLayout" Target="../slideLayouts/slideLayout544.xml"/><Relationship Id="rId4" Type="http://schemas.openxmlformats.org/officeDocument/2006/relationships/slideLayout" Target="../slideLayouts/slideLayout538.xml"/><Relationship Id="rId9" Type="http://schemas.openxmlformats.org/officeDocument/2006/relationships/slideLayout" Target="../slideLayouts/slideLayout543.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4.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theme" Target="../theme/theme51.xml"/><Relationship Id="rId2" Type="http://schemas.openxmlformats.org/officeDocument/2006/relationships/slideLayout" Target="../slideLayouts/slideLayout548.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5.xml"/><Relationship Id="rId3" Type="http://schemas.openxmlformats.org/officeDocument/2006/relationships/slideLayout" Target="../slideLayouts/slideLayout560.xml"/><Relationship Id="rId7" Type="http://schemas.openxmlformats.org/officeDocument/2006/relationships/slideLayout" Target="../slideLayouts/slideLayout564.xml"/><Relationship Id="rId12" Type="http://schemas.openxmlformats.org/officeDocument/2006/relationships/theme" Target="../theme/theme52.xml"/><Relationship Id="rId2" Type="http://schemas.openxmlformats.org/officeDocument/2006/relationships/slideLayout" Target="../slideLayouts/slideLayout559.xml"/><Relationship Id="rId1" Type="http://schemas.openxmlformats.org/officeDocument/2006/relationships/slideLayout" Target="../slideLayouts/slideLayout558.xml"/><Relationship Id="rId6" Type="http://schemas.openxmlformats.org/officeDocument/2006/relationships/slideLayout" Target="../slideLayouts/slideLayout563.xml"/><Relationship Id="rId11" Type="http://schemas.openxmlformats.org/officeDocument/2006/relationships/slideLayout" Target="../slideLayouts/slideLayout568.xml"/><Relationship Id="rId5" Type="http://schemas.openxmlformats.org/officeDocument/2006/relationships/slideLayout" Target="../slideLayouts/slideLayout562.xml"/><Relationship Id="rId10" Type="http://schemas.openxmlformats.org/officeDocument/2006/relationships/slideLayout" Target="../slideLayouts/slideLayout567.xml"/><Relationship Id="rId4" Type="http://schemas.openxmlformats.org/officeDocument/2006/relationships/slideLayout" Target="../slideLayouts/slideLayout561.xml"/><Relationship Id="rId9" Type="http://schemas.openxmlformats.org/officeDocument/2006/relationships/slideLayout" Target="../slideLayouts/slideLayout566.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576.xml"/><Relationship Id="rId3" Type="http://schemas.openxmlformats.org/officeDocument/2006/relationships/slideLayout" Target="../slideLayouts/slideLayout571.xml"/><Relationship Id="rId7" Type="http://schemas.openxmlformats.org/officeDocument/2006/relationships/slideLayout" Target="../slideLayouts/slideLayout575.xml"/><Relationship Id="rId12" Type="http://schemas.openxmlformats.org/officeDocument/2006/relationships/theme" Target="../theme/theme53.xml"/><Relationship Id="rId2" Type="http://schemas.openxmlformats.org/officeDocument/2006/relationships/slideLayout" Target="../slideLayouts/slideLayout570.xml"/><Relationship Id="rId1" Type="http://schemas.openxmlformats.org/officeDocument/2006/relationships/slideLayout" Target="../slideLayouts/slideLayout569.xml"/><Relationship Id="rId6" Type="http://schemas.openxmlformats.org/officeDocument/2006/relationships/slideLayout" Target="../slideLayouts/slideLayout574.xml"/><Relationship Id="rId11" Type="http://schemas.openxmlformats.org/officeDocument/2006/relationships/slideLayout" Target="../slideLayouts/slideLayout579.xml"/><Relationship Id="rId5" Type="http://schemas.openxmlformats.org/officeDocument/2006/relationships/slideLayout" Target="../slideLayouts/slideLayout573.xml"/><Relationship Id="rId10" Type="http://schemas.openxmlformats.org/officeDocument/2006/relationships/slideLayout" Target="../slideLayouts/slideLayout578.xml"/><Relationship Id="rId4" Type="http://schemas.openxmlformats.org/officeDocument/2006/relationships/slideLayout" Target="../slideLayouts/slideLayout572.xml"/><Relationship Id="rId9" Type="http://schemas.openxmlformats.org/officeDocument/2006/relationships/slideLayout" Target="../slideLayouts/slideLayout577.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587.xml"/><Relationship Id="rId13" Type="http://schemas.openxmlformats.org/officeDocument/2006/relationships/theme" Target="../theme/theme54.xml"/><Relationship Id="rId3" Type="http://schemas.openxmlformats.org/officeDocument/2006/relationships/slideLayout" Target="../slideLayouts/slideLayout582.xml"/><Relationship Id="rId7" Type="http://schemas.openxmlformats.org/officeDocument/2006/relationships/slideLayout" Target="../slideLayouts/slideLayout586.xml"/><Relationship Id="rId12" Type="http://schemas.openxmlformats.org/officeDocument/2006/relationships/slideLayout" Target="../slideLayouts/slideLayout591.xml"/><Relationship Id="rId2" Type="http://schemas.openxmlformats.org/officeDocument/2006/relationships/slideLayout" Target="../slideLayouts/slideLayout581.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1" Type="http://schemas.openxmlformats.org/officeDocument/2006/relationships/slideLayout" Target="../slideLayouts/slideLayout590.xml"/><Relationship Id="rId5" Type="http://schemas.openxmlformats.org/officeDocument/2006/relationships/slideLayout" Target="../slideLayouts/slideLayout584.xml"/><Relationship Id="rId10" Type="http://schemas.openxmlformats.org/officeDocument/2006/relationships/slideLayout" Target="../slideLayouts/slideLayout589.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image" Target="../media/image1.png"/></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599.xml"/><Relationship Id="rId13" Type="http://schemas.openxmlformats.org/officeDocument/2006/relationships/image" Target="../media/image1.png"/><Relationship Id="rId3" Type="http://schemas.openxmlformats.org/officeDocument/2006/relationships/slideLayout" Target="../slideLayouts/slideLayout594.xml"/><Relationship Id="rId7" Type="http://schemas.openxmlformats.org/officeDocument/2006/relationships/slideLayout" Target="../slideLayouts/slideLayout598.xml"/><Relationship Id="rId12" Type="http://schemas.openxmlformats.org/officeDocument/2006/relationships/theme" Target="../theme/theme55.xml"/><Relationship Id="rId2" Type="http://schemas.openxmlformats.org/officeDocument/2006/relationships/slideLayout" Target="../slideLayouts/slideLayout593.xml"/><Relationship Id="rId1" Type="http://schemas.openxmlformats.org/officeDocument/2006/relationships/slideLayout" Target="../slideLayouts/slideLayout592.xml"/><Relationship Id="rId6" Type="http://schemas.openxmlformats.org/officeDocument/2006/relationships/slideLayout" Target="../slideLayouts/slideLayout597.xml"/><Relationship Id="rId11" Type="http://schemas.openxmlformats.org/officeDocument/2006/relationships/slideLayout" Target="../slideLayouts/slideLayout602.xml"/><Relationship Id="rId5" Type="http://schemas.openxmlformats.org/officeDocument/2006/relationships/slideLayout" Target="../slideLayouts/slideLayout596.xml"/><Relationship Id="rId10" Type="http://schemas.openxmlformats.org/officeDocument/2006/relationships/slideLayout" Target="../slideLayouts/slideLayout601.xml"/><Relationship Id="rId4" Type="http://schemas.openxmlformats.org/officeDocument/2006/relationships/slideLayout" Target="../slideLayouts/slideLayout595.xml"/><Relationship Id="rId9" Type="http://schemas.openxmlformats.org/officeDocument/2006/relationships/slideLayout" Target="../slideLayouts/slideLayout600.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610.xml"/><Relationship Id="rId3" Type="http://schemas.openxmlformats.org/officeDocument/2006/relationships/slideLayout" Target="../slideLayouts/slideLayout605.xml"/><Relationship Id="rId7" Type="http://schemas.openxmlformats.org/officeDocument/2006/relationships/slideLayout" Target="../slideLayouts/slideLayout609.xml"/><Relationship Id="rId12" Type="http://schemas.openxmlformats.org/officeDocument/2006/relationships/theme" Target="../theme/theme56.xml"/><Relationship Id="rId2" Type="http://schemas.openxmlformats.org/officeDocument/2006/relationships/slideLayout" Target="../slideLayouts/slideLayout604.xml"/><Relationship Id="rId1" Type="http://schemas.openxmlformats.org/officeDocument/2006/relationships/slideLayout" Target="../slideLayouts/slideLayout603.xml"/><Relationship Id="rId6" Type="http://schemas.openxmlformats.org/officeDocument/2006/relationships/slideLayout" Target="../slideLayouts/slideLayout608.xml"/><Relationship Id="rId11" Type="http://schemas.openxmlformats.org/officeDocument/2006/relationships/slideLayout" Target="../slideLayouts/slideLayout613.xml"/><Relationship Id="rId5" Type="http://schemas.openxmlformats.org/officeDocument/2006/relationships/slideLayout" Target="../slideLayouts/slideLayout607.xml"/><Relationship Id="rId10" Type="http://schemas.openxmlformats.org/officeDocument/2006/relationships/slideLayout" Target="../slideLayouts/slideLayout612.xml"/><Relationship Id="rId4" Type="http://schemas.openxmlformats.org/officeDocument/2006/relationships/slideLayout" Target="../slideLayouts/slideLayout606.xml"/><Relationship Id="rId9" Type="http://schemas.openxmlformats.org/officeDocument/2006/relationships/slideLayout" Target="../slideLayouts/slideLayout611.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621.xml"/><Relationship Id="rId13" Type="http://schemas.openxmlformats.org/officeDocument/2006/relationships/image" Target="../media/image1.png"/><Relationship Id="rId3" Type="http://schemas.openxmlformats.org/officeDocument/2006/relationships/slideLayout" Target="../slideLayouts/slideLayout616.xml"/><Relationship Id="rId7" Type="http://schemas.openxmlformats.org/officeDocument/2006/relationships/slideLayout" Target="../slideLayouts/slideLayout620.xml"/><Relationship Id="rId12" Type="http://schemas.openxmlformats.org/officeDocument/2006/relationships/theme" Target="../theme/theme57.xml"/><Relationship Id="rId2" Type="http://schemas.openxmlformats.org/officeDocument/2006/relationships/slideLayout" Target="../slideLayouts/slideLayout615.xml"/><Relationship Id="rId1" Type="http://schemas.openxmlformats.org/officeDocument/2006/relationships/slideLayout" Target="../slideLayouts/slideLayout614.xml"/><Relationship Id="rId6" Type="http://schemas.openxmlformats.org/officeDocument/2006/relationships/slideLayout" Target="../slideLayouts/slideLayout619.xml"/><Relationship Id="rId11" Type="http://schemas.openxmlformats.org/officeDocument/2006/relationships/slideLayout" Target="../slideLayouts/slideLayout624.xml"/><Relationship Id="rId5" Type="http://schemas.openxmlformats.org/officeDocument/2006/relationships/slideLayout" Target="../slideLayouts/slideLayout618.xml"/><Relationship Id="rId10" Type="http://schemas.openxmlformats.org/officeDocument/2006/relationships/slideLayout" Target="../slideLayouts/slideLayout623.xml"/><Relationship Id="rId4" Type="http://schemas.openxmlformats.org/officeDocument/2006/relationships/slideLayout" Target="../slideLayouts/slideLayout617.xml"/><Relationship Id="rId9" Type="http://schemas.openxmlformats.org/officeDocument/2006/relationships/slideLayout" Target="../slideLayouts/slideLayout622.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632.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theme" Target="../theme/theme58.xml"/><Relationship Id="rId2" Type="http://schemas.openxmlformats.org/officeDocument/2006/relationships/slideLayout" Target="../slideLayouts/slideLayout626.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43.xml"/><Relationship Id="rId13" Type="http://schemas.openxmlformats.org/officeDocument/2006/relationships/image" Target="../media/image1.png"/><Relationship Id="rId3" Type="http://schemas.openxmlformats.org/officeDocument/2006/relationships/slideLayout" Target="../slideLayouts/slideLayout638.xml"/><Relationship Id="rId7" Type="http://schemas.openxmlformats.org/officeDocument/2006/relationships/slideLayout" Target="../slideLayouts/slideLayout642.xml"/><Relationship Id="rId12" Type="http://schemas.openxmlformats.org/officeDocument/2006/relationships/theme" Target="../theme/theme59.xml"/><Relationship Id="rId2" Type="http://schemas.openxmlformats.org/officeDocument/2006/relationships/slideLayout" Target="../slideLayouts/slideLayout637.xml"/><Relationship Id="rId1" Type="http://schemas.openxmlformats.org/officeDocument/2006/relationships/slideLayout" Target="../slideLayouts/slideLayout636.xml"/><Relationship Id="rId6" Type="http://schemas.openxmlformats.org/officeDocument/2006/relationships/slideLayout" Target="../slideLayouts/slideLayout641.xml"/><Relationship Id="rId11" Type="http://schemas.openxmlformats.org/officeDocument/2006/relationships/slideLayout" Target="../slideLayouts/slideLayout646.xml"/><Relationship Id="rId5" Type="http://schemas.openxmlformats.org/officeDocument/2006/relationships/slideLayout" Target="../slideLayouts/slideLayout640.xml"/><Relationship Id="rId10" Type="http://schemas.openxmlformats.org/officeDocument/2006/relationships/slideLayout" Target="../slideLayouts/slideLayout645.xml"/><Relationship Id="rId4" Type="http://schemas.openxmlformats.org/officeDocument/2006/relationships/slideLayout" Target="../slideLayouts/slideLayout639.xml"/><Relationship Id="rId9" Type="http://schemas.openxmlformats.org/officeDocument/2006/relationships/slideLayout" Target="../slideLayouts/slideLayout6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654.xml"/><Relationship Id="rId3" Type="http://schemas.openxmlformats.org/officeDocument/2006/relationships/slideLayout" Target="../slideLayouts/slideLayout649.xml"/><Relationship Id="rId7" Type="http://schemas.openxmlformats.org/officeDocument/2006/relationships/slideLayout" Target="../slideLayouts/slideLayout653.xml"/><Relationship Id="rId12" Type="http://schemas.openxmlformats.org/officeDocument/2006/relationships/theme" Target="../theme/theme60.xml"/><Relationship Id="rId2" Type="http://schemas.openxmlformats.org/officeDocument/2006/relationships/slideLayout" Target="../slideLayouts/slideLayout648.xml"/><Relationship Id="rId1" Type="http://schemas.openxmlformats.org/officeDocument/2006/relationships/slideLayout" Target="../slideLayouts/slideLayout647.xml"/><Relationship Id="rId6" Type="http://schemas.openxmlformats.org/officeDocument/2006/relationships/slideLayout" Target="../slideLayouts/slideLayout652.xml"/><Relationship Id="rId11" Type="http://schemas.openxmlformats.org/officeDocument/2006/relationships/slideLayout" Target="../slideLayouts/slideLayout657.xml"/><Relationship Id="rId5" Type="http://schemas.openxmlformats.org/officeDocument/2006/relationships/slideLayout" Target="../slideLayouts/slideLayout651.xml"/><Relationship Id="rId10" Type="http://schemas.openxmlformats.org/officeDocument/2006/relationships/slideLayout" Target="../slideLayouts/slideLayout656.xml"/><Relationship Id="rId4" Type="http://schemas.openxmlformats.org/officeDocument/2006/relationships/slideLayout" Target="../slideLayouts/slideLayout650.xml"/><Relationship Id="rId9" Type="http://schemas.openxmlformats.org/officeDocument/2006/relationships/slideLayout" Target="../slideLayouts/slideLayout655.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665.xml"/><Relationship Id="rId13" Type="http://schemas.openxmlformats.org/officeDocument/2006/relationships/theme" Target="../theme/theme61.xml"/><Relationship Id="rId3" Type="http://schemas.openxmlformats.org/officeDocument/2006/relationships/slideLayout" Target="../slideLayouts/slideLayout660.xml"/><Relationship Id="rId7" Type="http://schemas.openxmlformats.org/officeDocument/2006/relationships/slideLayout" Target="../slideLayouts/slideLayout664.xml"/><Relationship Id="rId12" Type="http://schemas.openxmlformats.org/officeDocument/2006/relationships/slideLayout" Target="../slideLayouts/slideLayout669.xml"/><Relationship Id="rId2" Type="http://schemas.openxmlformats.org/officeDocument/2006/relationships/slideLayout" Target="../slideLayouts/slideLayout659.xml"/><Relationship Id="rId1" Type="http://schemas.openxmlformats.org/officeDocument/2006/relationships/slideLayout" Target="../slideLayouts/slideLayout658.xml"/><Relationship Id="rId6" Type="http://schemas.openxmlformats.org/officeDocument/2006/relationships/slideLayout" Target="../slideLayouts/slideLayout663.xml"/><Relationship Id="rId11" Type="http://schemas.openxmlformats.org/officeDocument/2006/relationships/slideLayout" Target="../slideLayouts/slideLayout668.xml"/><Relationship Id="rId5" Type="http://schemas.openxmlformats.org/officeDocument/2006/relationships/slideLayout" Target="../slideLayouts/slideLayout662.xml"/><Relationship Id="rId10" Type="http://schemas.openxmlformats.org/officeDocument/2006/relationships/slideLayout" Target="../slideLayouts/slideLayout667.xml"/><Relationship Id="rId4" Type="http://schemas.openxmlformats.org/officeDocument/2006/relationships/slideLayout" Target="../slideLayouts/slideLayout661.xml"/><Relationship Id="rId9" Type="http://schemas.openxmlformats.org/officeDocument/2006/relationships/slideLayout" Target="../slideLayouts/slideLayout666.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677.xml"/><Relationship Id="rId13" Type="http://schemas.openxmlformats.org/officeDocument/2006/relationships/theme" Target="../theme/theme62.xml"/><Relationship Id="rId3" Type="http://schemas.openxmlformats.org/officeDocument/2006/relationships/slideLayout" Target="../slideLayouts/slideLayout672.xml"/><Relationship Id="rId7" Type="http://schemas.openxmlformats.org/officeDocument/2006/relationships/slideLayout" Target="../slideLayouts/slideLayout676.xml"/><Relationship Id="rId12" Type="http://schemas.openxmlformats.org/officeDocument/2006/relationships/slideLayout" Target="../slideLayouts/slideLayout681.xml"/><Relationship Id="rId2" Type="http://schemas.openxmlformats.org/officeDocument/2006/relationships/slideLayout" Target="../slideLayouts/slideLayout671.xml"/><Relationship Id="rId1" Type="http://schemas.openxmlformats.org/officeDocument/2006/relationships/slideLayout" Target="../slideLayouts/slideLayout670.xml"/><Relationship Id="rId6" Type="http://schemas.openxmlformats.org/officeDocument/2006/relationships/slideLayout" Target="../slideLayouts/slideLayout675.xml"/><Relationship Id="rId11" Type="http://schemas.openxmlformats.org/officeDocument/2006/relationships/slideLayout" Target="../slideLayouts/slideLayout680.xml"/><Relationship Id="rId5" Type="http://schemas.openxmlformats.org/officeDocument/2006/relationships/slideLayout" Target="../slideLayouts/slideLayout674.xml"/><Relationship Id="rId10" Type="http://schemas.openxmlformats.org/officeDocument/2006/relationships/slideLayout" Target="../slideLayouts/slideLayout679.xml"/><Relationship Id="rId4" Type="http://schemas.openxmlformats.org/officeDocument/2006/relationships/slideLayout" Target="../slideLayouts/slideLayout673.xml"/><Relationship Id="rId9" Type="http://schemas.openxmlformats.org/officeDocument/2006/relationships/slideLayout" Target="../slideLayouts/slideLayout6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2018. 10. 7.</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24111932"/>
      </p:ext>
    </p:extLst>
  </p:cSld>
  <p:clrMap bg1="lt1" tx1="dk1" bg2="lt2" tx2="dk2" accent1="accent1" accent2="accent2" accent3="accent3" accent4="accent4" accent5="accent5" accent6="accent6" hlink="hlink" folHlink="folHlink"/>
  <p:sldLayoutIdLst>
    <p:sldLayoutId id="2147486848" r:id="rId1"/>
    <p:sldLayoutId id="2147486849" r:id="rId2"/>
    <p:sldLayoutId id="2147486850" r:id="rId3"/>
    <p:sldLayoutId id="2147486851" r:id="rId4"/>
    <p:sldLayoutId id="2147486852" r:id="rId5"/>
    <p:sldLayoutId id="2147486853" r:id="rId6"/>
    <p:sldLayoutId id="2147486854" r:id="rId7"/>
    <p:sldLayoutId id="2147486855" r:id="rId8"/>
    <p:sldLayoutId id="2147486856" r:id="rId9"/>
    <p:sldLayoutId id="2147486857" r:id="rId10"/>
    <p:sldLayoutId id="214748685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62315748"/>
      </p:ext>
    </p:extLst>
  </p:cSld>
  <p:clrMap bg1="lt1" tx1="dk1" bg2="lt2" tx2="dk2" accent1="accent1" accent2="accent2" accent3="accent3" accent4="accent4" accent5="accent5" accent6="accent6" hlink="hlink" folHlink="folHlink"/>
  <p:sldLayoutIdLst>
    <p:sldLayoutId id="2147486967" r:id="rId1"/>
    <p:sldLayoutId id="2147486968" r:id="rId2"/>
    <p:sldLayoutId id="2147486969" r:id="rId3"/>
    <p:sldLayoutId id="2147486970" r:id="rId4"/>
    <p:sldLayoutId id="2147486971" r:id="rId5"/>
    <p:sldLayoutId id="2147486972" r:id="rId6"/>
    <p:sldLayoutId id="2147486973" r:id="rId7"/>
    <p:sldLayoutId id="2147486974" r:id="rId8"/>
    <p:sldLayoutId id="2147486975" r:id="rId9"/>
    <p:sldLayoutId id="2147486976" r:id="rId10"/>
    <p:sldLayoutId id="214748697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73303577"/>
      </p:ext>
    </p:extLst>
  </p:cSld>
  <p:clrMap bg1="lt1" tx1="dk1" bg2="lt2" tx2="dk2" accent1="accent1" accent2="accent2" accent3="accent3" accent4="accent4" accent5="accent5" accent6="accent6" hlink="hlink" folHlink="folHlink"/>
  <p:sldLayoutIdLst>
    <p:sldLayoutId id="2147487085" r:id="rId1"/>
    <p:sldLayoutId id="2147487086" r:id="rId2"/>
    <p:sldLayoutId id="2147487087" r:id="rId3"/>
    <p:sldLayoutId id="2147487088" r:id="rId4"/>
    <p:sldLayoutId id="2147487089" r:id="rId5"/>
    <p:sldLayoutId id="2147487090" r:id="rId6"/>
    <p:sldLayoutId id="2147487091" r:id="rId7"/>
    <p:sldLayoutId id="2147487092" r:id="rId8"/>
    <p:sldLayoutId id="2147487093" r:id="rId9"/>
    <p:sldLayoutId id="2147487094" r:id="rId10"/>
    <p:sldLayoutId id="214748709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10/7/18</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1E2B0-9580-443F-A6BA-B15F0931263F}"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3C8E0-6DD9-4302-9AA9-5177C785CB7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4407785"/>
      </p:ext>
    </p:extLst>
  </p:cSld>
  <p:clrMap bg1="lt1" tx1="dk1" bg2="lt2" tx2="dk2" accent1="accent1" accent2="accent2" accent3="accent3" accent4="accent4" accent5="accent5" accent6="accent6" hlink="hlink" folHlink="folHlink"/>
  <p:sldLayoutIdLst>
    <p:sldLayoutId id="2147487460" r:id="rId1"/>
    <p:sldLayoutId id="2147487461" r:id="rId2"/>
    <p:sldLayoutId id="2147487462" r:id="rId3"/>
    <p:sldLayoutId id="2147487463" r:id="rId4"/>
    <p:sldLayoutId id="2147487464" r:id="rId5"/>
    <p:sldLayoutId id="2147487465" r:id="rId6"/>
    <p:sldLayoutId id="2147487466" r:id="rId7"/>
    <p:sldLayoutId id="2147487467" r:id="rId8"/>
    <p:sldLayoutId id="2147487468" r:id="rId9"/>
    <p:sldLayoutId id="2147487469" r:id="rId10"/>
    <p:sldLayoutId id="214748747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19100" y="196850"/>
            <a:ext cx="8077200" cy="558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title style</a:t>
            </a:r>
          </a:p>
        </p:txBody>
      </p:sp>
      <p:sp>
        <p:nvSpPr>
          <p:cNvPr id="2050" name="Rectangle 2"/>
          <p:cNvSpPr>
            <a:spLocks noGrp="1" noChangeArrowheads="1"/>
          </p:cNvSpPr>
          <p:nvPr>
            <p:ph type="body" idx="1"/>
          </p:nvPr>
        </p:nvSpPr>
        <p:spPr bwMode="auto">
          <a:xfrm>
            <a:off x="419100" y="1047750"/>
            <a:ext cx="8077200" cy="5175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text styles</a:t>
            </a:r>
          </a:p>
          <a:p>
            <a:pPr lvl="1"/>
            <a:r>
              <a:rPr lang="en-US">
                <a:sym typeface="Myriad Pro Bold Cond" charset="0"/>
              </a:rPr>
              <a:t>Second level</a:t>
            </a:r>
          </a:p>
          <a:p>
            <a:pPr lvl="2"/>
            <a:r>
              <a:rPr lang="en-US">
                <a:sym typeface="Myriad Pro Bold Cond" charset="0"/>
              </a:rPr>
              <a:t>Third level</a:t>
            </a:r>
          </a:p>
          <a:p>
            <a:pPr lvl="3"/>
            <a:r>
              <a:rPr lang="en-US">
                <a:sym typeface="Myriad Pro Bold Cond" charset="0"/>
              </a:rPr>
              <a:t>Fourth level</a:t>
            </a:r>
          </a:p>
          <a:p>
            <a:pPr lvl="4"/>
            <a:r>
              <a:rPr lang="en-US">
                <a:sym typeface="Myriad Pro Bold Cond" charset="0"/>
              </a:rPr>
              <a:t>Fifth level</a:t>
            </a:r>
          </a:p>
        </p:txBody>
      </p:sp>
    </p:spTree>
    <p:extLst>
      <p:ext uri="{BB962C8B-B14F-4D97-AF65-F5344CB8AC3E}">
        <p14:creationId xmlns:p14="http://schemas.microsoft.com/office/powerpoint/2010/main" val="1377622706"/>
      </p:ext>
    </p:extLst>
  </p:cSld>
  <p:clrMap bg1="lt1" tx1="dk1" bg2="lt2" tx2="dk2" accent1="accent1" accent2="accent2" accent3="accent3" accent4="accent4" accent5="accent5" accent6="accent6" hlink="hlink" folHlink="folHlink"/>
  <p:sldLayoutIdLst>
    <p:sldLayoutId id="2147487472" r:id="rId1"/>
    <p:sldLayoutId id="2147487473" r:id="rId2"/>
    <p:sldLayoutId id="2147487474" r:id="rId3"/>
    <p:sldLayoutId id="2147487475" r:id="rId4"/>
    <p:sldLayoutId id="2147487476" r:id="rId5"/>
    <p:sldLayoutId id="2147487477" r:id="rId6"/>
    <p:sldLayoutId id="2147487478" r:id="rId7"/>
    <p:sldLayoutId id="2147487479" r:id="rId8"/>
    <p:sldLayoutId id="2147487480" r:id="rId9"/>
    <p:sldLayoutId id="2147487481" r:id="rId10"/>
    <p:sldLayoutId id="2147487482" r:id="rId11"/>
  </p:sldLayoutIdLst>
  <p:transition/>
  <p:txStyles>
    <p:titleStyle>
      <a:lvl1pPr algn="l" rtl="0" fontAlgn="base">
        <a:spcBef>
          <a:spcPct val="0"/>
        </a:spcBef>
        <a:spcAft>
          <a:spcPct val="0"/>
        </a:spcAft>
        <a:defRPr sz="4200">
          <a:solidFill>
            <a:schemeClr val="tx1"/>
          </a:solidFill>
          <a:latin typeface="+mj-lt"/>
          <a:ea typeface="+mj-ea"/>
          <a:cs typeface="+mj-cs"/>
          <a:sym typeface="Myriad Pro Bold Cond" charset="0"/>
        </a:defRPr>
      </a:lvl1pPr>
      <a:lvl2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2pPr>
      <a:lvl3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3pPr>
      <a:lvl4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4pPr>
      <a:lvl5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5pPr>
      <a:lvl6pPr marL="2286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6pPr>
      <a:lvl7pPr marL="4572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7pPr>
      <a:lvl8pPr marL="6858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8pPr>
      <a:lvl9pPr marL="9144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9pPr>
    </p:titleStyle>
    <p:bodyStyle>
      <a:lvl1pPr marL="400050" indent="-400050" algn="l" rtl="0" fontAlgn="base">
        <a:spcBef>
          <a:spcPts val="700"/>
        </a:spcBef>
        <a:spcAft>
          <a:spcPct val="0"/>
        </a:spcAft>
        <a:buSzPct val="120000"/>
        <a:buFont typeface="Lucida Grande" charset="0"/>
        <a:buChar char="▪"/>
        <a:defRPr sz="2800">
          <a:solidFill>
            <a:schemeClr val="tx1"/>
          </a:solidFill>
          <a:latin typeface="+mn-lt"/>
          <a:ea typeface="+mn-ea"/>
          <a:cs typeface="+mn-cs"/>
          <a:sym typeface="Myriad Pro Bold Cond" charset="0"/>
        </a:defRPr>
      </a:lvl1pPr>
      <a:lvl2pPr marL="6921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2pPr>
      <a:lvl3pPr marL="10287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3pPr>
      <a:lvl4pPr marL="13589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4pPr>
      <a:lvl5pPr marL="16954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5pPr>
      <a:lvl6pPr marL="19240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6pPr>
      <a:lvl7pPr marL="21526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7pPr>
      <a:lvl8pPr marL="23812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8pPr>
      <a:lvl9pPr marL="26098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30472-63BD-4F26-8322-E7B4933B0A11}" type="datetime1">
              <a:rPr lang="en-US" smtClean="0">
                <a:solidFill>
                  <a:prstClr val="black">
                    <a:tint val="75000"/>
                  </a:prstClr>
                </a:solidFill>
              </a:rPr>
              <a:pPr/>
              <a:t>10/7/18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1761933-5E43-49A2-AD73-7C7EDD79F2C4}"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1460422161"/>
      </p:ext>
    </p:extLst>
  </p:cSld>
  <p:clrMap bg1="lt1" tx1="dk1" bg2="lt2" tx2="dk2" accent1="accent1" accent2="accent2" accent3="accent3" accent4="accent4" accent5="accent5" accent6="accent6" hlink="hlink" folHlink="folHlink"/>
  <p:sldLayoutIdLst>
    <p:sldLayoutId id="2147487484" r:id="rId1"/>
    <p:sldLayoutId id="2147487485" r:id="rId2"/>
    <p:sldLayoutId id="2147487486" r:id="rId3"/>
    <p:sldLayoutId id="2147487487" r:id="rId4"/>
    <p:sldLayoutId id="2147487488" r:id="rId5"/>
    <p:sldLayoutId id="2147487489" r:id="rId6"/>
    <p:sldLayoutId id="2147487490" r:id="rId7"/>
    <p:sldLayoutId id="2147487491" r:id="rId8"/>
    <p:sldLayoutId id="2147487492" r:id="rId9"/>
    <p:sldLayoutId id="2147487493" r:id="rId10"/>
    <p:sldLayoutId id="2147487494"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419100" y="196850"/>
            <a:ext cx="8077200" cy="5588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title style</a:t>
            </a:r>
          </a:p>
        </p:txBody>
      </p:sp>
      <p:sp>
        <p:nvSpPr>
          <p:cNvPr id="2050" name="Rectangle 2"/>
          <p:cNvSpPr>
            <a:spLocks noGrp="1" noChangeArrowheads="1"/>
          </p:cNvSpPr>
          <p:nvPr>
            <p:ph type="body" idx="1"/>
          </p:nvPr>
        </p:nvSpPr>
        <p:spPr bwMode="auto">
          <a:xfrm>
            <a:off x="419100" y="1047750"/>
            <a:ext cx="8077200" cy="517525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25400" tIns="25400" rIns="25400" bIns="25400" numCol="1" anchor="t" anchorCtr="0" compatLnSpc="1">
            <a:prstTxWarp prst="textNoShape">
              <a:avLst/>
            </a:prstTxWarp>
          </a:bodyPr>
          <a:lstStyle/>
          <a:p>
            <a:pPr lvl="0"/>
            <a:r>
              <a:rPr lang="en-US">
                <a:sym typeface="Myriad Pro Bold Cond" charset="0"/>
              </a:rPr>
              <a:t>Click to edit Master text styles</a:t>
            </a:r>
          </a:p>
          <a:p>
            <a:pPr lvl="1"/>
            <a:r>
              <a:rPr lang="en-US">
                <a:sym typeface="Myriad Pro Bold Cond" charset="0"/>
              </a:rPr>
              <a:t>Second level</a:t>
            </a:r>
          </a:p>
          <a:p>
            <a:pPr lvl="2"/>
            <a:r>
              <a:rPr lang="en-US">
                <a:sym typeface="Myriad Pro Bold Cond" charset="0"/>
              </a:rPr>
              <a:t>Third level</a:t>
            </a:r>
          </a:p>
          <a:p>
            <a:pPr lvl="3"/>
            <a:r>
              <a:rPr lang="en-US">
                <a:sym typeface="Myriad Pro Bold Cond" charset="0"/>
              </a:rPr>
              <a:t>Fourth level</a:t>
            </a:r>
          </a:p>
          <a:p>
            <a:pPr lvl="4"/>
            <a:r>
              <a:rPr lang="en-US">
                <a:sym typeface="Myriad Pro Bold Cond" charset="0"/>
              </a:rPr>
              <a:t>Fifth level</a:t>
            </a:r>
          </a:p>
        </p:txBody>
      </p:sp>
    </p:spTree>
    <p:extLst>
      <p:ext uri="{BB962C8B-B14F-4D97-AF65-F5344CB8AC3E}">
        <p14:creationId xmlns:p14="http://schemas.microsoft.com/office/powerpoint/2010/main" val="1064865945"/>
      </p:ext>
    </p:extLst>
  </p:cSld>
  <p:clrMap bg1="lt1" tx1="dk1" bg2="lt2" tx2="dk2" accent1="accent1" accent2="accent2" accent3="accent3" accent4="accent4" accent5="accent5" accent6="accent6" hlink="hlink" folHlink="folHlink"/>
  <p:sldLayoutIdLst>
    <p:sldLayoutId id="2147487599" r:id="rId1"/>
    <p:sldLayoutId id="2147487600" r:id="rId2"/>
    <p:sldLayoutId id="2147487601" r:id="rId3"/>
    <p:sldLayoutId id="2147487602" r:id="rId4"/>
    <p:sldLayoutId id="2147487603" r:id="rId5"/>
    <p:sldLayoutId id="2147487604" r:id="rId6"/>
    <p:sldLayoutId id="2147487605" r:id="rId7"/>
    <p:sldLayoutId id="2147487606" r:id="rId8"/>
    <p:sldLayoutId id="2147487607" r:id="rId9"/>
    <p:sldLayoutId id="2147487608" r:id="rId10"/>
    <p:sldLayoutId id="2147487609"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l" rtl="0" fontAlgn="base">
        <a:spcBef>
          <a:spcPct val="0"/>
        </a:spcBef>
        <a:spcAft>
          <a:spcPct val="0"/>
        </a:spcAft>
        <a:defRPr sz="4200">
          <a:solidFill>
            <a:schemeClr val="tx1"/>
          </a:solidFill>
          <a:latin typeface="+mj-lt"/>
          <a:ea typeface="+mj-ea"/>
          <a:cs typeface="+mj-cs"/>
          <a:sym typeface="Myriad Pro Bold Cond" charset="0"/>
        </a:defRPr>
      </a:lvl1pPr>
      <a:lvl2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2pPr>
      <a:lvl3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3pPr>
      <a:lvl4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4pPr>
      <a:lvl5pPr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5pPr>
      <a:lvl6pPr marL="2286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6pPr>
      <a:lvl7pPr marL="4572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7pPr>
      <a:lvl8pPr marL="6858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8pPr>
      <a:lvl9pPr marL="914400" algn="l" rtl="0" fontAlgn="base">
        <a:spcBef>
          <a:spcPct val="0"/>
        </a:spcBef>
        <a:spcAft>
          <a:spcPct val="0"/>
        </a:spcAft>
        <a:defRPr sz="4200">
          <a:solidFill>
            <a:schemeClr val="tx1"/>
          </a:solidFill>
          <a:latin typeface="Myriad Pro Bold Cond" charset="0"/>
          <a:ea typeface="ヒラギノ角ゴ ProN W6" charset="0"/>
          <a:cs typeface="ヒラギノ角ゴ ProN W6" charset="0"/>
          <a:sym typeface="Myriad Pro Bold Cond" charset="0"/>
        </a:defRPr>
      </a:lvl9pPr>
    </p:titleStyle>
    <p:bodyStyle>
      <a:lvl1pPr marL="400050" indent="-400050" algn="l" rtl="0" fontAlgn="base">
        <a:spcBef>
          <a:spcPts val="700"/>
        </a:spcBef>
        <a:spcAft>
          <a:spcPct val="0"/>
        </a:spcAft>
        <a:buSzPct val="120000"/>
        <a:buFont typeface="Lucida Grande" charset="0"/>
        <a:buChar char="▪"/>
        <a:defRPr sz="2800">
          <a:solidFill>
            <a:schemeClr val="tx1"/>
          </a:solidFill>
          <a:latin typeface="+mn-lt"/>
          <a:ea typeface="+mn-ea"/>
          <a:cs typeface="+mn-cs"/>
          <a:sym typeface="Myriad Pro Bold Cond" charset="0"/>
        </a:defRPr>
      </a:lvl1pPr>
      <a:lvl2pPr marL="6921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2pPr>
      <a:lvl3pPr marL="10287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3pPr>
      <a:lvl4pPr marL="135890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4pPr>
      <a:lvl5pPr marL="16954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5pPr>
      <a:lvl6pPr marL="19240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6pPr>
      <a:lvl7pPr marL="21526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7pPr>
      <a:lvl8pPr marL="23812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8pPr>
      <a:lvl9pPr marL="2609850" indent="-317500" algn="l" rtl="0" fontAlgn="base">
        <a:spcBef>
          <a:spcPts val="700"/>
        </a:spcBef>
        <a:spcAft>
          <a:spcPct val="0"/>
        </a:spcAft>
        <a:buClr>
          <a:srgbClr val="000000"/>
        </a:buClr>
        <a:buSzPct val="129000"/>
        <a:buFont typeface="Myriad Pro Bold Cond" charset="0"/>
        <a:buChar char="-"/>
        <a:defRPr sz="2800">
          <a:solidFill>
            <a:schemeClr val="tx1"/>
          </a:solidFill>
          <a:latin typeface="+mn-lt"/>
          <a:ea typeface="+mn-ea"/>
          <a:cs typeface="+mn-cs"/>
          <a:sym typeface="Myriad Pro Bold Cond" charset="0"/>
        </a:defRPr>
      </a:lvl9pPr>
    </p:bodyStyle>
    <p:other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32942628"/>
      </p:ext>
    </p:extLst>
  </p:cSld>
  <p:clrMap bg1="lt1" tx1="dk1" bg2="lt2" tx2="dk2" accent1="accent1" accent2="accent2" accent3="accent3" accent4="accent4" accent5="accent5" accent6="accent6" hlink="hlink" folHlink="folHlink"/>
  <p:sldLayoutIdLst>
    <p:sldLayoutId id="2147487611" r:id="rId1"/>
    <p:sldLayoutId id="2147487612" r:id="rId2"/>
    <p:sldLayoutId id="2147487613" r:id="rId3"/>
    <p:sldLayoutId id="2147487614" r:id="rId4"/>
    <p:sldLayoutId id="2147487615" r:id="rId5"/>
    <p:sldLayoutId id="2147487616" r:id="rId6"/>
    <p:sldLayoutId id="2147487617" r:id="rId7"/>
    <p:sldLayoutId id="2147487618" r:id="rId8"/>
    <p:sldLayoutId id="2147487619" r:id="rId9"/>
    <p:sldLayoutId id="2147487620" r:id="rId10"/>
    <p:sldLayoutId id="2147487621" r:id="rId11"/>
    <p:sldLayoutId id="214748762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93476656"/>
      </p:ext>
    </p:extLst>
  </p:cSld>
  <p:clrMap bg1="lt1" tx1="dk1" bg2="lt2" tx2="dk2" accent1="accent1" accent2="accent2" accent3="accent3" accent4="accent4" accent5="accent5" accent6="accent6" hlink="hlink" folHlink="folHlink"/>
  <p:sldLayoutIdLst>
    <p:sldLayoutId id="2147487708" r:id="rId1"/>
    <p:sldLayoutId id="2147487709" r:id="rId2"/>
    <p:sldLayoutId id="2147487710" r:id="rId3"/>
    <p:sldLayoutId id="2147487711" r:id="rId4"/>
    <p:sldLayoutId id="2147487712" r:id="rId5"/>
    <p:sldLayoutId id="2147487713" r:id="rId6"/>
    <p:sldLayoutId id="2147487714" r:id="rId7"/>
    <p:sldLayoutId id="2147487715" r:id="rId8"/>
    <p:sldLayoutId id="2147487716" r:id="rId9"/>
    <p:sldLayoutId id="2147487717" r:id="rId10"/>
    <p:sldLayoutId id="214748771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732552433"/>
      </p:ext>
    </p:extLst>
  </p:cSld>
  <p:clrMap bg1="lt1" tx1="dk1" bg2="lt2" tx2="dk2" accent1="accent1" accent2="accent2" accent3="accent3" accent4="accent4" accent5="accent5" accent6="accent6" hlink="hlink" folHlink="folHlink"/>
  <p:sldLayoutIdLst>
    <p:sldLayoutId id="2147487732" r:id="rId1"/>
    <p:sldLayoutId id="2147487733" r:id="rId2"/>
    <p:sldLayoutId id="2147487734" r:id="rId3"/>
    <p:sldLayoutId id="2147487735" r:id="rId4"/>
    <p:sldLayoutId id="2147487736" r:id="rId5"/>
    <p:sldLayoutId id="2147487737" r:id="rId6"/>
    <p:sldLayoutId id="2147487738" r:id="rId7"/>
    <p:sldLayoutId id="2147487739" r:id="rId8"/>
    <p:sldLayoutId id="2147487740" r:id="rId9"/>
    <p:sldLayoutId id="2147487741" r:id="rId10"/>
    <p:sldLayoutId id="214748774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315200" y="6492875"/>
            <a:ext cx="1828800" cy="365125"/>
          </a:xfrm>
          <a:prstGeom prst="rect">
            <a:avLst/>
          </a:prstGeom>
          <a:solidFill>
            <a:schemeClr val="bg1"/>
          </a:solidFill>
        </p:spPr>
        <p:txBody>
          <a:bodyPr vert="horz" lIns="91440" tIns="45720" rIns="91440" bIns="45720" rtlCol="0" anchor="ctr"/>
          <a:lstStyle>
            <a:lvl1pPr algn="r">
              <a:defRPr sz="2400" b="1">
                <a:solidFill>
                  <a:srgbClr val="0070C0"/>
                </a:solidFill>
              </a:defRPr>
            </a:lvl1pPr>
          </a:lstStyle>
          <a:p>
            <a:fld id="{BA2D8F13-174C-467F-9D40-7DDEF70CAB8C}" type="slidenum">
              <a:rPr lang="en-US" smtClean="0"/>
              <a:pPr/>
              <a:t>‹#›</a:t>
            </a:fld>
            <a:endParaRPr lang="en-US"/>
          </a:p>
        </p:txBody>
      </p:sp>
    </p:spTree>
    <p:extLst>
      <p:ext uri="{BB962C8B-B14F-4D97-AF65-F5344CB8AC3E}">
        <p14:creationId xmlns:p14="http://schemas.microsoft.com/office/powerpoint/2010/main" val="1024602735"/>
      </p:ext>
    </p:extLst>
  </p:cSld>
  <p:clrMap bg1="lt1" tx1="dk1" bg2="lt2" tx2="dk2" accent1="accent1" accent2="accent2" accent3="accent3" accent4="accent4" accent5="accent5" accent6="accent6" hlink="hlink" folHlink="folHlink"/>
  <p:sldLayoutIdLst>
    <p:sldLayoutId id="2147487949" r:id="rId1"/>
    <p:sldLayoutId id="2147487950" r:id="rId2"/>
    <p:sldLayoutId id="2147487951" r:id="rId3"/>
    <p:sldLayoutId id="2147487952" r:id="rId4"/>
    <p:sldLayoutId id="2147487953" r:id="rId5"/>
    <p:sldLayoutId id="2147487954" r:id="rId6"/>
    <p:sldLayoutId id="2147487955" r:id="rId7"/>
    <p:sldLayoutId id="2147487956" r:id="rId8"/>
    <p:sldLayoutId id="2147487957" r:id="rId9"/>
    <p:sldLayoutId id="2147487958" r:id="rId10"/>
    <p:sldLayoutId id="2147487959" r:id="rId11"/>
  </p:sldLayoutIdLst>
  <p:hf hdr="0" ftr="0" dt="0"/>
  <p:txStyles>
    <p:titleStyle>
      <a:lvl1pPr algn="l" defTabSz="914400" rtl="0" eaLnBrk="1" latinLnBrk="0" hangingPunct="1">
        <a:spcBef>
          <a:spcPct val="0"/>
        </a:spcBef>
        <a:buNone/>
        <a:defRPr sz="40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fontAlgn="base">
              <a:spcBef>
                <a:spcPct val="0"/>
              </a:spcBef>
              <a:spcAft>
                <a:spcPct val="0"/>
              </a:spcAft>
              <a:defRPr/>
            </a:pPr>
            <a:fld id="{38BFFD3A-6A6D-EB47-A2AE-382792C4B855}"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1694447817"/>
      </p:ext>
    </p:extLst>
  </p:cSld>
  <p:clrMap bg1="lt1" tx1="dk1" bg2="lt2" tx2="dk2" accent1="accent1" accent2="accent2" accent3="accent3" accent4="accent4" accent5="accent5" accent6="accent6" hlink="hlink" folHlink="folHlink"/>
  <p:sldLayoutIdLst>
    <p:sldLayoutId id="2147488009" r:id="rId1"/>
    <p:sldLayoutId id="2147488010" r:id="rId2"/>
    <p:sldLayoutId id="2147488011" r:id="rId3"/>
    <p:sldLayoutId id="2147488012" r:id="rId4"/>
    <p:sldLayoutId id="2147488013" r:id="rId5"/>
    <p:sldLayoutId id="2147488014" r:id="rId6"/>
    <p:sldLayoutId id="2147488015" r:id="rId7"/>
    <p:sldLayoutId id="2147488016" r:id="rId8"/>
    <p:sldLayoutId id="2147488017" r:id="rId9"/>
    <p:sldLayoutId id="2147488018" r:id="rId10"/>
    <p:sldLayoutId id="2147488019" r:id="rId11"/>
    <p:sldLayoutId id="214748802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fontAlgn="base">
              <a:spcBef>
                <a:spcPct val="0"/>
              </a:spcBef>
              <a:spcAft>
                <a:spcPct val="0"/>
              </a:spcAft>
              <a:defRPr/>
            </a:pPr>
            <a:fld id="{EE0FFC67-5E07-4C42-B234-6516D715DF1C}"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1024602735"/>
      </p:ext>
    </p:extLst>
  </p:cSld>
  <p:clrMap bg1="lt1" tx1="dk1" bg2="lt2" tx2="dk2" accent1="accent1" accent2="accent2" accent3="accent3" accent4="accent4" accent5="accent5" accent6="accent6" hlink="hlink" folHlink="folHlink"/>
  <p:sldLayoutIdLst>
    <p:sldLayoutId id="2147488022" r:id="rId1"/>
    <p:sldLayoutId id="2147488023" r:id="rId2"/>
    <p:sldLayoutId id="2147488024" r:id="rId3"/>
    <p:sldLayoutId id="2147488025" r:id="rId4"/>
    <p:sldLayoutId id="2147488026" r:id="rId5"/>
    <p:sldLayoutId id="2147488027" r:id="rId6"/>
    <p:sldLayoutId id="2147488028" r:id="rId7"/>
    <p:sldLayoutId id="2147488029" r:id="rId8"/>
    <p:sldLayoutId id="2147488030" r:id="rId9"/>
    <p:sldLayoutId id="2147488031" r:id="rId10"/>
    <p:sldLayoutId id="2147488032" r:id="rId11"/>
    <p:sldLayoutId id="214748803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80899"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smtClean="0">
                <a:solidFill>
                  <a:srgbClr val="000000"/>
                </a:solidFill>
                <a:latin typeface="Garamond" charset="0"/>
              </a:defRPr>
            </a:lvl1pPr>
          </a:lstStyle>
          <a:p>
            <a:pPr fontAlgn="base">
              <a:spcBef>
                <a:spcPct val="0"/>
              </a:spcBef>
              <a:spcAft>
                <a:spcPct val="0"/>
              </a:spcAft>
              <a:defRPr/>
            </a:pPr>
            <a:fld id="{A09D29E3-D8D3-9442-B127-7FC5C7AABDC8}" type="slidenum">
              <a:rPr lang="en-US" altLang="en-US">
                <a:ea typeface="ＭＳ Ｐゴシック" charset="-128"/>
              </a:rPr>
              <a:pPr fontAlgn="base">
                <a:spcBef>
                  <a:spcPct val="0"/>
                </a:spcBef>
                <a:spcAft>
                  <a:spcPct val="0"/>
                </a:spcAft>
                <a:defRPr/>
              </a:pPr>
              <a:t>‹#›</a:t>
            </a:fld>
            <a:endParaRPr lang="en-US" altLang="en-US">
              <a:ea typeface="ＭＳ Ｐゴシック" charset="-128"/>
            </a:endParaRPr>
          </a:p>
        </p:txBody>
      </p:sp>
      <p:sp>
        <p:nvSpPr>
          <p:cNvPr id="8090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
        <p:nvSpPr>
          <p:cNvPr id="8090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latin typeface="Arial" charset="0"/>
              <a:ea typeface="ＭＳ Ｐゴシック" charset="-128"/>
            </a:endParaRPr>
          </a:p>
        </p:txBody>
      </p:sp>
    </p:spTree>
    <p:extLst>
      <p:ext uri="{BB962C8B-B14F-4D97-AF65-F5344CB8AC3E}">
        <p14:creationId xmlns:p14="http://schemas.microsoft.com/office/powerpoint/2010/main" val="3516416445"/>
      </p:ext>
    </p:extLst>
  </p:cSld>
  <p:clrMap bg1="lt1" tx1="dk1" bg2="lt2" tx2="dk2" accent1="accent1" accent2="accent2" accent3="accent3" accent4="accent4" accent5="accent5" accent6="accent6" hlink="hlink" folHlink="folHlink"/>
  <p:sldLayoutIdLst>
    <p:sldLayoutId id="2147488073" r:id="rId1"/>
    <p:sldLayoutId id="2147488074" r:id="rId2"/>
    <p:sldLayoutId id="2147488075" r:id="rId3"/>
    <p:sldLayoutId id="2147488076" r:id="rId4"/>
    <p:sldLayoutId id="2147488077" r:id="rId5"/>
    <p:sldLayoutId id="2147488078" r:id="rId6"/>
    <p:sldLayoutId id="2147488079" r:id="rId7"/>
    <p:sldLayoutId id="2147488080" r:id="rId8"/>
    <p:sldLayoutId id="2147488081" r:id="rId9"/>
    <p:sldLayoutId id="2147488082" r:id="rId10"/>
    <p:sldLayoutId id="2147488083" r:id="rId11"/>
    <p:sldLayoutId id="214748808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315200" y="6492883"/>
            <a:ext cx="1828800" cy="365125"/>
          </a:xfrm>
          <a:prstGeom prst="rect">
            <a:avLst/>
          </a:prstGeom>
          <a:solidFill>
            <a:schemeClr val="bg1"/>
          </a:solidFill>
        </p:spPr>
        <p:txBody>
          <a:bodyPr vert="horz" lIns="91440" tIns="45720" rIns="91440" bIns="45720" rtlCol="0" anchor="ctr"/>
          <a:lstStyle>
            <a:lvl1pPr algn="r">
              <a:defRPr sz="2400" b="1">
                <a:solidFill>
                  <a:srgbClr val="0070C0"/>
                </a:solidFill>
              </a:defRPr>
            </a:lvl1pPr>
          </a:lstStyle>
          <a:p>
            <a:fld id="{BA2D8F13-174C-467F-9D40-7DDEF70CAB8C}" type="slidenum">
              <a:rPr lang="en-US" smtClean="0"/>
              <a:t>‹#›</a:t>
            </a:fld>
            <a:endParaRPr lang="en-US"/>
          </a:p>
        </p:txBody>
      </p:sp>
    </p:spTree>
    <p:extLst>
      <p:ext uri="{BB962C8B-B14F-4D97-AF65-F5344CB8AC3E}">
        <p14:creationId xmlns:p14="http://schemas.microsoft.com/office/powerpoint/2010/main" val="2869710141"/>
      </p:ext>
    </p:extLst>
  </p:cSld>
  <p:clrMap bg1="lt1" tx1="dk1" bg2="lt2" tx2="dk2" accent1="accent1" accent2="accent2" accent3="accent3" accent4="accent4" accent5="accent5" accent6="accent6" hlink="hlink" folHlink="folHlink"/>
  <p:sldLayoutIdLst>
    <p:sldLayoutId id="2147488135" r:id="rId1"/>
    <p:sldLayoutId id="2147488136" r:id="rId2"/>
    <p:sldLayoutId id="2147488137" r:id="rId3"/>
    <p:sldLayoutId id="2147488138" r:id="rId4"/>
    <p:sldLayoutId id="2147488139" r:id="rId5"/>
    <p:sldLayoutId id="2147488140" r:id="rId6"/>
    <p:sldLayoutId id="2147488141" r:id="rId7"/>
    <p:sldLayoutId id="2147488142" r:id="rId8"/>
    <p:sldLayoutId id="2147488143" r:id="rId9"/>
    <p:sldLayoutId id="2147488144" r:id="rId10"/>
    <p:sldLayoutId id="2147488145" r:id="rId11"/>
  </p:sldLayoutIdLst>
  <p:hf hdr="0" ftr="0" dt="0"/>
  <p:txStyles>
    <p:titleStyle>
      <a:lvl1pPr algn="l" defTabSz="914400" rtl="0" eaLnBrk="1" latinLnBrk="0" hangingPunct="1">
        <a:spcBef>
          <a:spcPct val="0"/>
        </a:spcBef>
        <a:buNone/>
        <a:defRPr sz="44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fontAlgn="base">
              <a:spcBef>
                <a:spcPct val="0"/>
              </a:spcBef>
              <a:spcAft>
                <a:spcPct val="0"/>
              </a:spcAft>
              <a:defRPr/>
            </a:pPr>
            <a:endParaRPr lang="en-US" altLang="en-US">
              <a:latin typeface="Garamond"/>
            </a:endParaRPr>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pPr>
            <a:fld id="{A7361BF2-EEC8-BD44-B1FF-0E6EA04503FC}" type="slidenum">
              <a:rPr lang="en-US" smtClean="0">
                <a:ea typeface="ＭＳ Ｐゴシック" charset="0"/>
                <a:cs typeface="Arial" charset="0"/>
              </a:rPr>
              <a:pPr fontAlgn="base">
                <a:spcBef>
                  <a:spcPct val="0"/>
                </a:spcBef>
                <a:spcAft>
                  <a:spcPct val="0"/>
                </a:spcAft>
              </a:pPr>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fontAlgn="base">
              <a:spcBef>
                <a:spcPct val="0"/>
              </a:spcBef>
              <a:spcAft>
                <a:spcPct val="0"/>
              </a:spcAft>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303134472"/>
      </p:ext>
    </p:extLst>
  </p:cSld>
  <p:clrMap bg1="lt1" tx1="dk1" bg2="lt2" tx2="dk2" accent1="accent1" accent2="accent2" accent3="accent3" accent4="accent4" accent5="accent5" accent6="accent6" hlink="hlink" folHlink="folHlink"/>
  <p:sldLayoutIdLst>
    <p:sldLayoutId id="2147488159" r:id="rId1"/>
    <p:sldLayoutId id="2147488160" r:id="rId2"/>
    <p:sldLayoutId id="2147488161" r:id="rId3"/>
    <p:sldLayoutId id="2147488162" r:id="rId4"/>
    <p:sldLayoutId id="2147488163" r:id="rId5"/>
    <p:sldLayoutId id="2147488164" r:id="rId6"/>
    <p:sldLayoutId id="2147488165" r:id="rId7"/>
    <p:sldLayoutId id="2147488166" r:id="rId8"/>
    <p:sldLayoutId id="2147488167" r:id="rId9"/>
    <p:sldLayoutId id="2147488168" r:id="rId10"/>
    <p:sldLayoutId id="2147488169" r:id="rId11"/>
    <p:sldLayoutId id="214748817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00877639"/>
      </p:ext>
    </p:extLst>
  </p:cSld>
  <p:clrMap bg1="lt1" tx1="dk1" bg2="lt2" tx2="dk2" accent1="accent1" accent2="accent2" accent3="accent3" accent4="accent4" accent5="accent5" accent6="accent6" hlink="hlink" folHlink="folHlink"/>
  <p:sldLayoutIdLst>
    <p:sldLayoutId id="2147488266" r:id="rId1"/>
    <p:sldLayoutId id="2147488267" r:id="rId2"/>
    <p:sldLayoutId id="2147488268" r:id="rId3"/>
    <p:sldLayoutId id="2147488269" r:id="rId4"/>
    <p:sldLayoutId id="2147488270" r:id="rId5"/>
    <p:sldLayoutId id="2147488271" r:id="rId6"/>
    <p:sldLayoutId id="2147488272" r:id="rId7"/>
    <p:sldLayoutId id="2147488273" r:id="rId8"/>
    <p:sldLayoutId id="2147488274" r:id="rId9"/>
    <p:sldLayoutId id="2147488275" r:id="rId10"/>
    <p:sldLayoutId id="214748827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5C01E2B0-9580-443F-A6BA-B15F0931263F}" type="datetime1">
              <a:rPr lang="en-US" smtClean="0">
                <a:solidFill>
                  <a:prstClr val="black">
                    <a:tint val="75000"/>
                  </a:prstClr>
                </a:solidFill>
                <a:latin typeface="Calibri"/>
                <a:ea typeface=""/>
              </a:rPr>
              <a:pPr eaLnBrk="1" fontAlgn="auto" hangingPunct="1">
                <a:spcBef>
                  <a:spcPts val="0"/>
                </a:spcBef>
                <a:spcAft>
                  <a:spcPts val="0"/>
                </a:spcAft>
              </a:pPr>
              <a:t>10/7/18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CD63C8E0-6DD9-4302-9AA9-5177C785CB79}" type="slidenum">
              <a:rPr lang="en-US" smtClean="0">
                <a:solidFill>
                  <a:prstClr val="black">
                    <a:tint val="75000"/>
                  </a:prstClr>
                </a:solidFill>
                <a:latin typeface="Calibri"/>
                <a:ea typeface=""/>
              </a:rPr>
              <a:pPr eaLnBrk="1" fontAlgn="auto" hangingPunct="1">
                <a:spcBef>
                  <a:spcPts val="0"/>
                </a:spcBef>
                <a:spcAft>
                  <a:spcPts val="0"/>
                </a:spcAft>
              </a:pPr>
              <a:t>‹#›</a:t>
            </a:fld>
            <a:endParaRPr lang="en-US">
              <a:solidFill>
                <a:prstClr val="black">
                  <a:tint val="75000"/>
                </a:prstClr>
              </a:solidFill>
              <a:latin typeface="Calibri"/>
              <a:ea typeface=""/>
            </a:endParaRPr>
          </a:p>
        </p:txBody>
      </p:sp>
    </p:spTree>
    <p:extLst>
      <p:ext uri="{BB962C8B-B14F-4D97-AF65-F5344CB8AC3E}">
        <p14:creationId xmlns:p14="http://schemas.microsoft.com/office/powerpoint/2010/main" val="2305130489"/>
      </p:ext>
    </p:extLst>
  </p:cSld>
  <p:clrMap bg1="lt1" tx1="dk1" bg2="lt2" tx2="dk2" accent1="accent1" accent2="accent2" accent3="accent3" accent4="accent4" accent5="accent5" accent6="accent6" hlink="hlink" folHlink="folHlink"/>
  <p:sldLayoutIdLst>
    <p:sldLayoutId id="2147488278" r:id="rId1"/>
    <p:sldLayoutId id="2147488279" r:id="rId2"/>
    <p:sldLayoutId id="2147488280" r:id="rId3"/>
    <p:sldLayoutId id="2147488281" r:id="rId4"/>
    <p:sldLayoutId id="2147488282" r:id="rId5"/>
    <p:sldLayoutId id="2147488283" r:id="rId6"/>
    <p:sldLayoutId id="2147488284" r:id="rId7"/>
    <p:sldLayoutId id="2147488285" r:id="rId8"/>
    <p:sldLayoutId id="2147488286" r:id="rId9"/>
    <p:sldLayoutId id="2147488287" r:id="rId10"/>
    <p:sldLayoutId id="2147488288"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90216454"/>
      </p:ext>
    </p:extLst>
  </p:cSld>
  <p:clrMap bg1="lt1" tx1="dk1" bg2="lt2" tx2="dk2" accent1="accent1" accent2="accent2" accent3="accent3" accent4="accent4" accent5="accent5" accent6="accent6" hlink="hlink" folHlink="folHlink"/>
  <p:sldLayoutIdLst>
    <p:sldLayoutId id="2147488290" r:id="rId1"/>
    <p:sldLayoutId id="2147488291" r:id="rId2"/>
    <p:sldLayoutId id="2147488292" r:id="rId3"/>
    <p:sldLayoutId id="2147488293" r:id="rId4"/>
    <p:sldLayoutId id="2147488294" r:id="rId5"/>
    <p:sldLayoutId id="2147488295" r:id="rId6"/>
    <p:sldLayoutId id="2147488296" r:id="rId7"/>
    <p:sldLayoutId id="2147488297" r:id="rId8"/>
    <p:sldLayoutId id="2147488298" r:id="rId9"/>
    <p:sldLayoutId id="2147488299" r:id="rId10"/>
    <p:sldLayoutId id="214748830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30472-63BD-4F26-8322-E7B4933B0A11}" type="datetime1">
              <a:rPr lang="en-US" smtClean="0">
                <a:solidFill>
                  <a:prstClr val="black">
                    <a:tint val="75000"/>
                  </a:prstClr>
                </a:solidFill>
                <a:latin typeface="Calibri"/>
              </a:rPr>
              <a:pPr/>
              <a:t>10/7/18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929896" y="6489084"/>
            <a:ext cx="2057400" cy="365125"/>
          </a:xfrm>
          <a:prstGeom prst="rect">
            <a:avLst/>
          </a:prstGeom>
        </p:spPr>
        <p:txBody>
          <a:bodyPr vert="horz" lIns="91440" tIns="45720" rIns="91440" bIns="45720" rtlCol="0" anchor="ctr"/>
          <a:lstStyle>
            <a:lvl1pPr algn="r">
              <a:defRPr sz="2000">
                <a:solidFill>
                  <a:schemeClr val="tx1">
                    <a:lumMod val="65000"/>
                    <a:lumOff val="35000"/>
                  </a:schemeClr>
                </a:solidFill>
              </a:defRPr>
            </a:lvl1pPr>
          </a:lstStyle>
          <a:p>
            <a:fld id="{41761933-5E43-49A2-AD73-7C7EDD79F2C4}" type="slidenum">
              <a:rPr lang="en-US" smtClean="0">
                <a:solidFill>
                  <a:prstClr val="black">
                    <a:lumMod val="65000"/>
                    <a:lumOff val="35000"/>
                  </a:prstClr>
                </a:solidFill>
                <a:latin typeface="Calibri"/>
              </a:rPr>
              <a:pPr/>
              <a:t>‹#›</a:t>
            </a:fld>
            <a:endParaRPr lang="en-US" dirty="0">
              <a:solidFill>
                <a:prstClr val="black">
                  <a:lumMod val="65000"/>
                  <a:lumOff val="35000"/>
                </a:prstClr>
              </a:solidFill>
              <a:latin typeface="Calibri"/>
            </a:endParaRPr>
          </a:p>
        </p:txBody>
      </p:sp>
    </p:spTree>
    <p:extLst>
      <p:ext uri="{BB962C8B-B14F-4D97-AF65-F5344CB8AC3E}">
        <p14:creationId xmlns:p14="http://schemas.microsoft.com/office/powerpoint/2010/main" val="3463286291"/>
      </p:ext>
    </p:extLst>
  </p:cSld>
  <p:clrMap bg1="lt1" tx1="dk1" bg2="lt2" tx2="dk2" accent1="accent1" accent2="accent2" accent3="accent3" accent4="accent4" accent5="accent5" accent6="accent6" hlink="hlink" folHlink="folHlink"/>
  <p:sldLayoutIdLst>
    <p:sldLayoutId id="2147488302" r:id="rId1"/>
    <p:sldLayoutId id="2147488303" r:id="rId2"/>
    <p:sldLayoutId id="2147488304" r:id="rId3"/>
    <p:sldLayoutId id="2147488305" r:id="rId4"/>
    <p:sldLayoutId id="2147488306" r:id="rId5"/>
    <p:sldLayoutId id="2147488307" r:id="rId6"/>
    <p:sldLayoutId id="2147488308" r:id="rId7"/>
    <p:sldLayoutId id="2147488309" r:id="rId8"/>
    <p:sldLayoutId id="2147488310" r:id="rId9"/>
    <p:sldLayoutId id="2147488311" r:id="rId10"/>
    <p:sldLayoutId id="2147488312" r:id="rId11"/>
  </p:sldLayoutIdLst>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t>‹#›</a:t>
            </a:fld>
            <a:endParaRPr 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4172620379"/>
      </p:ext>
    </p:extLst>
  </p:cSld>
  <p:clrMap bg1="lt1" tx1="dk1" bg2="lt2" tx2="dk2" accent1="accent1" accent2="accent2" accent3="accent3" accent4="accent4" accent5="accent5" accent6="accent6" hlink="hlink" folHlink="folHlink"/>
  <p:sldLayoutIdLst>
    <p:sldLayoutId id="2147488314" r:id="rId1"/>
    <p:sldLayoutId id="2147488315" r:id="rId2"/>
    <p:sldLayoutId id="2147488316" r:id="rId3"/>
    <p:sldLayoutId id="2147488317" r:id="rId4"/>
    <p:sldLayoutId id="2147488318" r:id="rId5"/>
    <p:sldLayoutId id="2147488319" r:id="rId6"/>
    <p:sldLayoutId id="2147488320" r:id="rId7"/>
    <p:sldLayoutId id="2147488321" r:id="rId8"/>
    <p:sldLayoutId id="2147488322" r:id="rId9"/>
    <p:sldLayoutId id="2147488323" r:id="rId10"/>
    <p:sldLayoutId id="214748832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914400"/>
          </a:xfrm>
          <a:prstGeom prst="rect">
            <a:avLst/>
          </a:prstGeom>
        </p:spPr>
        <p:txBody>
          <a:bodyPr vert="horz" lIns="36576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52400" y="1143000"/>
            <a:ext cx="8839200" cy="5257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315200" y="6492875"/>
            <a:ext cx="1828800" cy="365125"/>
          </a:xfrm>
          <a:prstGeom prst="rect">
            <a:avLst/>
          </a:prstGeom>
          <a:solidFill>
            <a:schemeClr val="bg1"/>
          </a:solidFill>
        </p:spPr>
        <p:txBody>
          <a:bodyPr vert="horz" lIns="91440" tIns="45720" rIns="91440" bIns="45720" rtlCol="0" anchor="ctr"/>
          <a:lstStyle>
            <a:lvl1pPr algn="r">
              <a:defRPr sz="2400" b="1">
                <a:solidFill>
                  <a:srgbClr val="0070C0"/>
                </a:solidFill>
              </a:defRPr>
            </a:lvl1pPr>
          </a:lstStyle>
          <a:p>
            <a:fld id="{BA2D8F13-174C-467F-9D40-7DDEF70CAB8C}" type="slidenum">
              <a:rPr lang="en-US" smtClean="0">
                <a:latin typeface="Calibri"/>
              </a:rPr>
              <a:pPr/>
              <a:t>‹#›</a:t>
            </a:fld>
            <a:endParaRPr lang="en-US">
              <a:latin typeface="Calibri"/>
            </a:endParaRPr>
          </a:p>
        </p:txBody>
      </p:sp>
    </p:spTree>
    <p:extLst>
      <p:ext uri="{BB962C8B-B14F-4D97-AF65-F5344CB8AC3E}">
        <p14:creationId xmlns:p14="http://schemas.microsoft.com/office/powerpoint/2010/main" val="3112591107"/>
      </p:ext>
    </p:extLst>
  </p:cSld>
  <p:clrMap bg1="lt1" tx1="dk1" bg2="lt2" tx2="dk2" accent1="accent1" accent2="accent2" accent3="accent3" accent4="accent4" accent5="accent5" accent6="accent6" hlink="hlink" folHlink="folHlink"/>
  <p:sldLayoutIdLst>
    <p:sldLayoutId id="2147488326" r:id="rId1"/>
    <p:sldLayoutId id="2147488327" r:id="rId2"/>
    <p:sldLayoutId id="2147488328" r:id="rId3"/>
    <p:sldLayoutId id="2147488329" r:id="rId4"/>
    <p:sldLayoutId id="2147488330" r:id="rId5"/>
    <p:sldLayoutId id="2147488331" r:id="rId6"/>
    <p:sldLayoutId id="2147488332" r:id="rId7"/>
    <p:sldLayoutId id="2147488333" r:id="rId8"/>
    <p:sldLayoutId id="2147488334" r:id="rId9"/>
    <p:sldLayoutId id="2147488335" r:id="rId10"/>
    <p:sldLayoutId id="2147488336" r:id="rId11"/>
  </p:sldLayoutIdLst>
  <p:hf hdr="0" ftr="0" dt="0"/>
  <p:txStyles>
    <p:titleStyle>
      <a:lvl1pPr algn="l" defTabSz="914400" rtl="0" eaLnBrk="1" latinLnBrk="0" hangingPunct="1">
        <a:spcBef>
          <a:spcPct val="0"/>
        </a:spcBef>
        <a:buNone/>
        <a:defRPr sz="4400" b="1" kern="1200">
          <a:solidFill>
            <a:schemeClr val="tx1">
              <a:lumMod val="65000"/>
              <a:lumOff val="3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b="1" kern="1200">
          <a:solidFill>
            <a:schemeClr val="tx1">
              <a:lumMod val="65000"/>
              <a:lumOff val="3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b="1" kern="1200">
          <a:solidFill>
            <a:schemeClr val="tx1">
              <a:lumMod val="65000"/>
              <a:lumOff val="3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b="1" kern="1200">
          <a:solidFill>
            <a:schemeClr val="tx1">
              <a:lumMod val="65000"/>
              <a:lumOff val="3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b="1"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55D46416-474E-184B-A5AD-7D0BC91A8C60}"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3512750493"/>
      </p:ext>
    </p:extLst>
  </p:cSld>
  <p:clrMap bg1="lt1" tx1="dk1" bg2="lt2" tx2="dk2" accent1="accent1" accent2="accent2" accent3="accent3" accent4="accent4" accent5="accent5" accent6="accent6" hlink="hlink" folHlink="folHlink"/>
  <p:sldLayoutIdLst>
    <p:sldLayoutId id="2147488338" r:id="rId1"/>
    <p:sldLayoutId id="2147488339" r:id="rId2"/>
    <p:sldLayoutId id="2147488340" r:id="rId3"/>
    <p:sldLayoutId id="2147488341" r:id="rId4"/>
    <p:sldLayoutId id="2147488342" r:id="rId5"/>
    <p:sldLayoutId id="2147488343" r:id="rId6"/>
    <p:sldLayoutId id="2147488344" r:id="rId7"/>
    <p:sldLayoutId id="2147488345" r:id="rId8"/>
    <p:sldLayoutId id="2147488346" r:id="rId9"/>
    <p:sldLayoutId id="2147488347" r:id="rId10"/>
    <p:sldLayoutId id="2147488348" r:id="rId11"/>
    <p:sldLayoutId id="214748834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5A6E66D7-25D4-7942-B252-BA546C3B21A4}"/>
              </a:ext>
            </a:extLst>
          </p:cNvPr>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a:extLst>
              <a:ext uri="{FF2B5EF4-FFF2-40B4-BE49-F238E27FC236}">
                <a16:creationId xmlns:a16="http://schemas.microsoft.com/office/drawing/2014/main" id="{7688104E-355A-0841-9C8A-BC5C807F3E7F}"/>
              </a:ext>
            </a:extLst>
          </p:cNvPr>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a:extLst>
              <a:ext uri="{FF2B5EF4-FFF2-40B4-BE49-F238E27FC236}">
                <a16:creationId xmlns:a16="http://schemas.microsoft.com/office/drawing/2014/main" id="{2CB1F67F-9389-B845-BE4D-86338D00CBDC}"/>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a:extLst>
              <a:ext uri="{FF2B5EF4-FFF2-40B4-BE49-F238E27FC236}">
                <a16:creationId xmlns:a16="http://schemas.microsoft.com/office/drawing/2014/main" id="{3161D14C-ACB8-624E-A9FB-35755CC49192}"/>
              </a:ext>
            </a:extLst>
          </p:cNvPr>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ea typeface="ＭＳ Ｐゴシック" charset="-128"/>
              </a:defRPr>
            </a:lvl1pPr>
          </a:lstStyle>
          <a:p>
            <a:pPr>
              <a:defRPr/>
            </a:pPr>
            <a:fld id="{36333DC9-A31B-394B-9F22-29AF69020209}" type="slidenum">
              <a:rPr lang="en-US" altLang="en-US"/>
              <a:pPr>
                <a:defRPr/>
              </a:pPr>
              <a:t>‹#›</a:t>
            </a:fld>
            <a:endParaRPr lang="en-US" altLang="en-US"/>
          </a:p>
        </p:txBody>
      </p:sp>
      <p:sp>
        <p:nvSpPr>
          <p:cNvPr id="1030" name="Line 1032">
            <a:extLst>
              <a:ext uri="{FF2B5EF4-FFF2-40B4-BE49-F238E27FC236}">
                <a16:creationId xmlns:a16="http://schemas.microsoft.com/office/drawing/2014/main" id="{AD8B9E45-F535-BE4F-97AF-C937D395C8D5}"/>
              </a:ext>
            </a:extLst>
          </p:cNvPr>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a:extLst>
              <a:ext uri="{FF2B5EF4-FFF2-40B4-BE49-F238E27FC236}">
                <a16:creationId xmlns:a16="http://schemas.microsoft.com/office/drawing/2014/main" id="{B542CF70-40CF-ED4B-A03B-09D83FB20073}"/>
              </a:ext>
            </a:extLst>
          </p:cNvPr>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04524474"/>
      </p:ext>
    </p:extLst>
  </p:cSld>
  <p:clrMap bg1="lt1" tx1="dk1" bg2="lt2" tx2="dk2" accent1="accent1" accent2="accent2" accent3="accent3" accent4="accent4" accent5="accent5" accent6="accent6" hlink="hlink" folHlink="folHlink"/>
  <p:sldLayoutIdLst>
    <p:sldLayoutId id="2147488351" r:id="rId1"/>
    <p:sldLayoutId id="2147488352" r:id="rId2"/>
    <p:sldLayoutId id="2147488353" r:id="rId3"/>
    <p:sldLayoutId id="2147488354" r:id="rId4"/>
    <p:sldLayoutId id="2147488355" r:id="rId5"/>
    <p:sldLayoutId id="2147488356" r:id="rId6"/>
    <p:sldLayoutId id="2147488357" r:id="rId7"/>
    <p:sldLayoutId id="2147488358" r:id="rId8"/>
    <p:sldLayoutId id="2147488359" r:id="rId9"/>
    <p:sldLayoutId id="2147488360" r:id="rId10"/>
    <p:sldLayoutId id="2147488361" r:id="rId11"/>
    <p:sldLayoutId id="214748836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mailto:omutlu@gmail.com" TargetMode="External"/><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70.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70.xml"/></Relationships>
</file>

<file path=ppt/slides/_rels/slide10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570.xml"/><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5.xml"/><Relationship Id="rId1" Type="http://schemas.openxmlformats.org/officeDocument/2006/relationships/slideLayout" Target="../slideLayouts/slideLayout570.xml"/></Relationships>
</file>

<file path=ppt/slides/_rels/slide104.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image" Target="../media/image65.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6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5.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4" Type="http://schemas.openxmlformats.org/officeDocument/2006/relationships/image" Target="../media/image32.tiff"/></Relationships>
</file>

<file path=ppt/slides/_rels/slide10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12.xml"/></Relationships>
</file>

<file path=ppt/slides/_rels/slide10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isca2016.eecs.umich.edu/" TargetMode="External"/><Relationship Id="rId7" Type="http://schemas.openxmlformats.org/officeDocument/2006/relationships/hyperlink" Target="https://users.ece.cmu.edu/~omutlu/pub/TOM-programmer-transparent-GPU-near-date-processing_kevinhsieh_isca16-lightning-talk.pdf" TargetMode="External"/><Relationship Id="rId2" Type="http://schemas.openxmlformats.org/officeDocument/2006/relationships/hyperlink" Target="https://users.ece.cmu.edu/~omutlu/pub/TOM-programmer-transparent-GPU-near-date-processing_isca16.pdf" TargetMode="External"/><Relationship Id="rId1" Type="http://schemas.openxmlformats.org/officeDocument/2006/relationships/slideLayout" Target="../slideLayouts/slideLayout312.xml"/><Relationship Id="rId6" Type="http://schemas.openxmlformats.org/officeDocument/2006/relationships/hyperlink" Target="https://users.ece.cmu.edu/~omutlu/pub/TOM-programmer-transparent-GPU-near-date-processing_kevinhsieh_isca16-lightning-talk.pptx" TargetMode="External"/><Relationship Id="rId5" Type="http://schemas.openxmlformats.org/officeDocument/2006/relationships/hyperlink" Target="https://users.ece.cmu.edu/~omutlu/pub/TOM-programmer-transparent-GPU-near-date-processing_kevinhsieh_isca16-talk.pdf" TargetMode="External"/><Relationship Id="rId4" Type="http://schemas.openxmlformats.org/officeDocument/2006/relationships/hyperlink" Target="https://users.ece.cmu.edu/~omutlu/pub/TOM-programmer-transparent-GPU-near-date-processing_kevinhsieh_isca16-talk.pptx"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pactconf.org/" TargetMode="External"/><Relationship Id="rId2" Type="http://schemas.openxmlformats.org/officeDocument/2006/relationships/hyperlink" Target="https://users.ece.cmu.edu/~omutlu/pub/scheduling-for-GPU-processing-in-memory_pact16.pdf" TargetMode="External"/><Relationship Id="rId1" Type="http://schemas.openxmlformats.org/officeDocument/2006/relationships/slideLayout" Target="../slideLayouts/slideLayout312.xml"/><Relationship Id="rId4" Type="http://schemas.openxmlformats.org/officeDocument/2006/relationships/image" Target="../media/image79.png"/></Relationships>
</file>

<file path=ppt/slides/_rels/slide109.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isca2016.eecs.umich.edu/" TargetMode="External"/><Relationship Id="rId7" Type="http://schemas.openxmlformats.org/officeDocument/2006/relationships/hyperlink" Target="https://users.ece.cmu.edu/~omutlu/pub/enhanced-memory-controller-for-dependent-loads_milad_isca16-lightning-talk.pdf" TargetMode="External"/><Relationship Id="rId2" Type="http://schemas.openxmlformats.org/officeDocument/2006/relationships/hyperlink" Target="https://users.ece.cmu.edu/~omutlu/pub/enhanced-memory-controller-for-dependent-loads_isca16.pdf" TargetMode="External"/><Relationship Id="rId1" Type="http://schemas.openxmlformats.org/officeDocument/2006/relationships/slideLayout" Target="../slideLayouts/slideLayout13.xml"/><Relationship Id="rId6" Type="http://schemas.openxmlformats.org/officeDocument/2006/relationships/hyperlink" Target="https://users.ece.cmu.edu/~omutlu/pub/enhanced-memory-controller-for-dependent-loads_milad_isca16-lightning-talk.pptx" TargetMode="External"/><Relationship Id="rId5" Type="http://schemas.openxmlformats.org/officeDocument/2006/relationships/hyperlink" Target="https://users.ece.cmu.edu/~omutlu/pub/enhanced-memory-controller-for-dependent-loads_milad_isca16-talk.pdf" TargetMode="External"/><Relationship Id="rId4" Type="http://schemas.openxmlformats.org/officeDocument/2006/relationships/hyperlink" Target="https://users.ece.cmu.edu/~omutlu/pub/enhanced-memory-controller-for-dependent-loads_milad_isca16-talk.pptx" TargetMode="External"/><Relationship Id="rId9" Type="http://schemas.openxmlformats.org/officeDocument/2006/relationships/image" Target="../media/image8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gif"/><Relationship Id="rId1" Type="http://schemas.openxmlformats.org/officeDocument/2006/relationships/slideLayout" Target="../slideLayouts/slideLayout593.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gif"/><Relationship Id="rId1" Type="http://schemas.openxmlformats.org/officeDocument/2006/relationships/slideLayout" Target="../slideLayouts/slideLayout593.xml"/></Relationships>
</file>

<file path=ppt/slides/_rels/slide11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93.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12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93.xml"/></Relationships>
</file>

<file path=ppt/slides/_rels/slide122.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593.xml"/></Relationships>
</file>

<file path=ppt/slides/_rels/slide12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593.xml"/></Relationships>
</file>

<file path=ppt/slides/_rels/slide12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593.xml"/></Relationships>
</file>

<file path=ppt/slides/_rels/slide125.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593.xml"/></Relationships>
</file>

<file path=ppt/slides/_rels/slide126.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59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128.xml.rels><?xml version="1.0" encoding="UTF-8" standalone="yes"?>
<Relationships xmlns="http://schemas.openxmlformats.org/package/2006/relationships"><Relationship Id="rId3" Type="http://schemas.openxmlformats.org/officeDocument/2006/relationships/hyperlink" Target="http://www.ece.cmu.edu/calcm/isca2015/" TargetMode="External"/><Relationship Id="rId2" Type="http://schemas.openxmlformats.org/officeDocument/2006/relationships/hyperlink" Target="http://users.ece.cmu.edu/~omutlu/pub/pim-enabled-instructons-for-low-overhead-pim_isca15.pdf" TargetMode="External"/><Relationship Id="rId1" Type="http://schemas.openxmlformats.org/officeDocument/2006/relationships/slideLayout" Target="../slideLayouts/slideLayout379.xml"/><Relationship Id="rId6" Type="http://schemas.openxmlformats.org/officeDocument/2006/relationships/image" Target="../media/image87.png"/><Relationship Id="rId5" Type="http://schemas.openxmlformats.org/officeDocument/2006/relationships/hyperlink" Target="http://users.ece.cmu.edu/~omutlu/pub/pim-enabled-instructons-for-low-overhead-pim_isca15-lightning-talk.pdf" TargetMode="External"/><Relationship Id="rId4" Type="http://schemas.openxmlformats.org/officeDocument/2006/relationships/hyperlink" Target="http://users.ece.cmu.edu/~omutlu/pub/pim-enabled-instructons-for-low-overhead-pim_isca15-talk.pdf" TargetMode="External"/></Relationships>
</file>

<file path=ppt/slides/_rels/slide1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isca2016.eecs.umich.edu/" TargetMode="External"/><Relationship Id="rId7" Type="http://schemas.openxmlformats.org/officeDocument/2006/relationships/hyperlink" Target="https://users.ece.cmu.edu/~omutlu/pub/TOM-programmer-transparent-GPU-near-date-processing_kevinhsieh_isca16-lightning-talk.pdf" TargetMode="External"/><Relationship Id="rId2" Type="http://schemas.openxmlformats.org/officeDocument/2006/relationships/hyperlink" Target="https://users.ece.cmu.edu/~omutlu/pub/TOM-programmer-transparent-GPU-near-date-processing_isca16.pdf" TargetMode="External"/><Relationship Id="rId1" Type="http://schemas.openxmlformats.org/officeDocument/2006/relationships/slideLayout" Target="../slideLayouts/slideLayout312.xml"/><Relationship Id="rId6" Type="http://schemas.openxmlformats.org/officeDocument/2006/relationships/hyperlink" Target="https://users.ece.cmu.edu/~omutlu/pub/TOM-programmer-transparent-GPU-near-date-processing_kevinhsieh_isca16-lightning-talk.pptx" TargetMode="External"/><Relationship Id="rId5" Type="http://schemas.openxmlformats.org/officeDocument/2006/relationships/hyperlink" Target="https://users.ece.cmu.edu/~omutlu/pub/TOM-programmer-transparent-GPU-near-date-processing_kevinhsieh_isca16-talk.pdf" TargetMode="External"/><Relationship Id="rId4" Type="http://schemas.openxmlformats.org/officeDocument/2006/relationships/hyperlink" Target="https://users.ece.cmu.edu/~omutlu/pub/TOM-programmer-transparent-GPU-near-date-processing_kevinhsieh_isca16-talk.pptx"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36.xml"/></Relationships>
</file>

<file path=ppt/slides/_rels/slide1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isca2016.eecs.umich.edu/" TargetMode="External"/><Relationship Id="rId7" Type="http://schemas.openxmlformats.org/officeDocument/2006/relationships/hyperlink" Target="https://users.ece.cmu.edu/~omutlu/pub/enhanced-memory-controller-for-dependent-loads_milad_isca16-lightning-talk.pdf" TargetMode="External"/><Relationship Id="rId2" Type="http://schemas.openxmlformats.org/officeDocument/2006/relationships/hyperlink" Target="https://users.ece.cmu.edu/~omutlu/pub/enhanced-memory-controller-for-dependent-loads_isca16.pdf" TargetMode="External"/><Relationship Id="rId1" Type="http://schemas.openxmlformats.org/officeDocument/2006/relationships/slideLayout" Target="../slideLayouts/slideLayout312.xml"/><Relationship Id="rId6" Type="http://schemas.openxmlformats.org/officeDocument/2006/relationships/hyperlink" Target="https://users.ece.cmu.edu/~omutlu/pub/enhanced-memory-controller-for-dependent-loads_milad_isca16-lightning-talk.pptx" TargetMode="External"/><Relationship Id="rId5" Type="http://schemas.openxmlformats.org/officeDocument/2006/relationships/hyperlink" Target="https://users.ece.cmu.edu/~omutlu/pub/enhanced-memory-controller-for-dependent-loads_milad_isca16-talk.pdf" TargetMode="External"/><Relationship Id="rId4" Type="http://schemas.openxmlformats.org/officeDocument/2006/relationships/hyperlink" Target="https://users.ece.cmu.edu/~omutlu/pub/enhanced-memory-controller-for-dependent-loads_milad_isca16-talk.pptx" TargetMode="External"/><Relationship Id="rId9" Type="http://schemas.openxmlformats.org/officeDocument/2006/relationships/image" Target="../media/image82.png"/></Relationships>
</file>

<file path=ppt/slides/_rels/slide131.xml.rels><?xml version="1.0" encoding="UTF-8" standalone="yes"?>
<Relationships xmlns="http://schemas.openxmlformats.org/package/2006/relationships"><Relationship Id="rId8" Type="http://schemas.openxmlformats.org/officeDocument/2006/relationships/hyperlink" Target="https://people.inf.ethz.ch/omutlu/pub/continuous-runahead-engine_micro16-poster.pdf" TargetMode="External"/><Relationship Id="rId3" Type="http://schemas.openxmlformats.org/officeDocument/2006/relationships/hyperlink" Target="http://www.microarch.org/micro49/" TargetMode="External"/><Relationship Id="rId7" Type="http://schemas.openxmlformats.org/officeDocument/2006/relationships/hyperlink" Target="https://people.inf.ethz.ch/omutlu/pub/continuous-runahead-engine_micro16-poster.pptx" TargetMode="External"/><Relationship Id="rId2" Type="http://schemas.openxmlformats.org/officeDocument/2006/relationships/hyperlink" Target="https://people.inf.ethz.ch/omutlu/pub/continuous-runahead-engine_micro16.pdf" TargetMode="External"/><Relationship Id="rId1" Type="http://schemas.openxmlformats.org/officeDocument/2006/relationships/slideLayout" Target="../slideLayouts/slideLayout312.xml"/><Relationship Id="rId6" Type="http://schemas.openxmlformats.org/officeDocument/2006/relationships/hyperlink" Target="https://people.inf.ethz.ch/omutlu/pub/continuous-runahead-engine_micro16-lightning-session-talk.pdf" TargetMode="External"/><Relationship Id="rId5" Type="http://schemas.openxmlformats.org/officeDocument/2006/relationships/hyperlink" Target="https://people.inf.ethz.ch/omutlu/pub/continuous-runahead-engine_micro16-talk.pdf" TargetMode="External"/><Relationship Id="rId4" Type="http://schemas.openxmlformats.org/officeDocument/2006/relationships/hyperlink" Target="https://people.inf.ethz.ch/omutlu/pub/continuous-runahead-engine_micro16-talk.pptx" TargetMode="External"/><Relationship Id="rId9" Type="http://schemas.openxmlformats.org/officeDocument/2006/relationships/image" Target="../media/image88.png"/></Relationships>
</file>

<file path=ppt/slides/_rels/slide132.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s://users.ece.cmu.edu/~omutlu/pub/LazyPIM-coherence-for-processing-in-memory_ieee-cal16.pdf" TargetMode="Externa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36.xml"/><Relationship Id="rId6" Type="http://schemas.openxmlformats.org/officeDocument/2006/relationships/image" Target="../media/image21.tiff"/><Relationship Id="rId5" Type="http://schemas.openxmlformats.org/officeDocument/2006/relationships/image" Target="../media/image24.jpeg"/><Relationship Id="rId4" Type="http://schemas.openxmlformats.org/officeDocument/2006/relationships/image" Target="../media/image23.png"/></Relationships>
</file>

<file path=ppt/slides/_rels/slide1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1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isca2016.eecs.umich.edu/" TargetMode="External"/><Relationship Id="rId7" Type="http://schemas.openxmlformats.org/officeDocument/2006/relationships/hyperlink" Target="https://users.ece.cmu.edu/~omutlu/pub/TOM-programmer-transparent-GPU-near-date-processing_kevinhsieh_isca16-lightning-talk.pdf" TargetMode="External"/><Relationship Id="rId2" Type="http://schemas.openxmlformats.org/officeDocument/2006/relationships/hyperlink" Target="https://users.ece.cmu.edu/~omutlu/pub/TOM-programmer-transparent-GPU-near-date-processing_isca16.pdf" TargetMode="External"/><Relationship Id="rId1" Type="http://schemas.openxmlformats.org/officeDocument/2006/relationships/slideLayout" Target="../slideLayouts/slideLayout312.xml"/><Relationship Id="rId6" Type="http://schemas.openxmlformats.org/officeDocument/2006/relationships/hyperlink" Target="https://users.ece.cmu.edu/~omutlu/pub/TOM-programmer-transparent-GPU-near-date-processing_kevinhsieh_isca16-lightning-talk.pptx" TargetMode="External"/><Relationship Id="rId5" Type="http://schemas.openxmlformats.org/officeDocument/2006/relationships/hyperlink" Target="https://users.ece.cmu.edu/~omutlu/pub/TOM-programmer-transparent-GPU-near-date-processing_kevinhsieh_isca16-talk.pdf" TargetMode="External"/><Relationship Id="rId4" Type="http://schemas.openxmlformats.org/officeDocument/2006/relationships/hyperlink" Target="https://users.ece.cmu.edu/~omutlu/pub/TOM-programmer-transparent-GPU-near-date-processing_kevinhsieh_isca16-talk.pptx"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pactconf.org/" TargetMode="External"/><Relationship Id="rId2" Type="http://schemas.openxmlformats.org/officeDocument/2006/relationships/hyperlink" Target="https://users.ece.cmu.edu/~omutlu/pub/scheduling-for-GPU-processing-in-memory_pact16.pdf" TargetMode="External"/><Relationship Id="rId1" Type="http://schemas.openxmlformats.org/officeDocument/2006/relationships/slideLayout" Target="../slideLayouts/slideLayout312.xml"/><Relationship Id="rId4" Type="http://schemas.openxmlformats.org/officeDocument/2006/relationships/image" Target="../media/image79.png"/></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s://users.ece.cmu.edu/~omutlu/pub/LazyPIM-coherence-for-processing-in-memory_ieee-cal16.pdf" TargetMode="External"/><Relationship Id="rId1" Type="http://schemas.openxmlformats.org/officeDocument/2006/relationships/slideLayout" Target="../slideLayouts/slideLayout312.xml"/><Relationship Id="rId4" Type="http://schemas.openxmlformats.org/officeDocument/2006/relationships/image" Target="../media/image89.png"/></Relationships>
</file>

<file path=ppt/slides/_rels/slide146.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312.xml"/><Relationship Id="rId4" Type="http://schemas.openxmlformats.org/officeDocument/2006/relationships/image" Target="../media/image80.png"/></Relationships>
</file>

<file path=ppt/slides/_rels/slide147.xml.rels><?xml version="1.0" encoding="UTF-8" standalone="yes"?>
<Relationships xmlns="http://schemas.openxmlformats.org/package/2006/relationships"><Relationship Id="rId3" Type="http://schemas.openxmlformats.org/officeDocument/2006/relationships/hyperlink" Target="https://spaa.acm.org/" TargetMode="External"/><Relationship Id="rId2" Type="http://schemas.openxmlformats.org/officeDocument/2006/relationships/hyperlink" Target="https://people.inf.ethz.ch/omutlu/pub/concurrent-data-structures-for-PIM_spaa17.pdf" TargetMode="External"/><Relationship Id="rId1" Type="http://schemas.openxmlformats.org/officeDocument/2006/relationships/slideLayout" Target="../slideLayouts/slideLayout312.xml"/><Relationship Id="rId6" Type="http://schemas.openxmlformats.org/officeDocument/2006/relationships/image" Target="../media/image91.tiff"/><Relationship Id="rId5" Type="http://schemas.openxmlformats.org/officeDocument/2006/relationships/hyperlink" Target="https://people.inf.ethz.ch/omutlu/pub/concurrent-data-structures-for-PIM_spaa17-talk.pdf" TargetMode="External"/><Relationship Id="rId4" Type="http://schemas.openxmlformats.org/officeDocument/2006/relationships/hyperlink" Target="https://people.inf.ethz.ch/omutlu/pub/concurrent-data-structures-for-PIM_spaa17-talk.pptx"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github.com/CMU-SAFARI/ramulator" TargetMode="External"/><Relationship Id="rId1" Type="http://schemas.openxmlformats.org/officeDocument/2006/relationships/slideLayout" Target="../slideLayouts/slideLayout312.xml"/></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people.inf.ethz.ch/omutlu/pub/softMC_hpca17.pdf" TargetMode="External"/><Relationship Id="rId1" Type="http://schemas.openxmlformats.org/officeDocument/2006/relationships/slideLayout" Target="../slideLayouts/slideLayout312.xml"/><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6.xml"/></Relationships>
</file>

<file path=ppt/slides/_rels/slide150.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s://arxiv.org/pdf/1711.01177.pdf"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jpg"/><Relationship Id="rId2" Type="http://schemas.openxmlformats.org/officeDocument/2006/relationships/image" Target="../media/image62.png"/><Relationship Id="rId1" Type="http://schemas.openxmlformats.org/officeDocument/2006/relationships/slideLayout" Target="../slideLayouts/slideLayout569.xml"/><Relationship Id="rId6" Type="http://schemas.openxmlformats.org/officeDocument/2006/relationships/image" Target="../media/image65.png"/><Relationship Id="rId5" Type="http://schemas.openxmlformats.org/officeDocument/2006/relationships/image" Target="../media/image1.png"/><Relationship Id="rId4" Type="http://schemas.openxmlformats.org/officeDocument/2006/relationships/image" Target="../media/image64.png"/></Relationships>
</file>

<file path=ppt/slides/_rels/slide15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489.xml"/><Relationship Id="rId6" Type="http://schemas.openxmlformats.org/officeDocument/2006/relationships/image" Target="../media/image97.tiff"/><Relationship Id="rId5" Type="http://schemas.openxmlformats.org/officeDocument/2006/relationships/image" Target="../media/image96.tiff"/><Relationship Id="rId4" Type="http://schemas.openxmlformats.org/officeDocument/2006/relationships/image" Target="../media/image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90.xml"/></Relationships>
</file>

<file path=ppt/slides/_rels/slide154.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18.xml"/><Relationship Id="rId1" Type="http://schemas.openxmlformats.org/officeDocument/2006/relationships/slideLayout" Target="../slideLayouts/slideLayout490.xml"/></Relationships>
</file>

<file path=ppt/slides/_rels/slide1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490.xml"/></Relationships>
</file>

<file path=ppt/slides/_rels/slide1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49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0.xml"/></Relationships>
</file>

<file path=ppt/slides/_rels/slide158.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s://arxiv.org/pdf/1711.01177.pdf"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rxiv.org/pdf/1802.00320.pdf"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71.xml"/></Relationships>
</file>

<file path=ppt/slides/_rels/slide1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71.xml"/><Relationship Id="rId5" Type="http://schemas.openxmlformats.org/officeDocument/2006/relationships/image" Target="../media/image106.png"/><Relationship Id="rId4" Type="http://schemas.openxmlformats.org/officeDocument/2006/relationships/image" Target="../media/image10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9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7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www.cs.arizona.edu/hpca9/" TargetMode="External"/><Relationship Id="rId2" Type="http://schemas.openxmlformats.org/officeDocument/2006/relationships/hyperlink" Target="https://people.inf.ethz.ch/omutlu/pub/mutlu_hpca03.pdf" TargetMode="External"/><Relationship Id="rId1" Type="http://schemas.openxmlformats.org/officeDocument/2006/relationships/slideLayout" Target="../slideLayouts/slideLayout536.xml"/><Relationship Id="rId5" Type="http://schemas.openxmlformats.org/officeDocument/2006/relationships/image" Target="../media/image26.tiff"/><Relationship Id="rId4" Type="http://schemas.openxmlformats.org/officeDocument/2006/relationships/hyperlink" Target="https://people.inf.ethz.ch/omutlu/pub/mutlu_hpca03_talk.pdf"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36.xml"/></Relationships>
</file>

<file path=ppt/slides/_rels/slide1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6.xml"/></Relationships>
</file>

<file path=ppt/slides/_rels/slide1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36.xml"/><Relationship Id="rId4" Type="http://schemas.openxmlformats.org/officeDocument/2006/relationships/image" Target="../media/image109.png"/></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12.xml"/></Relationships>
</file>

<file path=ppt/slides/_rels/slide17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36.xml"/></Relationships>
</file>

<file path=ppt/slides/_rels/slide17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36.xml"/></Relationships>
</file>

<file path=ppt/slides/_rels/slide1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524.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5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36.xml"/><Relationship Id="rId4" Type="http://schemas.openxmlformats.org/officeDocument/2006/relationships/hyperlink" Target="https://commons.wikimedia.org/w/index.php?curid=3149335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36.xml"/></Relationships>
</file>

<file path=ppt/slides/_rels/slide1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24.xml"/></Relationships>
</file>

<file path=ppt/slides/_rels/slide18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52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18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hyperlink" Target="https://arxiv.org/pdf/1706.08642" TargetMode="External"/><Relationship Id="rId1" Type="http://schemas.openxmlformats.org/officeDocument/2006/relationships/slideLayout" Target="../slideLayouts/slideLayout290.xml"/></Relationships>
</file>

<file path=ppt/slides/_rels/slide1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rxiv.org/pdf/1802.00320.pdf" TargetMode="External"/><Relationship Id="rId1" Type="http://schemas.openxmlformats.org/officeDocument/2006/relationships/slideLayout" Target="../slideLayouts/slideLayout290.xml"/></Relationships>
</file>

<file path=ppt/slides/_rels/slide18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hyperlink" Target="mailto:omutlu@gmail.com" TargetMode="External"/><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9.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80.xml"/></Relationships>
</file>

<file path=ppt/slides/_rels/slide18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jpg"/><Relationship Id="rId2" Type="http://schemas.openxmlformats.org/officeDocument/2006/relationships/image" Target="../media/image62.png"/><Relationship Id="rId1" Type="http://schemas.openxmlformats.org/officeDocument/2006/relationships/slideLayout" Target="../slideLayouts/slideLayout569.xml"/><Relationship Id="rId6" Type="http://schemas.openxmlformats.org/officeDocument/2006/relationships/image" Target="../media/image65.png"/><Relationship Id="rId5" Type="http://schemas.openxmlformats.org/officeDocument/2006/relationships/image" Target="../media/image1.png"/><Relationship Id="rId4" Type="http://schemas.openxmlformats.org/officeDocument/2006/relationships/image" Target="../media/image64.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57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36.xml"/></Relationships>
</file>

<file path=ppt/slides/_rels/slide19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70.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570.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70.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70.xml"/></Relationships>
</file>

<file path=ppt/slides/_rels/slide1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570.xml"/><Relationship Id="rId5" Type="http://schemas.openxmlformats.org/officeDocument/2006/relationships/image" Target="../media/image125.pn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0.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570.xml"/><Relationship Id="rId6" Type="http://schemas.openxmlformats.org/officeDocument/2006/relationships/image" Target="../media/image75.png"/><Relationship Id="rId5" Type="http://schemas.openxmlformats.org/officeDocument/2006/relationships/image" Target="../media/image72.png"/><Relationship Id="rId4" Type="http://schemas.openxmlformats.org/officeDocument/2006/relationships/image" Target="../media/image71.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70.xml"/></Relationships>
</file>

<file path=ppt/slides/_rels/slide19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0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57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570.xml"/><Relationship Id="rId4" Type="http://schemas.openxmlformats.org/officeDocument/2006/relationships/image" Target="../media/image126.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570.xml"/><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570.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570.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570.xml"/><Relationship Id="rId4" Type="http://schemas.openxmlformats.org/officeDocument/2006/relationships/image" Target="../media/image126.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570.xml"/><Relationship Id="rId4" Type="http://schemas.openxmlformats.org/officeDocument/2006/relationships/chart" Target="../charts/chart24.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570.xml"/><Relationship Id="rId5" Type="http://schemas.openxmlformats.org/officeDocument/2006/relationships/chart" Target="../charts/chart26.xml"/><Relationship Id="rId4" Type="http://schemas.openxmlformats.org/officeDocument/2006/relationships/chart" Target="../charts/chart25.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570.xml"/><Relationship Id="rId5" Type="http://schemas.openxmlformats.org/officeDocument/2006/relationships/chart" Target="../charts/chart28.xml"/><Relationship Id="rId4" Type="http://schemas.openxmlformats.org/officeDocument/2006/relationships/chart" Target="../charts/chart27.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570.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9.png"/><Relationship Id="rId1" Type="http://schemas.openxmlformats.org/officeDocument/2006/relationships/slideLayout" Target="../slideLayouts/slideLayout236.xml"/></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570.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570.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570.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570.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570.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71.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570.xml"/><Relationship Id="rId5" Type="http://schemas.openxmlformats.org/officeDocument/2006/relationships/image" Target="../media/image128.png"/><Relationship Id="rId4" Type="http://schemas.openxmlformats.org/officeDocument/2006/relationships/image" Target="../media/image127.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570.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570.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570.xml"/></Relationships>
</file>

<file path=ppt/slides/_rels/slide2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570.xml"/><Relationship Id="rId5" Type="http://schemas.openxmlformats.org/officeDocument/2006/relationships/image" Target="../media/image76.png"/><Relationship Id="rId4" Type="http://schemas.openxmlformats.org/officeDocument/2006/relationships/image" Target="../media/image72.pn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570.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570.xml"/></Relationships>
</file>

<file path=ppt/slides/_rels/slide2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570.xml"/></Relationships>
</file>

<file path=ppt/slides/_rels/slide2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570.xml"/><Relationship Id="rId6" Type="http://schemas.openxmlformats.org/officeDocument/2006/relationships/image" Target="../media/image75.png"/><Relationship Id="rId5" Type="http://schemas.openxmlformats.org/officeDocument/2006/relationships/image" Target="../media/image126.png"/><Relationship Id="rId4" Type="http://schemas.openxmlformats.org/officeDocument/2006/relationships/image" Target="../media/image129.png"/></Relationships>
</file>

<file path=ppt/slides/_rels/slide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70.xml"/></Relationships>
</file>

<file path=ppt/slides/_rels/slide2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570.xml"/></Relationships>
</file>

<file path=ppt/slides/_rels/slide228.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62.xml"/><Relationship Id="rId1" Type="http://schemas.openxmlformats.org/officeDocument/2006/relationships/slideLayout" Target="../slideLayouts/slideLayout570.xml"/><Relationship Id="rId4" Type="http://schemas.openxmlformats.org/officeDocument/2006/relationships/image" Target="../media/image1.png"/></Relationships>
</file>

<file path=ppt/slides/_rels/slide229.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63.xml"/><Relationship Id="rId1" Type="http://schemas.openxmlformats.org/officeDocument/2006/relationships/slideLayout" Target="../slideLayouts/slideLayout570.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570.xml"/></Relationships>
</file>

<file path=ppt/slides/_rels/slide23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jpg"/><Relationship Id="rId2" Type="http://schemas.openxmlformats.org/officeDocument/2006/relationships/image" Target="../media/image62.png"/><Relationship Id="rId1" Type="http://schemas.openxmlformats.org/officeDocument/2006/relationships/slideLayout" Target="../slideLayouts/slideLayout569.xml"/><Relationship Id="rId6" Type="http://schemas.openxmlformats.org/officeDocument/2006/relationships/image" Target="../media/image65.png"/><Relationship Id="rId5" Type="http://schemas.openxmlformats.org/officeDocument/2006/relationships/image" Target="../media/image1.png"/><Relationship Id="rId4" Type="http://schemas.openxmlformats.org/officeDocument/2006/relationships/image" Target="../media/image64.png"/></Relationships>
</file>

<file path=ppt/slides/_rels/slide232.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13.xml"/><Relationship Id="rId4" Type="http://schemas.openxmlformats.org/officeDocument/2006/relationships/image" Target="../media/image32.tiff"/></Relationships>
</file>

<file path=ppt/slides/_rels/slide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2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0.png"/></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26.xml"/><Relationship Id="rId1" Type="http://schemas.openxmlformats.org/officeDocument/2006/relationships/tags" Target="../tags/tag1.xml"/></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35.png"/><Relationship Id="rId2" Type="http://schemas.openxmlformats.org/officeDocument/2006/relationships/slideLayout" Target="../slideLayouts/slideLayout626.xml"/><Relationship Id="rId1" Type="http://schemas.openxmlformats.org/officeDocument/2006/relationships/tags" Target="../tags/tag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png"/></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26.xml"/><Relationship Id="rId1" Type="http://schemas.openxmlformats.org/officeDocument/2006/relationships/tags" Target="../tags/tag3.xml"/><Relationship Id="rId5" Type="http://schemas.openxmlformats.org/officeDocument/2006/relationships/image" Target="../media/image137.tiff"/><Relationship Id="rId4" Type="http://schemas.openxmlformats.org/officeDocument/2006/relationships/image" Target="../media/image136.png"/></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26.xml"/><Relationship Id="rId1" Type="http://schemas.openxmlformats.org/officeDocument/2006/relationships/tags" Target="../tags/tag4.xml"/><Relationship Id="rId5" Type="http://schemas.openxmlformats.org/officeDocument/2006/relationships/image" Target="../media/image137.tiff"/><Relationship Id="rId4" Type="http://schemas.openxmlformats.org/officeDocument/2006/relationships/image" Target="../media/image136.pn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26.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6.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7.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26.xml"/><Relationship Id="rId1" Type="http://schemas.openxmlformats.org/officeDocument/2006/relationships/tags" Target="../tags/tag8.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26.xml"/></Relationships>
</file>

<file path=ppt/slides/_rels/slide24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626.xml"/><Relationship Id="rId1" Type="http://schemas.openxmlformats.org/officeDocument/2006/relationships/tags" Target="../tags/tag9.xml"/><Relationship Id="rId4" Type="http://schemas.openxmlformats.org/officeDocument/2006/relationships/image" Target="../media/image138.tiff"/></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10.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11.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26.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626.xml"/><Relationship Id="rId1" Type="http://schemas.openxmlformats.org/officeDocument/2006/relationships/tags" Target="../tags/tag12.xml"/></Relationships>
</file>

<file path=ppt/slides/_rels/slide249.xml.rels><?xml version="1.0" encoding="UTF-8" standalone="yes"?>
<Relationships xmlns="http://schemas.openxmlformats.org/package/2006/relationships"><Relationship Id="rId2" Type="http://schemas.openxmlformats.org/officeDocument/2006/relationships/hyperlink" Target="https://github.com/CMU-SAFARI/IMPICA" TargetMode="External"/><Relationship Id="rId1" Type="http://schemas.openxmlformats.org/officeDocument/2006/relationships/slideLayout" Target="../slideLayouts/slideLayout626.xml"/></Relationships>
</file>

<file path=ppt/slides/_rels/slide25.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312.xml"/><Relationship Id="rId4" Type="http://schemas.openxmlformats.org/officeDocument/2006/relationships/image" Target="../media/image32.tiff"/></Relationships>
</file>

<file path=ppt/slides/_rels/slide250.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slideLayout" Target="../slideLayouts/slideLayout626.xml"/><Relationship Id="rId1" Type="http://schemas.openxmlformats.org/officeDocument/2006/relationships/tags" Target="../tags/tag13.xml"/></Relationships>
</file>

<file path=ppt/slides/_rels/slide251.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slideLayout" Target="../slideLayouts/slideLayout626.xml"/><Relationship Id="rId1" Type="http://schemas.openxmlformats.org/officeDocument/2006/relationships/tags" Target="../tags/tag14.xml"/><Relationship Id="rId4" Type="http://schemas.openxmlformats.org/officeDocument/2006/relationships/chart" Target="../charts/chart33.xml"/></Relationships>
</file>

<file path=ppt/slides/_rels/slide252.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slideLayout" Target="../slideLayouts/slideLayout626.xml"/><Relationship Id="rId1" Type="http://schemas.openxmlformats.org/officeDocument/2006/relationships/tags" Target="../tags/tag15.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26.xml"/></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626.xml"/><Relationship Id="rId1" Type="http://schemas.openxmlformats.org/officeDocument/2006/relationships/tags" Target="../tags/tag16.xml"/></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26.xml"/><Relationship Id="rId1" Type="http://schemas.openxmlformats.org/officeDocument/2006/relationships/tags" Target="../tags/tag1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26.xml"/></Relationships>
</file>

<file path=ppt/slides/_rels/slide257.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626.xml"/><Relationship Id="rId4" Type="http://schemas.openxmlformats.org/officeDocument/2006/relationships/image" Target="../media/image80.png"/></Relationships>
</file>

<file path=ppt/slides/_rels/slide2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62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0.png"/></Relationships>
</file>

<file path=ppt/slides/_rels/slide259.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s://users.ece.cmu.edu/~omutlu/pub/in-memory-pointer-chasing-accelerator_iccd16.pdf" TargetMode="External"/><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jpeg"/><Relationship Id="rId7" Type="http://schemas.openxmlformats.org/officeDocument/2006/relationships/image" Target="../media/image139.png"/><Relationship Id="rId2" Type="http://schemas.openxmlformats.org/officeDocument/2006/relationships/notesSlide" Target="../notesSlides/notesSlide77.xml"/><Relationship Id="rId1" Type="http://schemas.openxmlformats.org/officeDocument/2006/relationships/slideLayout" Target="../slideLayouts/slideLayout636.xml"/><Relationship Id="rId6" Type="http://schemas.openxmlformats.org/officeDocument/2006/relationships/image" Target="../media/image98.png"/><Relationship Id="rId5" Type="http://schemas.openxmlformats.org/officeDocument/2006/relationships/image" Target="../media/image97.tiff"/><Relationship Id="rId4" Type="http://schemas.openxmlformats.org/officeDocument/2006/relationships/image" Target="../media/image96.tiff"/></Relationships>
</file>

<file path=ppt/slides/_rels/slide2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8.xml"/><Relationship Id="rId1" Type="http://schemas.openxmlformats.org/officeDocument/2006/relationships/slideLayout" Target="../slideLayouts/slideLayout637.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37.xml"/></Relationships>
</file>

<file path=ppt/slides/_rels/slide26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0.xml"/><Relationship Id="rId1" Type="http://schemas.openxmlformats.org/officeDocument/2006/relationships/slideLayout" Target="../slideLayouts/slideLayout63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37.xml"/></Relationships>
</file>

<file path=ppt/slides/_rels/slide2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637.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37.xml"/></Relationships>
</file>

<file path=ppt/slides/_rels/slide2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4.xml"/><Relationship Id="rId1" Type="http://schemas.openxmlformats.org/officeDocument/2006/relationships/slideLayout" Target="../slideLayouts/slideLayout637.xml"/></Relationships>
</file>

<file path=ppt/slides/_rels/slide268.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85.xml"/><Relationship Id="rId1" Type="http://schemas.openxmlformats.org/officeDocument/2006/relationships/slideLayout" Target="../slideLayouts/slideLayout637.xml"/><Relationship Id="rId4" Type="http://schemas.openxmlformats.org/officeDocument/2006/relationships/image" Target="../media/image141.png"/></Relationships>
</file>

<file path=ppt/slides/_rels/slide2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6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37.xml"/></Relationships>
</file>

<file path=ppt/slides/_rels/slide271.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88.xml"/><Relationship Id="rId1" Type="http://schemas.openxmlformats.org/officeDocument/2006/relationships/slideLayout" Target="../slideLayouts/slideLayout637.xml"/><Relationship Id="rId4" Type="http://schemas.openxmlformats.org/officeDocument/2006/relationships/image" Target="../media/image141.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37.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37.xml"/></Relationships>
</file>

<file path=ppt/slides/_rels/slide2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1.xml"/><Relationship Id="rId1" Type="http://schemas.openxmlformats.org/officeDocument/2006/relationships/slideLayout" Target="../slideLayouts/slideLayout637.xml"/></Relationships>
</file>

<file path=ppt/slides/_rels/slide2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2.xml"/><Relationship Id="rId1" Type="http://schemas.openxmlformats.org/officeDocument/2006/relationships/slideLayout" Target="../slideLayouts/slideLayout637.xml"/></Relationships>
</file>

<file path=ppt/slides/_rels/slide27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3.xml"/><Relationship Id="rId1" Type="http://schemas.openxmlformats.org/officeDocument/2006/relationships/slideLayout" Target="../slideLayouts/slideLayout637.xml"/><Relationship Id="rId4" Type="http://schemas.openxmlformats.org/officeDocument/2006/relationships/image" Target="../media/image143.emf"/></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3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5.xml"/><Relationship Id="rId1" Type="http://schemas.openxmlformats.org/officeDocument/2006/relationships/slideLayout" Target="../slideLayouts/slideLayout63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37.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37.xml"/></Relationships>
</file>

<file path=ppt/slides/_rels/slide2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8.xml"/><Relationship Id="rId1" Type="http://schemas.openxmlformats.org/officeDocument/2006/relationships/slideLayout" Target="../slideLayouts/slideLayout637.xml"/></Relationships>
</file>

<file path=ppt/slides/_rels/slide285.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99.xml"/><Relationship Id="rId1" Type="http://schemas.openxmlformats.org/officeDocument/2006/relationships/slideLayout" Target="../slideLayouts/slideLayout637.xml"/><Relationship Id="rId4" Type="http://schemas.openxmlformats.org/officeDocument/2006/relationships/image" Target="../media/image141.png"/></Relationships>
</file>

<file path=ppt/slides/_rels/slide286.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100.xml"/><Relationship Id="rId1" Type="http://schemas.openxmlformats.org/officeDocument/2006/relationships/slideLayout" Target="../slideLayouts/slideLayout637.xml"/><Relationship Id="rId6" Type="http://schemas.openxmlformats.org/officeDocument/2006/relationships/image" Target="../media/image147.tiff"/><Relationship Id="rId5" Type="http://schemas.openxmlformats.org/officeDocument/2006/relationships/image" Target="../media/image141.png"/><Relationship Id="rId4" Type="http://schemas.openxmlformats.org/officeDocument/2006/relationships/image" Target="../media/image145.emf"/></Relationships>
</file>

<file path=ppt/slides/_rels/slide287.xml.rels><?xml version="1.0" encoding="UTF-8" standalone="yes"?>
<Relationships xmlns="http://schemas.openxmlformats.org/package/2006/relationships"><Relationship Id="rId3" Type="http://schemas.openxmlformats.org/officeDocument/2006/relationships/image" Target="../media/image146.emf"/><Relationship Id="rId7" Type="http://schemas.openxmlformats.org/officeDocument/2006/relationships/image" Target="../media/image148.tiff"/><Relationship Id="rId2" Type="http://schemas.openxmlformats.org/officeDocument/2006/relationships/notesSlide" Target="../notesSlides/notesSlide101.xml"/><Relationship Id="rId1" Type="http://schemas.openxmlformats.org/officeDocument/2006/relationships/slideLayout" Target="../slideLayouts/slideLayout637.xml"/><Relationship Id="rId6" Type="http://schemas.openxmlformats.org/officeDocument/2006/relationships/image" Target="../media/image147.tiff"/><Relationship Id="rId5" Type="http://schemas.openxmlformats.org/officeDocument/2006/relationships/image" Target="../media/image141.png"/><Relationship Id="rId4" Type="http://schemas.openxmlformats.org/officeDocument/2006/relationships/image" Target="../media/image145.emf"/></Relationships>
</file>

<file path=ppt/slides/_rels/slide2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2.xml"/><Relationship Id="rId1" Type="http://schemas.openxmlformats.org/officeDocument/2006/relationships/slideLayout" Target="../slideLayouts/slideLayout637.xml"/><Relationship Id="rId5" Type="http://schemas.openxmlformats.org/officeDocument/2006/relationships/image" Target="../media/image150.emf"/><Relationship Id="rId4" Type="http://schemas.openxmlformats.org/officeDocument/2006/relationships/image" Target="../media/image149.emf"/></Relationships>
</file>

<file path=ppt/slides/_rels/slide28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637.xml"/><Relationship Id="rId4" Type="http://schemas.openxmlformats.org/officeDocument/2006/relationships/image" Target="../media/image151.em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23.xml"/><Relationship Id="rId4" Type="http://schemas.openxmlformats.org/officeDocument/2006/relationships/image" Target="../media/image35.pn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37.xml"/></Relationships>
</file>

<file path=ppt/slides/_rels/slide2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637.xml"/><Relationship Id="rId4" Type="http://schemas.openxmlformats.org/officeDocument/2006/relationships/chart" Target="../charts/chart35.xml"/></Relationships>
</file>

<file path=ppt/slides/_rels/slide2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6.xml"/><Relationship Id="rId1" Type="http://schemas.openxmlformats.org/officeDocument/2006/relationships/slideLayout" Target="../slideLayouts/slideLayout637.xml"/><Relationship Id="rId5" Type="http://schemas.openxmlformats.org/officeDocument/2006/relationships/image" Target="../media/image152.emf"/><Relationship Id="rId4" Type="http://schemas.openxmlformats.org/officeDocument/2006/relationships/chart" Target="../charts/chart36.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37.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37.xml"/></Relationships>
</file>

<file path=ppt/slides/_rels/slide2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637.xml"/></Relationships>
</file>

<file path=ppt/slides/_rels/slide29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jpeg"/><Relationship Id="rId7"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636.xml"/><Relationship Id="rId6" Type="http://schemas.openxmlformats.org/officeDocument/2006/relationships/image" Target="../media/image98.png"/><Relationship Id="rId5" Type="http://schemas.openxmlformats.org/officeDocument/2006/relationships/image" Target="../media/image97.tiff"/><Relationship Id="rId4" Type="http://schemas.openxmlformats.org/officeDocument/2006/relationships/image" Target="../media/image96.tiff"/></Relationships>
</file>

<file path=ppt/slides/_rels/slide298.xml.rels><?xml version="1.0" encoding="UTF-8" standalone="yes"?>
<Relationships xmlns="http://schemas.openxmlformats.org/package/2006/relationships"><Relationship Id="rId3" Type="http://schemas.openxmlformats.org/officeDocument/2006/relationships/hyperlink" Target="http://apbc2018.bio.keio.ac.jp/" TargetMode="External"/><Relationship Id="rId2" Type="http://schemas.openxmlformats.org/officeDocument/2006/relationships/hyperlink" Target="http://www.biomedcentral.com/bmcgenomics/" TargetMode="Externa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hyperlink" Target="https://arxiv.org/pdf/1711.01177.pdf" TargetMode="External"/></Relationships>
</file>

<file path=ppt/slides/_rels/slide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jpeg"/><Relationship Id="rId1" Type="http://schemas.openxmlformats.org/officeDocument/2006/relationships/slideLayout" Target="../slideLayouts/slideLayout647.xml"/><Relationship Id="rId4" Type="http://schemas.openxmlformats.org/officeDocument/2006/relationships/hyperlink" Target="https://people.inf.ethz.ch/omutlu/pub/LazyPIM-coherence-for-processing-in-memory_ieee-cal16.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3.xml"/></Relationships>
</file>

<file path=ppt/slides/_rels/slide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648.xml"/></Relationships>
</file>

<file path=ppt/slides/_rels/slide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648.xml"/></Relationships>
</file>

<file path=ppt/slides/_rels/slide30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3.xml"/><Relationship Id="rId1" Type="http://schemas.openxmlformats.org/officeDocument/2006/relationships/slideLayout" Target="../slideLayouts/slideLayout648.xml"/><Relationship Id="rId5" Type="http://schemas.openxmlformats.org/officeDocument/2006/relationships/image" Target="../media/image155.png"/><Relationship Id="rId4" Type="http://schemas.openxmlformats.org/officeDocument/2006/relationships/image" Target="../media/image1.png"/></Relationships>
</file>

<file path=ppt/slides/_rels/slide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648.xml"/></Relationships>
</file>

<file path=ppt/slides/_rels/slide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648.xml"/></Relationships>
</file>

<file path=ppt/slides/_rels/slide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648.xml"/></Relationships>
</file>

<file path=ppt/slides/_rels/slide3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648.xml"/></Relationships>
</file>

<file path=ppt/slides/_rels/slide3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648.xml"/></Relationships>
</file>

<file path=ppt/slides/_rels/slide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648.xml"/></Relationships>
</file>

<file path=ppt/slides/_rels/slide30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20.xml"/><Relationship Id="rId1" Type="http://schemas.openxmlformats.org/officeDocument/2006/relationships/slideLayout" Target="../slideLayouts/slideLayout648.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2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48.xml"/></Relationships>
</file>

<file path=ppt/slides/_rels/slide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48.xml"/></Relationships>
</file>

<file path=ppt/slides/_rels/slide31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22.xml"/><Relationship Id="rId1" Type="http://schemas.openxmlformats.org/officeDocument/2006/relationships/slideLayout" Target="../slideLayouts/slideLayout648.xml"/><Relationship Id="rId5" Type="http://schemas.openxmlformats.org/officeDocument/2006/relationships/image" Target="../media/image1.png"/><Relationship Id="rId4" Type="http://schemas.openxmlformats.org/officeDocument/2006/relationships/image" Target="../media/image154.png"/></Relationships>
</file>

<file path=ppt/slides/_rels/slide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648.xml"/><Relationship Id="rId4" Type="http://schemas.openxmlformats.org/officeDocument/2006/relationships/image" Target="../media/image154.png"/></Relationships>
</file>

<file path=ppt/slides/_rels/slide3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648.xml"/></Relationships>
</file>

<file path=ppt/slides/_rels/slide3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648.xml"/></Relationships>
</file>

<file path=ppt/slides/_rels/slide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648.xml"/></Relationships>
</file>

<file path=ppt/slides/_rels/slide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648.xml"/></Relationships>
</file>

<file path=ppt/slides/_rels/slide3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648.xml"/></Relationships>
</file>

<file path=ppt/slides/_rels/slide3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29.xml"/><Relationship Id="rId1" Type="http://schemas.openxmlformats.org/officeDocument/2006/relationships/slideLayout" Target="../slideLayouts/slideLayout648.xml"/><Relationship Id="rId5" Type="http://schemas.openxmlformats.org/officeDocument/2006/relationships/image" Target="../media/image1.png"/><Relationship Id="rId4" Type="http://schemas.openxmlformats.org/officeDocument/2006/relationships/image" Target="../media/image155.png"/></Relationships>
</file>

<file path=ppt/slides/_rels/slide32.xml.rels><?xml version="1.0" encoding="UTF-8" standalone="yes"?>
<Relationships xmlns="http://schemas.openxmlformats.org/package/2006/relationships"><Relationship Id="rId3" Type="http://schemas.openxmlformats.org/officeDocument/2006/relationships/hyperlink" Target="http://users.ece.cmu.edu/~omutlu/pub/in-DRAM-bulk-AND-OR-ieee_cal15.pdf" TargetMode="External"/><Relationship Id="rId2" Type="http://schemas.openxmlformats.org/officeDocument/2006/relationships/hyperlink" Target="http://users.ece.cmu.edu/~omutlu/pub/rowclone_micro13.pdf" TargetMode="External"/><Relationship Id="rId1" Type="http://schemas.openxmlformats.org/officeDocument/2006/relationships/slideLayout" Target="../slideLayouts/slideLayout423.xml"/><Relationship Id="rId5" Type="http://schemas.openxmlformats.org/officeDocument/2006/relationships/hyperlink" Target="https://people.inf.ethz.ch/omutlu/pub/ambit-bulk-bitwise-dram_micro17.pdf" TargetMode="External"/><Relationship Id="rId4" Type="http://schemas.openxmlformats.org/officeDocument/2006/relationships/hyperlink" Target="https://users.ece.cmu.edu/~omutlu/pub/GSDRAM-gather-scatter-dram_micro15.pdf" TargetMode="External"/></Relationships>
</file>

<file path=ppt/slides/_rels/slide3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48.xml"/></Relationships>
</file>

<file path=ppt/slides/_rels/slide3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648.xml"/></Relationships>
</file>

<file path=ppt/slides/_rels/slide3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48.xml"/></Relationships>
</file>

<file path=ppt/slides/_rels/slide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648.xml"/></Relationships>
</file>

<file path=ppt/slides/_rels/slide3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648.xml"/></Relationships>
</file>

<file path=ppt/slides/_rels/slide3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648.xml"/></Relationships>
</file>

<file path=ppt/slides/_rels/slide3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648.xml"/></Relationships>
</file>

<file path=ppt/slides/_rels/slide3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648.xml"/></Relationships>
</file>

<file path=ppt/slides/_rels/slide3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648.xml"/></Relationships>
</file>

<file path=ppt/slides/_rels/slide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6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3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48.xml"/></Relationships>
</file>

<file path=ppt/slides/_rels/slide331.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138.xml"/><Relationship Id="rId1" Type="http://schemas.openxmlformats.org/officeDocument/2006/relationships/slideLayout" Target="../slideLayouts/slideLayout648.xml"/><Relationship Id="rId4" Type="http://schemas.openxmlformats.org/officeDocument/2006/relationships/image" Target="../media/image1.png"/></Relationships>
</file>

<file path=ppt/slides/_rels/slide332.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39.xml"/><Relationship Id="rId1" Type="http://schemas.openxmlformats.org/officeDocument/2006/relationships/slideLayout" Target="../slideLayouts/slideLayout648.xml"/><Relationship Id="rId4" Type="http://schemas.openxmlformats.org/officeDocument/2006/relationships/image" Target="../media/image1.png"/></Relationships>
</file>

<file path=ppt/slides/_rels/slide3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648.xml"/></Relationships>
</file>

<file path=ppt/slides/_rels/slide3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648.xml"/></Relationships>
</file>

<file path=ppt/slides/_rels/slide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jpeg"/><Relationship Id="rId1" Type="http://schemas.openxmlformats.org/officeDocument/2006/relationships/slideLayout" Target="../slideLayouts/slideLayout647.xml"/><Relationship Id="rId4" Type="http://schemas.openxmlformats.org/officeDocument/2006/relationships/hyperlink" Target="https://people.inf.ethz.ch/omutlu/pub/LazyPIM-coherence-for-processing-in-memory_ieee-cal16.pdf" TargetMode="External"/></Relationships>
</file>

<file path=ppt/slides/_rels/slide336.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s://users.ece.cmu.edu/~omutlu/pub/LazyPIM-coherence-for-processing-in-memory_ieee-cal16.pdf" TargetMode="Externa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93.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93.xml"/></Relationships>
</file>

<file path=ppt/slides/_rels/slide4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93.xml"/></Relationships>
</file>

<file path=ppt/slides/_rels/slide4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0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4.xml"/></Relationships>
</file>

<file path=ppt/slides/_rels/slide4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90.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users.ece.cmu.edu/~omutlu/pub/rowclone_seshadri_micro13-poster.pptx" TargetMode="External"/><Relationship Id="rId3" Type="http://schemas.openxmlformats.org/officeDocument/2006/relationships/hyperlink" Target="http://www.microarch.org/micro46/" TargetMode="External"/><Relationship Id="rId7" Type="http://schemas.openxmlformats.org/officeDocument/2006/relationships/hyperlink" Target="http://users.ece.cmu.edu/~omutlu/pub/rowclone_seshadri_micro13_lightning-talk.pdf" TargetMode="External"/><Relationship Id="rId2" Type="http://schemas.openxmlformats.org/officeDocument/2006/relationships/hyperlink" Target="http://users.ece.cmu.edu/~omutlu/pub/rowclone_micro13.pdf" TargetMode="External"/><Relationship Id="rId1" Type="http://schemas.openxmlformats.org/officeDocument/2006/relationships/slideLayout" Target="../slideLayouts/slideLayout236.xml"/><Relationship Id="rId6" Type="http://schemas.openxmlformats.org/officeDocument/2006/relationships/hyperlink" Target="http://users.ece.cmu.edu/~omutlu/pub/rowclone_seshadri_micro13_lightning-talk.pptx" TargetMode="External"/><Relationship Id="rId5" Type="http://schemas.openxmlformats.org/officeDocument/2006/relationships/hyperlink" Target="http://users.ece.cmu.edu/~omutlu/pub/rowclone_seshadri_micro13-talk.pdf" TargetMode="External"/><Relationship Id="rId10" Type="http://schemas.openxmlformats.org/officeDocument/2006/relationships/image" Target="../media/image41.png"/><Relationship Id="rId4" Type="http://schemas.openxmlformats.org/officeDocument/2006/relationships/hyperlink" Target="http://users.ece.cmu.edu/~omutlu/pub/rowclone_seshadri_micro13-talk.pptx" TargetMode="External"/><Relationship Id="rId9" Type="http://schemas.openxmlformats.org/officeDocument/2006/relationships/hyperlink" Target="http://users.ece.cmu.edu/~omutlu/pub/rowclone_seshadri_micro13-poster.pd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55.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in-DRAM-bulk-AND-OR-ieee_cal15.pdf" TargetMode="External"/><Relationship Id="rId1" Type="http://schemas.openxmlformats.org/officeDocument/2006/relationships/slideLayout" Target="../slideLayouts/slideLayout59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3.xml"/></Relationships>
</file>

<file path=ppt/slides/_rels/slide57.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593.xml"/></Relationships>
</file>

<file path=ppt/slides/_rels/slide5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323.xml"/></Relationships>
</file>

<file path=ppt/slides/_rels/slide5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3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01.xml"/></Relationships>
</file>

<file path=ppt/slides/_rels/slide6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7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7.xml"/></Relationships>
</file>

<file path=ppt/slides/_rels/slide6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23.xml"/></Relationships>
</file>

<file path=ppt/slides/_rels/slide6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323.xml"/></Relationships>
</file>

<file path=ppt/slides/_rels/slide65.xml.rels><?xml version="1.0" encoding="UTF-8" standalone="yes"?>
<Relationships xmlns="http://schemas.openxmlformats.org/package/2006/relationships"><Relationship Id="rId3" Type="http://schemas.openxmlformats.org/officeDocument/2006/relationships/hyperlink" Target="http://www.computer.org/web/cal" TargetMode="External"/><Relationship Id="rId2" Type="http://schemas.openxmlformats.org/officeDocument/2006/relationships/hyperlink" Target="http://users.ece.cmu.edu/~omutlu/pub/in-DRAM-bulk-AND-OR-ieee_cal15.pdf" TargetMode="External"/><Relationship Id="rId1" Type="http://schemas.openxmlformats.org/officeDocument/2006/relationships/slideLayout" Target="../slideLayouts/slideLayout323.xml"/><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hyperlink" Target="https://people.inf.ethz.ch/omutlu/pub/ambit-bulk-bitwise-dram_micro17.pdf" TargetMode="External"/><Relationship Id="rId1" Type="http://schemas.openxmlformats.org/officeDocument/2006/relationships/slideLayout" Target="../slideLayouts/slideLayout3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36.xml"/><Relationship Id="rId6" Type="http://schemas.openxmlformats.org/officeDocument/2006/relationships/chart" Target="../charts/chart7.xml"/><Relationship Id="rId5" Type="http://schemas.openxmlformats.org/officeDocument/2006/relationships/image" Target="../media/image56.png"/><Relationship Id="rId4" Type="http://schemas.openxmlformats.org/officeDocument/2006/relationships/image" Target="../media/image5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2.xml"/></Relationships>
</file>

<file path=ppt/slides/_rels/slide78.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379.xml"/></Relationships>
</file>

<file path=ppt/slides/_rels/slide79.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3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80.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379.xml"/></Relationships>
</file>

<file path=ppt/slides/_rels/slide81.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379.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2.xml"/></Relationships>
</file>

<file path=ppt/slides/_rels/slide8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12.xml"/></Relationships>
</file>

<file path=ppt/slides/_rels/slide8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12.xml"/></Relationships>
</file>

<file path=ppt/slides/_rels/slide8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379.xml"/></Relationships>
</file>

<file path=ppt/slides/_rels/slide8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3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93.xml"/></Relationships>
</file>

<file path=ppt/slides/_rels/slide89.xml.rels><?xml version="1.0" encoding="UTF-8" standalone="yes"?>
<Relationships xmlns="http://schemas.openxmlformats.org/package/2006/relationships"><Relationship Id="rId3" Type="http://schemas.openxmlformats.org/officeDocument/2006/relationships/hyperlink" Target="http://www.ece.cmu.edu/calcm/isca2015/" TargetMode="External"/><Relationship Id="rId2" Type="http://schemas.openxmlformats.org/officeDocument/2006/relationships/hyperlink" Target="http://users.ece.cmu.edu/~omutlu/pub/tesseract-pim-architecture-for-graph-processing_isca15.pdf" TargetMode="External"/><Relationship Id="rId1" Type="http://schemas.openxmlformats.org/officeDocument/2006/relationships/slideLayout" Target="../slideLayouts/slideLayout312.xml"/><Relationship Id="rId6" Type="http://schemas.openxmlformats.org/officeDocument/2006/relationships/image" Target="../media/image61.png"/><Relationship Id="rId5" Type="http://schemas.openxmlformats.org/officeDocument/2006/relationships/hyperlink" Target="http://users.ece.cmu.edu/~omutlu/pub/tesseract-pim-architecture-for-graph-processing_isca15-lightning-talk.pdf" TargetMode="External"/><Relationship Id="rId4" Type="http://schemas.openxmlformats.org/officeDocument/2006/relationships/hyperlink" Target="http://users.ece.cmu.edu/~omutlu/pub/tesseract-pim-architecture-for-graph-processing_isca15-talk.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hyperlink" Target="https://www.asplos2018.org/" TargetMode="External"/><Relationship Id="rId2" Type="http://schemas.openxmlformats.org/officeDocument/2006/relationships/hyperlink" Target="https://people.inf.ethz.ch/omutlu/pub/Google-consumer-workloads-data-movement-and-PIM_asplos18.pdf" TargetMode="External"/><Relationship Id="rId1" Type="http://schemas.openxmlformats.org/officeDocument/2006/relationships/slideLayout" Target="../slideLayouts/slideLayout312.xml"/><Relationship Id="rId4" Type="http://schemas.openxmlformats.org/officeDocument/2006/relationships/image" Target="../media/image32.tiff"/></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jpg"/><Relationship Id="rId2" Type="http://schemas.openxmlformats.org/officeDocument/2006/relationships/image" Target="../media/image62.png"/><Relationship Id="rId1" Type="http://schemas.openxmlformats.org/officeDocument/2006/relationships/slideLayout" Target="../slideLayouts/slideLayout569.xml"/><Relationship Id="rId6" Type="http://schemas.openxmlformats.org/officeDocument/2006/relationships/image" Target="../media/image65.png"/><Relationship Id="rId5" Type="http://schemas.openxmlformats.org/officeDocument/2006/relationships/image" Target="../media/image1.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57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9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70.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70.xml"/></Relationships>
</file>

<file path=ppt/slides/_rels/slide9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57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70.xml"/><Relationship Id="rId5" Type="http://schemas.openxmlformats.org/officeDocument/2006/relationships/image" Target="../media/image76.pn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70.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5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3: Processing-in-Memory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220173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899592" y="1844824"/>
            <a:ext cx="7128792" cy="2088232"/>
          </a:xfrm>
        </p:spPr>
        <p:txBody>
          <a:bodyPr/>
          <a:lstStyle/>
          <a:p>
            <a:pPr marL="0" indent="0" algn="ctr">
              <a:buNone/>
            </a:pPr>
            <a:r>
              <a:rPr lang="en-US" sz="6400" dirty="0">
                <a:solidFill>
                  <a:srgbClr val="FF0000"/>
                </a:solidFill>
              </a:rPr>
              <a:t>High Performance,</a:t>
            </a:r>
          </a:p>
          <a:p>
            <a:pPr marL="0" indent="0" algn="ctr">
              <a:buNone/>
            </a:pPr>
            <a:r>
              <a:rPr lang="en-US" sz="6400" dirty="0">
                <a:solidFill>
                  <a:srgbClr val="0000FF"/>
                </a:solidFill>
              </a:rPr>
              <a:t>Energy Efficient,</a:t>
            </a:r>
          </a:p>
          <a:p>
            <a:pPr marL="0" indent="0" algn="ctr">
              <a:buNone/>
            </a:pPr>
            <a:r>
              <a:rPr lang="en-US" sz="6400" dirty="0">
                <a:solidFill>
                  <a:srgbClr val="FF0000"/>
                </a:solidFill>
              </a:rPr>
              <a:t>Sustainable</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10</a:t>
            </a:fld>
            <a:endParaRPr lang="en-US">
              <a:solidFill>
                <a:srgbClr val="000000"/>
              </a:solidFill>
            </a:endParaRPr>
          </a:p>
        </p:txBody>
      </p:sp>
    </p:spTree>
    <p:extLst>
      <p:ext uri="{BB962C8B-B14F-4D97-AF65-F5344CB8AC3E}">
        <p14:creationId xmlns:p14="http://schemas.microsoft.com/office/powerpoint/2010/main" val="56493874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Quantization</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37</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76200" y="1981200"/>
            <a:ext cx="8915400"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Gill Sans MT"/>
                <a:ea typeface="+mn-ea"/>
                <a:cs typeface="+mn-cs"/>
              </a:rPr>
              <a:t>Converts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32-bit floating point</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to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8-bit integers </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to improve inference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execution time</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energy consumption </a:t>
            </a:r>
            <a:endParaRPr kumimoji="0" lang="en-US" sz="2500" b="1" i="0" u="sng" strike="noStrike" kern="1200" cap="none" spc="0" normalizeH="0" baseline="0" noProof="0" dirty="0">
              <a:ln>
                <a:noFill/>
              </a:ln>
              <a:solidFill>
                <a:srgbClr val="0000FF"/>
              </a:solidFill>
              <a:effectLst/>
              <a:uLnTx/>
              <a:uFillTx/>
              <a:latin typeface="Gill Sans MT"/>
              <a:ea typeface="+mn-ea"/>
              <a:cs typeface="+mn-cs"/>
            </a:endParaRPr>
          </a:p>
        </p:txBody>
      </p:sp>
      <p:sp>
        <p:nvSpPr>
          <p:cNvPr id="20" name="Rectangle 19"/>
          <p:cNvSpPr/>
          <p:nvPr/>
        </p:nvSpPr>
        <p:spPr>
          <a:xfrm>
            <a:off x="152400" y="3352800"/>
            <a:ext cx="4191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16.8%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execution time </a:t>
            </a:r>
          </a:p>
        </p:txBody>
      </p:sp>
      <p:sp>
        <p:nvSpPr>
          <p:cNvPr id="21" name="Rectangle 20"/>
          <p:cNvSpPr/>
          <p:nvPr/>
        </p:nvSpPr>
        <p:spPr>
          <a:xfrm>
            <a:off x="4648200" y="3352800"/>
            <a:ext cx="4343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quantization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8" name="Rounded Rectangle 27"/>
          <p:cNvSpPr/>
          <p:nvPr/>
        </p:nvSpPr>
        <p:spPr>
          <a:xfrm>
            <a:off x="40386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Quantization</a:t>
            </a:r>
          </a:p>
        </p:txBody>
      </p:sp>
      <p:cxnSp>
        <p:nvCxnSpPr>
          <p:cNvPr id="29" name="Straight Arrow Connector 28"/>
          <p:cNvCxnSpPr/>
          <p:nvPr/>
        </p:nvCxnSpPr>
        <p:spPr>
          <a:xfrm>
            <a:off x="1524000" y="1676400"/>
            <a:ext cx="2209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43000" y="1143000"/>
            <a:ext cx="27432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floating point</a:t>
            </a:r>
          </a:p>
        </p:txBody>
      </p:sp>
      <p:cxnSp>
        <p:nvCxnSpPr>
          <p:cNvPr id="32" name="Straight Arrow Connector 31"/>
          <p:cNvCxnSpPr/>
          <p:nvPr/>
        </p:nvCxnSpPr>
        <p:spPr>
          <a:xfrm>
            <a:off x="60198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12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integer</a:t>
            </a:r>
          </a:p>
        </p:txBody>
      </p:sp>
      <p:sp>
        <p:nvSpPr>
          <p:cNvPr id="16" name="Rectangle 15"/>
          <p:cNvSpPr/>
          <p:nvPr/>
        </p:nvSpPr>
        <p:spPr>
          <a:xfrm>
            <a:off x="0" y="5294293"/>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conversion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 that requires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shift</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addition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multiplication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operations</a:t>
            </a:r>
          </a:p>
        </p:txBody>
      </p:sp>
      <p:cxnSp>
        <p:nvCxnSpPr>
          <p:cNvPr id="17" name="Straight Arrow Connector 16"/>
          <p:cNvCxnSpPr/>
          <p:nvPr/>
        </p:nvCxnSpPr>
        <p:spPr>
          <a:xfrm>
            <a:off x="251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0" y="0"/>
            <a:ext cx="9144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a:ea typeface="+mn-ea"/>
              <a:cs typeface="+mn-cs"/>
            </a:endParaRPr>
          </a:p>
        </p:txBody>
      </p:sp>
      <p:grpSp>
        <p:nvGrpSpPr>
          <p:cNvPr id="23" name="Group 22"/>
          <p:cNvGrpSpPr/>
          <p:nvPr/>
        </p:nvGrpSpPr>
        <p:grpSpPr>
          <a:xfrm>
            <a:off x="143435" y="2643094"/>
            <a:ext cx="9080329" cy="1752600"/>
            <a:chOff x="1867295" y="5452953"/>
            <a:chExt cx="6877144" cy="668851"/>
          </a:xfrm>
        </p:grpSpPr>
        <p:grpSp>
          <p:nvGrpSpPr>
            <p:cNvPr id="24" name="Group 23"/>
            <p:cNvGrpSpPr/>
            <p:nvPr/>
          </p:nvGrpSpPr>
          <p:grpSpPr>
            <a:xfrm>
              <a:off x="1867295" y="5452953"/>
              <a:ext cx="6535685" cy="668851"/>
              <a:chOff x="-93042" y="818790"/>
              <a:chExt cx="10190753" cy="388079"/>
            </a:xfrm>
          </p:grpSpPr>
          <p:sp>
            <p:nvSpPr>
              <p:cNvPr id="26" name="Rounded Rectangle 25"/>
              <p:cNvSpPr/>
              <p:nvPr/>
            </p:nvSpPr>
            <p:spPr bwMode="auto">
              <a:xfrm>
                <a:off x="109225" y="818790"/>
                <a:ext cx="9988486" cy="388079"/>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7" name="Rectangle 26"/>
              <p:cNvSpPr/>
              <p:nvPr/>
            </p:nvSpPr>
            <p:spPr>
              <a:xfrm>
                <a:off x="-93042" y="854529"/>
                <a:ext cx="9386361" cy="1254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grpSp>
        <p:sp>
          <p:nvSpPr>
            <p:cNvPr id="25" name="Rectangle 24"/>
            <p:cNvSpPr/>
            <p:nvPr/>
          </p:nvSpPr>
          <p:spPr>
            <a:xfrm>
              <a:off x="2112440" y="5486396"/>
              <a:ext cx="6631999" cy="5520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Based on our analysis, we conclude that:</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Both functions are good candidates for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PIM execution </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It is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feasible </a:t>
              </a:r>
              <a:r>
                <a:rPr kumimoji="0" lang="en-US" sz="2800" b="0" i="0" u="none" strike="noStrike" kern="1200" cap="none" spc="0" normalizeH="0" baseline="0" noProof="0" dirty="0">
                  <a:ln>
                    <a:noFill/>
                  </a:ln>
                  <a:solidFill>
                    <a:prstClr val="black"/>
                  </a:solidFill>
                  <a:effectLst/>
                  <a:uLnTx/>
                  <a:uFillTx/>
                  <a:latin typeface="Gill Sans MT"/>
                  <a:ea typeface="+mn-ea"/>
                  <a:cs typeface="+mn-cs"/>
                </a:rPr>
                <a:t>to implement them in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PIM logic</a:t>
              </a:r>
            </a:p>
          </p:txBody>
        </p:sp>
      </p:grpSp>
    </p:spTree>
    <p:extLst>
      <p:ext uri="{BB962C8B-B14F-4D97-AF65-F5344CB8AC3E}">
        <p14:creationId xmlns:p14="http://schemas.microsoft.com/office/powerpoint/2010/main" val="45989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Methodology </a:t>
            </a:r>
          </a:p>
        </p:txBody>
      </p:sp>
      <p:sp>
        <p:nvSpPr>
          <p:cNvPr id="3" name="Content Placeholder 2"/>
          <p:cNvSpPr>
            <a:spLocks noGrp="1"/>
          </p:cNvSpPr>
          <p:nvPr>
            <p:ph idx="1"/>
          </p:nvPr>
        </p:nvSpPr>
        <p:spPr>
          <a:xfrm>
            <a:off x="10459" y="990600"/>
            <a:ext cx="9296400" cy="5562600"/>
          </a:xfrm>
        </p:spPr>
        <p:txBody>
          <a:bodyPr>
            <a:normAutofit/>
          </a:bodyPr>
          <a:lstStyle/>
          <a:p>
            <a:pPr lvl="0"/>
            <a:r>
              <a:rPr lang="en-US" sz="2800" dirty="0">
                <a:solidFill>
                  <a:schemeClr val="tx2"/>
                </a:solidFill>
              </a:rPr>
              <a:t>System Configuration (gem5 Simulator)</a:t>
            </a:r>
          </a:p>
          <a:p>
            <a:pPr lvl="1"/>
            <a:r>
              <a:rPr lang="en-US" sz="2400" dirty="0" err="1">
                <a:solidFill>
                  <a:schemeClr val="accent2"/>
                </a:solidFill>
              </a:rPr>
              <a:t>SoC</a:t>
            </a:r>
            <a:r>
              <a:rPr lang="en-US" sz="2400" dirty="0">
                <a:solidFill>
                  <a:schemeClr val="accent2"/>
                </a:solidFill>
              </a:rPr>
              <a:t>:  </a:t>
            </a:r>
            <a:r>
              <a:rPr lang="en-US" sz="2400" dirty="0">
                <a:solidFill>
                  <a:srgbClr val="595959"/>
                </a:solidFill>
              </a:rPr>
              <a:t>4 </a:t>
            </a:r>
            <a:r>
              <a:rPr lang="en-US" sz="2400" dirty="0" err="1">
                <a:solidFill>
                  <a:srgbClr val="595959"/>
                </a:solidFill>
              </a:rPr>
              <a:t>OoO</a:t>
            </a:r>
            <a:r>
              <a:rPr lang="en-US" sz="2400" dirty="0">
                <a:solidFill>
                  <a:srgbClr val="595959"/>
                </a:solidFill>
              </a:rPr>
              <a:t> cores, 8-wide issue, 64 </a:t>
            </a:r>
            <a:r>
              <a:rPr lang="en-US" sz="2400" dirty="0" err="1">
                <a:solidFill>
                  <a:srgbClr val="595959"/>
                </a:solidFill>
              </a:rPr>
              <a:t>kB</a:t>
            </a:r>
            <a:r>
              <a:rPr lang="en-US" sz="2400" dirty="0">
                <a:solidFill>
                  <a:srgbClr val="595959"/>
                </a:solidFill>
              </a:rPr>
              <a:t> L1cache,</a:t>
            </a:r>
            <a:br>
              <a:rPr lang="en-US" sz="2400" dirty="0">
                <a:solidFill>
                  <a:srgbClr val="595959"/>
                </a:solidFill>
              </a:rPr>
            </a:br>
            <a:r>
              <a:rPr lang="en-US" sz="2400" dirty="0">
                <a:solidFill>
                  <a:srgbClr val="595959"/>
                </a:solidFill>
              </a:rPr>
              <a:t>2MB L2 cache</a:t>
            </a:r>
          </a:p>
          <a:p>
            <a:pPr lvl="1">
              <a:spcBef>
                <a:spcPts val="1776"/>
              </a:spcBef>
            </a:pPr>
            <a:r>
              <a:rPr lang="en-US" sz="2400" dirty="0">
                <a:solidFill>
                  <a:srgbClr val="C00000"/>
                </a:solidFill>
              </a:rPr>
              <a:t>PIM Core:</a:t>
            </a:r>
            <a:r>
              <a:rPr lang="en-US" sz="2400" dirty="0">
                <a:solidFill>
                  <a:srgbClr val="595959"/>
                </a:solidFill>
              </a:rPr>
              <a:t> 1 core per vault, 1-wide issue, 4-wide SIMD, </a:t>
            </a:r>
            <a:br>
              <a:rPr lang="en-US" sz="2400" dirty="0">
                <a:solidFill>
                  <a:srgbClr val="595959"/>
                </a:solidFill>
              </a:rPr>
            </a:br>
            <a:r>
              <a:rPr lang="en-US" sz="2400" dirty="0">
                <a:solidFill>
                  <a:srgbClr val="595959"/>
                </a:solidFill>
              </a:rPr>
              <a:t>32kB L1 cache</a:t>
            </a:r>
          </a:p>
          <a:p>
            <a:pPr lvl="1">
              <a:spcBef>
                <a:spcPts val="1776"/>
              </a:spcBef>
            </a:pPr>
            <a:r>
              <a:rPr lang="en-US" sz="2400" dirty="0">
                <a:solidFill>
                  <a:srgbClr val="C00000"/>
                </a:solidFill>
              </a:rPr>
              <a:t>3D-Stacked Memory: </a:t>
            </a:r>
            <a:r>
              <a:rPr lang="en-US" sz="2400" dirty="0"/>
              <a:t>2GB cube, 16 vaults per cube</a:t>
            </a:r>
          </a:p>
          <a:p>
            <a:pPr lvl="2"/>
            <a:r>
              <a:rPr lang="en-US" sz="2200" dirty="0"/>
              <a:t>Internal Bandwidth: 256GB/S </a:t>
            </a:r>
          </a:p>
          <a:p>
            <a:pPr lvl="2"/>
            <a:r>
              <a:rPr lang="en-US" sz="2200" dirty="0">
                <a:solidFill>
                  <a:srgbClr val="595959"/>
                </a:solidFill>
              </a:rPr>
              <a:t>Off-Chip Channel Bandwidth: 32 GB/s</a:t>
            </a:r>
          </a:p>
          <a:p>
            <a:pPr lvl="1">
              <a:spcBef>
                <a:spcPts val="1776"/>
              </a:spcBef>
            </a:pPr>
            <a:r>
              <a:rPr lang="en-US" sz="2400" dirty="0">
                <a:solidFill>
                  <a:srgbClr val="C00000"/>
                </a:solidFill>
              </a:rPr>
              <a:t>Baseline Memory: </a:t>
            </a:r>
            <a:r>
              <a:rPr lang="en-US" sz="2400" dirty="0"/>
              <a:t>LPDDR3, 2GB, FR-FCFS scheduler</a:t>
            </a:r>
            <a:br>
              <a:rPr lang="en-US" sz="2000" dirty="0"/>
            </a:br>
            <a:endParaRPr lang="en-US" sz="2000" dirty="0">
              <a:solidFill>
                <a:srgbClr val="595959"/>
              </a:solidFill>
            </a:endParaRPr>
          </a:p>
          <a:p>
            <a:r>
              <a:rPr lang="en-US" sz="2800" dirty="0">
                <a:solidFill>
                  <a:schemeClr val="tx2"/>
                </a:solidFill>
              </a:rPr>
              <a:t>We study each target </a:t>
            </a:r>
            <a:r>
              <a:rPr lang="en-US" sz="2800" dirty="0">
                <a:solidFill>
                  <a:srgbClr val="0000FF"/>
                </a:solidFill>
              </a:rPr>
              <a:t>in isolation </a:t>
            </a:r>
            <a:r>
              <a:rPr lang="en-US" sz="2800" dirty="0">
                <a:solidFill>
                  <a:schemeClr val="tx2"/>
                </a:solidFill>
              </a:rPr>
              <a:t>and emulate each separately and run them in our simulator</a:t>
            </a:r>
          </a:p>
          <a:p>
            <a:pPr lvl="1"/>
            <a:endParaRPr lang="en-US" sz="2400" dirty="0">
              <a:solidFill>
                <a:srgbClr val="595959"/>
              </a:solidFill>
            </a:endParaRPr>
          </a:p>
          <a:p>
            <a:pPr lvl="1"/>
            <a:endParaRPr lang="en-US" sz="2200" dirty="0">
              <a:solidFill>
                <a:srgbClr val="595959"/>
              </a:solidFill>
            </a:endParaRPr>
          </a:p>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40</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23776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914400"/>
          </a:xfrm>
        </p:spPr>
        <p:txBody>
          <a:bodyPr/>
          <a:lstStyle/>
          <a:p>
            <a:r>
              <a:rPr lang="en-US" dirty="0"/>
              <a:t>Normalized Energy </a:t>
            </a:r>
          </a:p>
        </p:txBody>
      </p:sp>
      <p:grpSp>
        <p:nvGrpSpPr>
          <p:cNvPr id="2" name="Group 1"/>
          <p:cNvGrpSpPr/>
          <p:nvPr/>
        </p:nvGrpSpPr>
        <p:grpSpPr>
          <a:xfrm>
            <a:off x="-76200" y="1126465"/>
            <a:ext cx="9144000" cy="4436135"/>
            <a:chOff x="-76200" y="1295400"/>
            <a:chExt cx="9144000" cy="4436135"/>
          </a:xfrm>
        </p:grpSpPr>
        <p:graphicFrame>
          <p:nvGraphicFramePr>
            <p:cNvPr id="5" name="Chart 4"/>
            <p:cNvGraphicFramePr>
              <a:graphicFrameLocks/>
            </p:cNvGraphicFramePr>
            <p:nvPr>
              <p:extLst/>
            </p:nvPr>
          </p:nvGraphicFramePr>
          <p:xfrm>
            <a:off x="-76200" y="1295400"/>
            <a:ext cx="9144000" cy="443613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V="1">
              <a:off x="822960"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443984"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54496"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979408"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484466" y="4933890"/>
            <a:ext cx="224933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1" name="TextBox 10"/>
          <p:cNvSpPr txBox="1"/>
          <p:nvPr/>
        </p:nvSpPr>
        <p:spPr>
          <a:xfrm>
            <a:off x="6400800" y="4854714"/>
            <a:ext cx="2514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2" name="TextBox 11"/>
          <p:cNvSpPr txBox="1"/>
          <p:nvPr/>
        </p:nvSpPr>
        <p:spPr>
          <a:xfrm>
            <a:off x="4343400" y="4854714"/>
            <a:ext cx="19520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20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5" name="Rectangle 14"/>
          <p:cNvSpPr/>
          <p:nvPr/>
        </p:nvSpPr>
        <p:spPr>
          <a:xfrm>
            <a:off x="0" y="57150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reduces</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energy consumption</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6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49.1%</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55.4%</a:t>
            </a:r>
          </a:p>
        </p:txBody>
      </p:sp>
      <p:sp>
        <p:nvSpPr>
          <p:cNvPr id="16" name="Rounded Rectangle 15"/>
          <p:cNvSpPr/>
          <p:nvPr/>
        </p:nvSpPr>
        <p:spPr bwMode="auto">
          <a:xfrm>
            <a:off x="919700" y="2228672"/>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cxnSp>
        <p:nvCxnSpPr>
          <p:cNvPr id="17" name="Straight Arrow Connector 16"/>
          <p:cNvCxnSpPr/>
          <p:nvPr/>
        </p:nvCxnSpPr>
        <p:spPr>
          <a:xfrm>
            <a:off x="1224500" y="3905072"/>
            <a:ext cx="1676400" cy="914400"/>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33400" y="4724400"/>
            <a:ext cx="8452900" cy="1143000"/>
            <a:chOff x="-153065" y="679005"/>
            <a:chExt cx="10073325" cy="795961"/>
          </a:xfrm>
        </p:grpSpPr>
        <p:sp>
          <p:nvSpPr>
            <p:cNvPr id="19" name="Rounded Rectangle 18"/>
            <p:cNvSpPr/>
            <p:nvPr/>
          </p:nvSpPr>
          <p:spPr bwMode="auto">
            <a:xfrm>
              <a:off x="-153065" y="679005"/>
              <a:ext cx="10073325" cy="795961"/>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0" name="Rectangle 19"/>
            <p:cNvSpPr/>
            <p:nvPr/>
          </p:nvSpPr>
          <p:spPr>
            <a:xfrm>
              <a:off x="22234" y="785133"/>
              <a:ext cx="9742221" cy="5786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Gill Sans MT"/>
                  <a:ea typeface="+mn-ea"/>
                  <a:cs typeface="+mn-cs"/>
                </a:rPr>
                <a:t>77.7%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82.6%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energy reduction for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texture tiling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packing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comes from eliminating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400" b="1" i="0" u="sng" strike="noStrike" kern="1200" cap="none" spc="0" normalizeH="0" baseline="0" noProof="0" dirty="0">
                <a:ln>
                  <a:noFill/>
                </a:ln>
                <a:solidFill>
                  <a:srgbClr val="0000FF"/>
                </a:solidFill>
                <a:effectLst/>
                <a:uLnTx/>
                <a:uFillTx/>
                <a:latin typeface="Gill Sans MT"/>
                <a:ea typeface="+mn-ea"/>
                <a:cs typeface="+mn-cs"/>
              </a:endParaRPr>
            </a:p>
          </p:txBody>
        </p:sp>
      </p:grpSp>
      <p:sp>
        <p:nvSpPr>
          <p:cNvPr id="21" name="Rounded Rectangle 20"/>
          <p:cNvSpPr/>
          <p:nvPr/>
        </p:nvSpPr>
        <p:spPr bwMode="auto">
          <a:xfrm>
            <a:off x="4572000" y="22860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cxnSp>
        <p:nvCxnSpPr>
          <p:cNvPr id="22" name="Straight Arrow Connector 21"/>
          <p:cNvCxnSpPr>
            <a:endCxn id="19" idx="0"/>
          </p:cNvCxnSpPr>
          <p:nvPr/>
        </p:nvCxnSpPr>
        <p:spPr>
          <a:xfrm flipH="1">
            <a:off x="4759850" y="3962400"/>
            <a:ext cx="193150" cy="762000"/>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3" name="Slide Number Placeholder 3"/>
          <p:cNvSpPr>
            <a:spLocks noGrp="1"/>
          </p:cNvSpPr>
          <p:nvPr>
            <p:ph type="sldNum" sz="quarter" idx="12"/>
          </p:nvPr>
        </p:nvSpPr>
        <p:spPr>
          <a:xfrm>
            <a:off x="7315200" y="6492883"/>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41</a:t>
            </a:r>
          </a:p>
        </p:txBody>
      </p:sp>
      <p:pic>
        <p:nvPicPr>
          <p:cNvPr id="24" name="Picture 23" descr="safari.png"/>
          <p:cNvPicPr>
            <a:picLocks noChangeAspect="1"/>
          </p:cNvPicPr>
          <p:nvPr/>
        </p:nvPicPr>
        <p:blipFill>
          <a:blip r:embed="rId4" cstate="print"/>
          <a:stretch>
            <a:fillRect/>
          </a:stretch>
        </p:blipFill>
        <p:spPr>
          <a:xfrm>
            <a:off x="76200" y="6580445"/>
            <a:ext cx="959296" cy="277563"/>
          </a:xfrm>
          <a:prstGeom prst="rect">
            <a:avLst/>
          </a:prstGeom>
        </p:spPr>
      </p:pic>
      <p:sp>
        <p:nvSpPr>
          <p:cNvPr id="25" name="Rounded Rectangle 24"/>
          <p:cNvSpPr/>
          <p:nvPr/>
        </p:nvSpPr>
        <p:spPr bwMode="auto">
          <a:xfrm>
            <a:off x="1072100" y="2537222"/>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Tree>
    <p:extLst>
      <p:ext uri="{BB962C8B-B14F-4D97-AF65-F5344CB8AC3E}">
        <p14:creationId xmlns:p14="http://schemas.microsoft.com/office/powerpoint/2010/main" val="79057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animBg="1"/>
      <p:bldP spid="21" grpId="1" animBg="1"/>
      <p:bldP spid="25" grpId="0" animBg="1"/>
      <p:bldP spid="25"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Runtime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cxnSp>
        <p:nvCxnSpPr>
          <p:cNvPr id="8" name="Straight Connector 7"/>
          <p:cNvCxnSpPr/>
          <p:nvPr/>
        </p:nvCxnSpPr>
        <p:spPr>
          <a:xfrm flipV="1">
            <a:off x="838200"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006840" y="4102608"/>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2861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99185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0" y="1371600"/>
            <a:ext cx="9296400" cy="3962400"/>
            <a:chOff x="0" y="1371600"/>
            <a:chExt cx="9296400" cy="3962400"/>
          </a:xfrm>
        </p:grpSpPr>
        <p:graphicFrame>
          <p:nvGraphicFramePr>
            <p:cNvPr id="7" name="Chart 6"/>
            <p:cNvGraphicFramePr>
              <a:graphicFrameLocks/>
            </p:cNvGraphicFramePr>
            <p:nvPr>
              <p:extLst/>
            </p:nvPr>
          </p:nvGraphicFramePr>
          <p:xfrm>
            <a:off x="0" y="1371600"/>
            <a:ext cx="9051365"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829227" y="4724400"/>
              <a:ext cx="20569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3" name="TextBox 12"/>
            <p:cNvSpPr txBox="1"/>
            <p:nvPr/>
          </p:nvSpPr>
          <p:spPr>
            <a:xfrm>
              <a:off x="5257800" y="4687669"/>
              <a:ext cx="220386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4" name="TextBox 13"/>
            <p:cNvSpPr txBox="1"/>
            <p:nvPr/>
          </p:nvSpPr>
          <p:spPr>
            <a:xfrm>
              <a:off x="7772400" y="4648200"/>
              <a:ext cx="1524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18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grpSp>
      <p:grpSp>
        <p:nvGrpSpPr>
          <p:cNvPr id="16" name="Group 15"/>
          <p:cNvGrpSpPr/>
          <p:nvPr/>
        </p:nvGrpSpPr>
        <p:grpSpPr>
          <a:xfrm>
            <a:off x="0" y="5360650"/>
            <a:ext cx="9144000" cy="963950"/>
            <a:chOff x="1867295" y="5514549"/>
            <a:chExt cx="6500483" cy="377220"/>
          </a:xfrm>
        </p:grpSpPr>
        <p:sp>
          <p:nvSpPr>
            <p:cNvPr id="20" name="Rectangle 19"/>
            <p:cNvSpPr/>
            <p:nvPr/>
          </p:nvSpPr>
          <p:spPr>
            <a:xfrm>
              <a:off x="1867295" y="5514549"/>
              <a:ext cx="6019801" cy="2161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18" name="Rectangle 17"/>
            <p:cNvSpPr/>
            <p:nvPr/>
          </p:nvSpPr>
          <p:spPr>
            <a:xfrm>
              <a:off x="1886403" y="5566577"/>
              <a:ext cx="6481375" cy="325192"/>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Offloading these kernels to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improves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performance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44.6%</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54.2%</a:t>
              </a:r>
            </a:p>
          </p:txBody>
        </p:sp>
      </p:grpSp>
      <p:sp>
        <p:nvSpPr>
          <p:cNvPr id="21" name="Rounded Rectangle 20"/>
          <p:cNvSpPr/>
          <p:nvPr/>
        </p:nvSpPr>
        <p:spPr bwMode="auto">
          <a:xfrm>
            <a:off x="1143000" y="22098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2" name="Rounded Rectangle 21"/>
          <p:cNvSpPr/>
          <p:nvPr/>
        </p:nvSpPr>
        <p:spPr bwMode="auto">
          <a:xfrm>
            <a:off x="3124200" y="20574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Tree>
    <p:extLst>
      <p:ext uri="{BB962C8B-B14F-4D97-AF65-F5344CB8AC3E}">
        <p14:creationId xmlns:p14="http://schemas.microsoft.com/office/powerpoint/2010/main" val="41451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3015517" y="5030786"/>
            <a:ext cx="3112967" cy="1124128"/>
          </a:xfrm>
          <a:prstGeom prst="rect">
            <a:avLst/>
          </a:prstGeom>
        </p:spPr>
      </p:pic>
      <p:sp>
        <p:nvSpPr>
          <p:cNvPr id="5" name="Title 4"/>
          <p:cNvSpPr>
            <a:spLocks noGrp="1"/>
          </p:cNvSpPr>
          <p:nvPr>
            <p:ph type="ctrTitle"/>
          </p:nvPr>
        </p:nvSpPr>
        <p:spPr>
          <a:xfrm>
            <a:off x="0" y="228600"/>
            <a:ext cx="9144000" cy="2076450"/>
          </a:xfrm>
          <a:solidFill>
            <a:schemeClr val="tx2">
              <a:lumMod val="75000"/>
            </a:schemeClr>
          </a:solidFill>
        </p:spPr>
        <p:txBody>
          <a:bodyPr/>
          <a:lstStyle/>
          <a:p>
            <a:r>
              <a:rPr lang="en-US" sz="3800" dirty="0">
                <a:solidFill>
                  <a:srgbClr val="FFFFFF"/>
                </a:solidFill>
                <a:latin typeface=""/>
              </a:rPr>
              <a:t>Google Workloads</a:t>
            </a:r>
            <a:br>
              <a:rPr lang="en-US" sz="3800" dirty="0">
                <a:solidFill>
                  <a:srgbClr val="FFFFFF"/>
                </a:solidFill>
                <a:latin typeface=""/>
              </a:rPr>
            </a:br>
            <a:r>
              <a:rPr lang="en-US" sz="3800" dirty="0">
                <a:solidFill>
                  <a:srgbClr val="FFFFFF"/>
                </a:solidFill>
                <a:latin typeface=""/>
              </a:rPr>
              <a:t> for Consumer Devices:</a:t>
            </a:r>
            <a:br>
              <a:rPr lang="en-US" sz="3800" dirty="0">
                <a:solidFill>
                  <a:srgbClr val="FFFFFF"/>
                </a:solidFill>
                <a:latin typeface=""/>
              </a:rPr>
            </a:br>
            <a:r>
              <a:rPr lang="en-US" sz="3800" dirty="0">
                <a:solidFill>
                  <a:srgbClr val="FFFFFF"/>
                </a:solidFill>
                <a:latin typeface=""/>
              </a:rPr>
              <a:t>Mitigating Data Movement Bottlenecks</a:t>
            </a:r>
            <a:endParaRPr lang="en-US" sz="3800" dirty="0">
              <a:solidFill>
                <a:srgbClr val="FFFFFF"/>
              </a:solidFill>
            </a:endParaRPr>
          </a:p>
        </p:txBody>
      </p:sp>
      <p:sp>
        <p:nvSpPr>
          <p:cNvPr id="6" name="Subtitle 5"/>
          <p:cNvSpPr>
            <a:spLocks noGrp="1"/>
          </p:cNvSpPr>
          <p:nvPr>
            <p:ph type="subTitle" idx="1"/>
          </p:nvPr>
        </p:nvSpPr>
        <p:spPr>
          <a:xfrm>
            <a:off x="1371600" y="3352800"/>
            <a:ext cx="6400800" cy="685800"/>
          </a:xfrm>
        </p:spPr>
        <p:txBody>
          <a:bodyPr>
            <a:noAutofit/>
          </a:bodyPr>
          <a:lstStyle/>
          <a:p>
            <a:br>
              <a:rPr lang="en-US" sz="3600" dirty="0">
                <a:solidFill>
                  <a:schemeClr val="tx1">
                    <a:lumMod val="75000"/>
                    <a:lumOff val="25000"/>
                  </a:schemeClr>
                </a:solidFill>
              </a:rPr>
            </a:b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2" name="Rectangle 1"/>
          <p:cNvSpPr/>
          <p:nvPr/>
        </p:nvSpPr>
        <p:spPr>
          <a:xfrm>
            <a:off x="2605141" y="2362200"/>
            <a:ext cx="4024259" cy="5847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0000"/>
                </a:solidFill>
                <a:effectLst/>
                <a:uLnTx/>
                <a:uFillTx/>
                <a:latin typeface="Gill Sans MT"/>
                <a:ea typeface="+mn-ea"/>
                <a:cs typeface="+mn-cs"/>
              </a:rPr>
              <a:t>Amirali Boroumand</a:t>
            </a:r>
          </a:p>
        </p:txBody>
      </p:sp>
      <p:sp>
        <p:nvSpPr>
          <p:cNvPr id="8" name="Rectangle 7"/>
          <p:cNvSpPr/>
          <p:nvPr/>
        </p:nvSpPr>
        <p:spPr>
          <a:xfrm>
            <a:off x="422255" y="2895600"/>
            <a:ext cx="8340745" cy="12003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Saugata</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Ghose</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Youngsok</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Rachata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Ausavarungnirun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Eric</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Shiu</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Rahul</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Thakur</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Daehyun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Aki</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Kuusela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b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Allan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Knies</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Parthasarathy</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Ranganathan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Onur Mutlu</a:t>
            </a:r>
            <a:endPar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endParaRPr>
          </a:p>
        </p:txBody>
      </p:sp>
      <p:sp>
        <p:nvSpPr>
          <p:cNvPr id="13" name="Rectangle 12"/>
          <p:cNvSpPr/>
          <p:nvPr/>
        </p:nvSpPr>
        <p:spPr>
          <a:xfrm>
            <a:off x="3049920" y="4428401"/>
            <a:ext cx="2901756" cy="58477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FF"/>
                </a:solidFill>
                <a:effectLst/>
                <a:uLnTx/>
                <a:uFillTx/>
                <a:latin typeface="Gill Sans MT"/>
                <a:ea typeface="+mn-ea"/>
                <a:cs typeface="+mn-cs"/>
              </a:rPr>
              <a:t>ASPLOS 2018</a:t>
            </a:r>
          </a:p>
        </p:txBody>
      </p:sp>
      <p:pic>
        <p:nvPicPr>
          <p:cNvPr id="15" name="Picture 14"/>
          <p:cNvPicPr>
            <a:picLocks noChangeAspect="1"/>
          </p:cNvPicPr>
          <p:nvPr/>
        </p:nvPicPr>
        <p:blipFill rotWithShape="1">
          <a:blip r:embed="rId4"/>
          <a:srcRect t="27272" b="29091"/>
          <a:stretch/>
        </p:blipFill>
        <p:spPr>
          <a:xfrm>
            <a:off x="506982" y="6050611"/>
            <a:ext cx="1828800" cy="798022"/>
          </a:xfrm>
          <a:prstGeom prst="rect">
            <a:avLst/>
          </a:prstGeom>
        </p:spPr>
      </p:pic>
      <p:pic>
        <p:nvPicPr>
          <p:cNvPr id="16" name="Picture 15"/>
          <p:cNvPicPr>
            <a:picLocks noChangeAspect="1"/>
          </p:cNvPicPr>
          <p:nvPr/>
        </p:nvPicPr>
        <p:blipFill>
          <a:blip r:embed="rId5"/>
          <a:stretch>
            <a:fillRect/>
          </a:stretch>
        </p:blipFill>
        <p:spPr>
          <a:xfrm>
            <a:off x="6981825" y="4724400"/>
            <a:ext cx="1682084" cy="1657706"/>
          </a:xfrm>
          <a:prstGeom prst="rect">
            <a:avLst/>
          </a:prstGeom>
        </p:spPr>
      </p:pic>
      <p:pic>
        <p:nvPicPr>
          <p:cNvPr id="17" name="Picture 16"/>
          <p:cNvPicPr>
            <a:picLocks noChangeAspect="1"/>
          </p:cNvPicPr>
          <p:nvPr/>
        </p:nvPicPr>
        <p:blipFill rotWithShape="1">
          <a:blip r:embed="rId6"/>
          <a:srcRect t="30096" b="30046"/>
          <a:stretch/>
        </p:blipFill>
        <p:spPr>
          <a:xfrm>
            <a:off x="6632242" y="6179521"/>
            <a:ext cx="2381250" cy="533400"/>
          </a:xfrm>
          <a:prstGeom prst="rect">
            <a:avLst/>
          </a:prstGeom>
        </p:spPr>
      </p:pic>
      <p:pic>
        <p:nvPicPr>
          <p:cNvPr id="18" name="Picture 17" descr="safari.png"/>
          <p:cNvPicPr>
            <a:picLocks noChangeAspect="1"/>
          </p:cNvPicPr>
          <p:nvPr/>
        </p:nvPicPr>
        <p:blipFill rotWithShape="1">
          <a:blip r:embed="rId7" cstate="print"/>
          <a:srcRect r="1519"/>
          <a:stretch/>
        </p:blipFill>
        <p:spPr>
          <a:xfrm>
            <a:off x="476188" y="5294713"/>
            <a:ext cx="1890388" cy="555400"/>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7887" y="6045295"/>
            <a:ext cx="1748226" cy="801853"/>
          </a:xfrm>
          <a:prstGeom prst="rect">
            <a:avLst/>
          </a:prstGeom>
        </p:spPr>
      </p:pic>
    </p:spTree>
    <p:extLst>
      <p:ext uri="{BB962C8B-B14F-4D97-AF65-F5344CB8AC3E}">
        <p14:creationId xmlns:p14="http://schemas.microsoft.com/office/powerpoint/2010/main" val="4150460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PIM for Mobile Devices</a:t>
            </a:r>
          </a:p>
        </p:txBody>
      </p:sp>
      <p:sp>
        <p:nvSpPr>
          <p:cNvPr id="3" name="Content Placeholder 2"/>
          <p:cNvSpPr>
            <a:spLocks noGrp="1"/>
          </p:cNvSpPr>
          <p:nvPr>
            <p:ph idx="1"/>
          </p:nvPr>
        </p:nvSpPr>
        <p:spPr>
          <a:xfrm>
            <a:off x="228600" y="1000472"/>
            <a:ext cx="8807896" cy="4876800"/>
          </a:xfrm>
        </p:spPr>
        <p:txBody>
          <a:bodyPr/>
          <a:lstStyle/>
          <a:p>
            <a:r>
              <a:rPr lang="en-US" sz="1500" dirty="0"/>
              <a:t>Amirali Boroumand, Saugata Ghose, </a:t>
            </a:r>
            <a:r>
              <a:rPr lang="en-US" sz="1500" dirty="0" err="1"/>
              <a:t>Youngsok</a:t>
            </a:r>
            <a:r>
              <a:rPr lang="en-US" sz="1500" dirty="0"/>
              <a:t> Kim, </a:t>
            </a:r>
            <a:r>
              <a:rPr lang="en-US" sz="1500" dirty="0" err="1"/>
              <a:t>Rachata</a:t>
            </a:r>
            <a:r>
              <a:rPr lang="en-US" sz="1500" dirty="0"/>
              <a:t> </a:t>
            </a:r>
            <a:r>
              <a:rPr lang="en-US" sz="1500" dirty="0" err="1"/>
              <a:t>Ausavarungnirun</a:t>
            </a:r>
            <a:r>
              <a:rPr lang="en-US" sz="1500" dirty="0"/>
              <a:t>, Eric </a:t>
            </a:r>
            <a:r>
              <a:rPr lang="en-US" sz="1500" dirty="0" err="1"/>
              <a:t>Shiu</a:t>
            </a:r>
            <a:r>
              <a:rPr lang="en-US" sz="1500" dirty="0"/>
              <a:t>, Rahul Thakur, </a:t>
            </a:r>
            <a:r>
              <a:rPr lang="en-US" sz="1500" dirty="0" err="1"/>
              <a:t>Daehyun</a:t>
            </a:r>
            <a:r>
              <a:rPr lang="en-US" sz="1500" dirty="0"/>
              <a:t> Kim, Aki </a:t>
            </a:r>
            <a:r>
              <a:rPr lang="en-US" sz="1500" dirty="0" err="1"/>
              <a:t>Kuusela</a:t>
            </a:r>
            <a:r>
              <a:rPr lang="en-US" sz="1500" dirty="0"/>
              <a:t>, Allan </a:t>
            </a:r>
            <a:r>
              <a:rPr lang="en-US" sz="1500" dirty="0" err="1"/>
              <a:t>Knies</a:t>
            </a:r>
            <a:r>
              <a:rPr lang="en-US" sz="1500" dirty="0"/>
              <a:t>, </a:t>
            </a:r>
            <a:r>
              <a:rPr lang="en-US" sz="1500" dirty="0" err="1"/>
              <a:t>Parthasarathy</a:t>
            </a:r>
            <a:r>
              <a:rPr lang="en-US" sz="1500" dirty="0"/>
              <a:t> </a:t>
            </a:r>
            <a:r>
              <a:rPr lang="en-US" sz="1500" dirty="0" err="1"/>
              <a:t>Ranganathan</a:t>
            </a:r>
            <a:r>
              <a:rPr lang="en-US" sz="1500" dirty="0"/>
              <a:t>, and Onur Mutlu,</a:t>
            </a:r>
            <a:br>
              <a:rPr lang="en-US" sz="1500" dirty="0"/>
            </a:br>
            <a:r>
              <a:rPr lang="en-US" sz="1500" b="1" dirty="0">
                <a:hlinkClick r:id="rId2"/>
              </a:rPr>
              <a:t>"Google Workloads for Consumer Devices: Mitigating Data Movement Bottlenecks"</a:t>
            </a:r>
            <a:r>
              <a:rPr lang="en-US" sz="1500" dirty="0"/>
              <a:t> </a:t>
            </a:r>
            <a:br>
              <a:rPr lang="en-US" sz="1500" dirty="0"/>
            </a:br>
            <a:r>
              <a:rPr lang="en-US" sz="1500" i="1" dirty="0"/>
              <a:t>Proceedings of the </a:t>
            </a:r>
            <a:r>
              <a:rPr lang="en-US" sz="1500" i="1" dirty="0">
                <a:hlinkClick r:id="rId3"/>
              </a:rPr>
              <a:t>23rd International Conference on Architectural Support for Programming Languages and Operating Systems</a:t>
            </a:r>
            <a:r>
              <a:rPr lang="en-US" sz="1500" i="1" dirty="0"/>
              <a:t> (</a:t>
            </a:r>
            <a:r>
              <a:rPr lang="en-US" sz="1500" b="1" i="1" dirty="0"/>
              <a:t>ASPLOS</a:t>
            </a:r>
            <a:r>
              <a:rPr lang="en-US" sz="1500" i="1" dirty="0"/>
              <a:t>)</a:t>
            </a:r>
            <a:r>
              <a:rPr lang="en-US" sz="1500" dirty="0"/>
              <a:t>, Williamsburg, VA, USA, March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a:stretch>
            <a:fillRect/>
          </a:stretch>
        </p:blipFill>
        <p:spPr>
          <a:xfrm>
            <a:off x="0" y="4218136"/>
            <a:ext cx="9144000" cy="2235200"/>
          </a:xfrm>
          <a:prstGeom prst="rect">
            <a:avLst/>
          </a:prstGeom>
        </p:spPr>
      </p:pic>
      <p:sp>
        <p:nvSpPr>
          <p:cNvPr id="7" name="Rectangle 6">
            <a:extLst>
              <a:ext uri="{FF2B5EF4-FFF2-40B4-BE49-F238E27FC236}">
                <a16:creationId xmlns:a16="http://schemas.microsoft.com/office/drawing/2014/main" id="{6AD6B716-D4D6-E942-A52D-41F4F25A40CE}"/>
              </a:ext>
            </a:extLst>
          </p:cNvPr>
          <p:cNvSpPr/>
          <p:nvPr/>
        </p:nvSpPr>
        <p:spPr>
          <a:xfrm>
            <a:off x="0" y="2708920"/>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3B812F"/>
                </a:solidFill>
                <a:effectLst/>
                <a:uLnTx/>
                <a:uFillTx/>
                <a:latin typeface="Tahoma"/>
                <a:ea typeface="+mn-ea"/>
                <a:cs typeface="+mn-cs"/>
              </a:rPr>
              <a:t>62.7%</a:t>
            </a:r>
            <a:r>
              <a:rPr kumimoji="0" lang="en-US" sz="3000" b="1" i="0" u="none" strike="noStrike" kern="1200" cap="none" spc="0" normalizeH="0" baseline="0" noProof="0" dirty="0">
                <a:ln>
                  <a:noFill/>
                </a:ln>
                <a:solidFill>
                  <a:srgbClr val="000000"/>
                </a:solidFill>
                <a:effectLst/>
                <a:uLnTx/>
                <a:uFillTx/>
                <a:latin typeface="Tahoma"/>
                <a:ea typeface="+mn-ea"/>
                <a:cs typeface="+mn-cs"/>
              </a:rPr>
              <a:t> of the total system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Tahoma"/>
                <a:ea typeface="+mn-ea"/>
                <a:cs typeface="+mn-cs"/>
              </a:rPr>
              <a:t>is spent on </a:t>
            </a:r>
            <a:r>
              <a:rPr kumimoji="0" lang="en-US" sz="3000" b="1" i="0" u="none" strike="noStrike" kern="1200" cap="none" spc="0" normalizeH="0" baseline="0" noProof="0" dirty="0">
                <a:ln>
                  <a:noFill/>
                </a:ln>
                <a:solidFill>
                  <a:srgbClr val="C00000"/>
                </a:solidFill>
                <a:effectLst/>
                <a:uLnTx/>
                <a:uFillTx/>
                <a:latin typeface="Tahoma"/>
                <a:ea typeface="+mn-ea"/>
                <a:cs typeface="+mn-cs"/>
              </a:rPr>
              <a:t>data movement</a:t>
            </a:r>
          </a:p>
        </p:txBody>
      </p:sp>
    </p:spTree>
    <p:extLst>
      <p:ext uri="{BB962C8B-B14F-4D97-AF65-F5344CB8AC3E}">
        <p14:creationId xmlns:p14="http://schemas.microsoft.com/office/powerpoint/2010/main" val="34524969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32" y="365126"/>
            <a:ext cx="8824080" cy="723445"/>
          </a:xfrm>
        </p:spPr>
        <p:txBody>
          <a:bodyPr>
            <a:normAutofit fontScale="90000"/>
          </a:bodyPr>
          <a:lstStyle/>
          <a:p>
            <a:r>
              <a:rPr lang="en-US" dirty="0"/>
              <a:t>Truly Distributed </a:t>
            </a:r>
            <a:r>
              <a:rPr lang="en-US"/>
              <a:t>GPU Processing with PIM?</a:t>
            </a:r>
            <a:endParaRPr lang="en-US" dirty="0">
              <a:latin typeface="+mn-lt"/>
            </a:endParaRP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algn="ctr">
              <a:defRPr/>
            </a:pPr>
            <a:endParaRPr lang="en-US" kern="0">
              <a:solidFill>
                <a:prstClr val="white"/>
              </a:solidFill>
              <a:latin typeface="Gill Sans MT" panose="020B0502020104020203" pitchFamily="34" charset="0"/>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srgbClr val="0070C0"/>
                </a:solidFill>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r>
              <a:rPr lang="is-IS" sz="1200" b="1" dirty="0">
                <a:solidFill>
                  <a:prstClr val="black"/>
                </a:solidFill>
                <a:latin typeface="Gill Sans MT" panose="020B0502020104020203" pitchFamily="34" charset="0"/>
                <a:ea typeface="Times New Roman" charset="0"/>
                <a:cs typeface="Times New Roman" charset="0"/>
              </a:rPr>
              <a:t>….</a:t>
            </a:r>
            <a:endParaRPr lang="en-US" sz="1200" b="1" dirty="0">
              <a:solidFill>
                <a:prstClr val="black"/>
              </a:solidFill>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46" name="Rectangle 45"/>
          <p:cNvSpPr/>
          <p:nvPr/>
        </p:nvSpPr>
        <p:spPr>
          <a:xfrm>
            <a:off x="6752190" y="4198561"/>
            <a:ext cx="1359853"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3D-stacked memory</a:t>
            </a:r>
          </a:p>
          <a:p>
            <a:r>
              <a:rPr lang="en-US" sz="2000" b="1" dirty="0">
                <a:solidFill>
                  <a:prstClr val="black"/>
                </a:solidFill>
                <a:latin typeface="Gill Sans MT" panose="020B0502020104020203" pitchFamily="34" charset="0"/>
                <a:ea typeface="Times New Roman" charset="0"/>
                <a:cs typeface="Times New Roman" charset="0"/>
              </a:rPr>
              <a:t>(memory stack)</a:t>
            </a:r>
          </a:p>
        </p:txBody>
      </p:sp>
      <p:pic>
        <p:nvPicPr>
          <p:cNvPr id="64" name="Picture 2" descr="http://www.mathworks.com/cmsimages/76061_wl_CUDA_code2_wl.jpg"/>
          <p:cNvPicPr>
            <a:picLocks noChangeAspect="1" noChangeArrowheads="1"/>
          </p:cNvPicPr>
          <p:nvPr/>
        </p:nvPicPr>
        <p:blipFill rotWithShape="1">
          <a:blip r:embed="rId2">
            <a:extLst>
              <a:ext uri="{28A0092B-C50C-407E-A947-70E740481C1C}">
                <a14:useLocalDpi xmlns:a14="http://schemas.microsoft.com/office/drawing/2010/main" val="0"/>
              </a:ext>
            </a:extLst>
          </a:blip>
          <a:srcRect r="24238" b="31908"/>
          <a:stretch/>
        </p:blipFill>
        <p:spPr bwMode="auto">
          <a:xfrm>
            <a:off x="5757822" y="1768993"/>
            <a:ext cx="3245771" cy="1653413"/>
          </a:xfrm>
          <a:prstGeom prst="rect">
            <a:avLst/>
          </a:prstGeom>
          <a:noFill/>
          <a:extLst>
            <a:ext uri="{909E8E84-426E-40dd-AFC4-6F175D3DCCD1}">
              <a14:hiddenFill xmlns="" xmlns:a14="http://schemas.microsoft.com/office/drawing/2010/main">
                <a:solidFill>
                  <a:srgbClr val="FFFFFF"/>
                </a:solidFill>
              </a14:hiddenFill>
            </a:ext>
          </a:extLst>
        </p:spPr>
      </p:pic>
      <p:sp>
        <p:nvSpPr>
          <p:cNvPr id="68" name="Rectangle 67"/>
          <p:cNvSpPr/>
          <p:nvPr/>
        </p:nvSpPr>
        <p:spPr>
          <a:xfrm>
            <a:off x="4380050" y="3345588"/>
            <a:ext cx="3385577"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SM </a:t>
            </a:r>
            <a:r>
              <a:rPr lang="en-US" sz="1600" b="1">
                <a:solidFill>
                  <a:prstClr val="black"/>
                </a:solidFill>
                <a:latin typeface="Gill Sans MT" panose="020B0502020104020203" pitchFamily="34" charset="0"/>
                <a:ea typeface="Times New Roman" charset="0"/>
                <a:cs typeface="Times New Roman" charset="0"/>
              </a:rPr>
              <a:t>(Streaming Multiprocessor)</a:t>
            </a:r>
            <a:endParaRPr lang="en-US" sz="1600" b="1" dirty="0">
              <a:solidFill>
                <a:prstClr val="black"/>
              </a:solidFill>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432008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GPU Execution with PIM (I)</a:t>
            </a:r>
          </a:p>
        </p:txBody>
      </p:sp>
      <p:sp>
        <p:nvSpPr>
          <p:cNvPr id="3" name="Content Placeholder 2"/>
          <p:cNvSpPr>
            <a:spLocks noGrp="1"/>
          </p:cNvSpPr>
          <p:nvPr>
            <p:ph idx="1"/>
          </p:nvPr>
        </p:nvSpPr>
        <p:spPr>
          <a:xfrm>
            <a:off x="228600" y="1124744"/>
            <a:ext cx="8807896" cy="5123656"/>
          </a:xfrm>
        </p:spPr>
        <p:txBody>
          <a:bodyPr/>
          <a:lstStyle/>
          <a:p>
            <a:r>
              <a:rPr lang="en-US" sz="2000" dirty="0"/>
              <a:t>Kevin Hsieh, </a:t>
            </a:r>
            <a:r>
              <a:rPr lang="en-US" sz="2000" dirty="0" err="1"/>
              <a:t>Eiman</a:t>
            </a:r>
            <a:r>
              <a:rPr lang="en-US" sz="2000" dirty="0"/>
              <a:t> </a:t>
            </a:r>
            <a:r>
              <a:rPr lang="en-US" sz="2000" dirty="0" err="1"/>
              <a:t>Ebrahimi</a:t>
            </a:r>
            <a:r>
              <a:rPr lang="en-US" sz="2000" dirty="0"/>
              <a:t>, </a:t>
            </a:r>
            <a:r>
              <a:rPr lang="en-US" sz="2000" dirty="0" err="1"/>
              <a:t>Gwangsun</a:t>
            </a:r>
            <a:r>
              <a:rPr lang="en-US" sz="2000" dirty="0"/>
              <a:t> Kim, </a:t>
            </a:r>
            <a:r>
              <a:rPr lang="en-US" sz="2000" dirty="0" err="1"/>
              <a:t>Niladrish</a:t>
            </a:r>
            <a:r>
              <a:rPr lang="en-US" sz="2000" dirty="0"/>
              <a:t> </a:t>
            </a:r>
            <a:r>
              <a:rPr lang="en-US" sz="2000" dirty="0" err="1"/>
              <a:t>Chatterjee</a:t>
            </a:r>
            <a:r>
              <a:rPr lang="en-US" sz="2000" dirty="0"/>
              <a:t>, Mike O'Connor, </a:t>
            </a:r>
            <a:r>
              <a:rPr lang="en-US" sz="2000" dirty="0" err="1"/>
              <a:t>Nandita</a:t>
            </a:r>
            <a:r>
              <a:rPr lang="en-US" sz="2000" dirty="0"/>
              <a:t> </a:t>
            </a:r>
            <a:r>
              <a:rPr lang="en-US" sz="2000" dirty="0" err="1"/>
              <a:t>Vijaykumar</a:t>
            </a:r>
            <a:r>
              <a:rPr lang="en-US" sz="2000" dirty="0"/>
              <a:t>, Onur Mutlu, and Stephen W. </a:t>
            </a:r>
            <a:r>
              <a:rPr lang="en-US" sz="2000" dirty="0" err="1"/>
              <a:t>Keckler</a:t>
            </a:r>
            <a:r>
              <a:rPr lang="en-US" sz="2000" dirty="0"/>
              <a:t>,</a:t>
            </a:r>
            <a:br>
              <a:rPr lang="en-US" sz="2000" dirty="0"/>
            </a:br>
            <a:r>
              <a:rPr lang="en-US" sz="2000" b="1" dirty="0">
                <a:hlinkClick r:id="rId2"/>
              </a:rPr>
              <a:t>"Transparent Offloading and Mapping (TOM): Enabling Programmer-Transparent Near-Data Processing in GPU Systems"</a:t>
            </a:r>
            <a:br>
              <a:rPr lang="en-US" sz="2000" dirty="0"/>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107</a:t>
            </a:fld>
            <a:endParaRPr lang="en-US" altLang="en-US">
              <a:solidFill>
                <a:srgbClr val="000000"/>
              </a:solidFill>
            </a:endParaRPr>
          </a:p>
        </p:txBody>
      </p:sp>
      <p:pic>
        <p:nvPicPr>
          <p:cNvPr id="6" name="Picture 5"/>
          <p:cNvPicPr>
            <a:picLocks noChangeAspect="1"/>
          </p:cNvPicPr>
          <p:nvPr/>
        </p:nvPicPr>
        <p:blipFill>
          <a:blip r:embed="rId8"/>
          <a:stretch>
            <a:fillRect/>
          </a:stretch>
        </p:blipFill>
        <p:spPr>
          <a:xfrm>
            <a:off x="0" y="4883385"/>
            <a:ext cx="9144000" cy="1857983"/>
          </a:xfrm>
          <a:prstGeom prst="rect">
            <a:avLst/>
          </a:prstGeom>
        </p:spPr>
      </p:pic>
    </p:spTree>
    <p:extLst>
      <p:ext uri="{BB962C8B-B14F-4D97-AF65-F5344CB8AC3E}">
        <p14:creationId xmlns:p14="http://schemas.microsoft.com/office/powerpoint/2010/main" val="6984151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Accelerating GPU Execution with PIM (II)</a:t>
            </a:r>
          </a:p>
        </p:txBody>
      </p:sp>
      <p:sp>
        <p:nvSpPr>
          <p:cNvPr id="3" name="Content Placeholder 2"/>
          <p:cNvSpPr>
            <a:spLocks noGrp="1"/>
          </p:cNvSpPr>
          <p:nvPr>
            <p:ph idx="1"/>
          </p:nvPr>
        </p:nvSpPr>
        <p:spPr>
          <a:xfrm>
            <a:off x="228600" y="1124744"/>
            <a:ext cx="8807896" cy="5123656"/>
          </a:xfrm>
        </p:spPr>
        <p:txBody>
          <a:bodyPr/>
          <a:lstStyle/>
          <a:p>
            <a:r>
              <a:rPr lang="en-US" sz="2000" dirty="0" err="1"/>
              <a:t>Ashutosh</a:t>
            </a:r>
            <a:r>
              <a:rPr lang="en-US" sz="2000" dirty="0"/>
              <a:t> Pattnaik, </a:t>
            </a:r>
            <a:r>
              <a:rPr lang="en-US" sz="2000" dirty="0" err="1"/>
              <a:t>Xulong</a:t>
            </a:r>
            <a:r>
              <a:rPr lang="en-US" sz="2000" dirty="0"/>
              <a:t> Tang, </a:t>
            </a:r>
            <a:r>
              <a:rPr lang="en-US" sz="2000" dirty="0" err="1"/>
              <a:t>Adwait</a:t>
            </a:r>
            <a:r>
              <a:rPr lang="en-US" sz="2000" dirty="0"/>
              <a:t> Jog, Onur </a:t>
            </a:r>
            <a:r>
              <a:rPr lang="en-US" sz="2000" dirty="0" err="1"/>
              <a:t>Kayiran</a:t>
            </a:r>
            <a:r>
              <a:rPr lang="en-US" sz="2000" dirty="0"/>
              <a:t>, </a:t>
            </a:r>
            <a:r>
              <a:rPr lang="en-US" sz="2000" dirty="0" err="1"/>
              <a:t>Asit</a:t>
            </a:r>
            <a:r>
              <a:rPr lang="en-US" sz="2000" dirty="0"/>
              <a:t> K. Mishra, </a:t>
            </a:r>
            <a:r>
              <a:rPr lang="en-US" sz="2000" dirty="0" err="1"/>
              <a:t>Mahmut</a:t>
            </a:r>
            <a:r>
              <a:rPr lang="en-US" sz="2000" dirty="0"/>
              <a:t> T. </a:t>
            </a:r>
            <a:r>
              <a:rPr lang="en-US" sz="2000" dirty="0" err="1"/>
              <a:t>Kandemir</a:t>
            </a:r>
            <a:r>
              <a:rPr lang="en-US" sz="2000" dirty="0"/>
              <a:t>, </a:t>
            </a:r>
            <a:r>
              <a:rPr lang="en-US" sz="2000" u="sng" dirty="0"/>
              <a:t>Onur Mutlu</a:t>
            </a:r>
            <a:r>
              <a:rPr lang="en-US" sz="2000" dirty="0"/>
              <a:t>, and Chita R. Das,</a:t>
            </a:r>
            <a:br>
              <a:rPr lang="en-US" sz="2000" dirty="0"/>
            </a:br>
            <a:r>
              <a:rPr lang="en-US" sz="2000" b="1" dirty="0">
                <a:hlinkClick r:id="rId2"/>
              </a:rPr>
              <a:t>"Scheduling Techniques for GPU Architectures with Processing-In-Memory Capabilities"</a:t>
            </a:r>
            <a:br>
              <a:rPr lang="en-US" sz="2000" dirty="0"/>
            </a:br>
            <a:r>
              <a:rPr lang="en-US" sz="2000" i="1" dirty="0"/>
              <a:t>Proceedings of the </a:t>
            </a:r>
            <a:r>
              <a:rPr lang="en-US" sz="2000" i="1" dirty="0">
                <a:hlinkClick r:id="rId3"/>
              </a:rPr>
              <a:t>25th International Conference on Parallel Architectures and Compilation Techniques</a:t>
            </a:r>
            <a:r>
              <a:rPr lang="en-US" sz="2000" i="1" dirty="0"/>
              <a:t> (</a:t>
            </a:r>
            <a:r>
              <a:rPr lang="en-US" sz="2000" b="1" i="1" dirty="0"/>
              <a:t>PACT</a:t>
            </a:r>
            <a:r>
              <a:rPr lang="en-US" sz="2000" i="1" dirty="0"/>
              <a:t>)</a:t>
            </a:r>
            <a:r>
              <a:rPr lang="en-US" sz="2000" dirty="0"/>
              <a:t>, Haifa, Israel, September 2016.</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108</a:t>
            </a:fld>
            <a:endParaRPr lang="en-US" altLang="en-US">
              <a:solidFill>
                <a:srgbClr val="000000"/>
              </a:solidFill>
            </a:endParaRPr>
          </a:p>
        </p:txBody>
      </p:sp>
      <p:pic>
        <p:nvPicPr>
          <p:cNvPr id="5" name="Picture 4"/>
          <p:cNvPicPr>
            <a:picLocks noChangeAspect="1"/>
          </p:cNvPicPr>
          <p:nvPr/>
        </p:nvPicPr>
        <p:blipFill>
          <a:blip r:embed="rId4"/>
          <a:stretch>
            <a:fillRect/>
          </a:stretch>
        </p:blipFill>
        <p:spPr>
          <a:xfrm>
            <a:off x="228600" y="3717032"/>
            <a:ext cx="8686800" cy="2476500"/>
          </a:xfrm>
          <a:prstGeom prst="rect">
            <a:avLst/>
          </a:prstGeom>
        </p:spPr>
      </p:pic>
    </p:spTree>
    <p:extLst>
      <p:ext uri="{BB962C8B-B14F-4D97-AF65-F5344CB8AC3E}">
        <p14:creationId xmlns:p14="http://schemas.microsoft.com/office/powerpoint/2010/main" val="18191416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Linked Data Structures</a:t>
            </a:r>
          </a:p>
        </p:txBody>
      </p:sp>
      <p:sp>
        <p:nvSpPr>
          <p:cNvPr id="3" name="Content Placeholder 2"/>
          <p:cNvSpPr>
            <a:spLocks noGrp="1"/>
          </p:cNvSpPr>
          <p:nvPr>
            <p:ph idx="1"/>
          </p:nvPr>
        </p:nvSpPr>
        <p:spPr>
          <a:xfrm>
            <a:off x="228600" y="1095375"/>
            <a:ext cx="8610600" cy="2405633"/>
          </a:xfrm>
        </p:spPr>
        <p:txBody>
          <a:bodyPr/>
          <a:lstStyle/>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hlinkClick r:id="rId2"/>
              </a:rPr>
              <a:t>"Accelerating Pointer Chasing in 3D-Stacked Memory: Challenges, Mechanisms, Evaluation"</a:t>
            </a:r>
            <a:br>
              <a:rPr lang="en-US" sz="2000" dirty="0"/>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0" y="3861048"/>
            <a:ext cx="9144000" cy="2260728"/>
          </a:xfrm>
          <a:prstGeom prst="rect">
            <a:avLst/>
          </a:prstGeom>
        </p:spPr>
      </p:pic>
    </p:spTree>
    <p:extLst>
      <p:ext uri="{BB962C8B-B14F-4D97-AF65-F5344CB8AC3E}">
        <p14:creationId xmlns:p14="http://schemas.microsoft.com/office/powerpoint/2010/main" val="1805013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a:xfrm>
            <a:off x="0" y="1268760"/>
            <a:ext cx="9144000" cy="4979640"/>
          </a:xfrm>
        </p:spPr>
        <p:txBody>
          <a:bodyPr/>
          <a:lstStyle/>
          <a:p>
            <a:pPr marL="0" indent="0" algn="ctr">
              <a:buNone/>
            </a:pPr>
            <a:r>
              <a:rPr lang="en-US" dirty="0">
                <a:solidFill>
                  <a:srgbClr val="0000FF"/>
                </a:solidFill>
              </a:rPr>
              <a:t>Data access is the major performance and energy bottleneck</a:t>
            </a:r>
          </a:p>
          <a:p>
            <a:endParaRPr lang="en-US" sz="1000" dirty="0"/>
          </a:p>
          <a:p>
            <a:pPr marL="0" indent="0">
              <a:buNone/>
            </a:pPr>
            <a:endParaRPr lang="en-US" dirty="0"/>
          </a:p>
          <a:p>
            <a:pPr marL="0" indent="0" algn="ctr">
              <a:buNone/>
            </a:pPr>
            <a:r>
              <a:rPr lang="en-US" sz="5000" dirty="0"/>
              <a:t>Our current</a:t>
            </a:r>
          </a:p>
          <a:p>
            <a:pPr marL="0" indent="0" algn="ctr">
              <a:buNone/>
            </a:pPr>
            <a:r>
              <a:rPr lang="en-US" sz="5000" dirty="0">
                <a:solidFill>
                  <a:srgbClr val="0000FF"/>
                </a:solidFill>
              </a:rPr>
              <a:t>design principles </a:t>
            </a:r>
          </a:p>
          <a:p>
            <a:pPr marL="0" indent="0" algn="ctr">
              <a:buNone/>
            </a:pPr>
            <a:r>
              <a:rPr lang="en-US" sz="5000" dirty="0">
                <a:solidFill>
                  <a:srgbClr val="0000FF"/>
                </a:solidFill>
              </a:rPr>
              <a:t>cause </a:t>
            </a:r>
            <a:r>
              <a:rPr lang="en-US" sz="5000" dirty="0">
                <a:solidFill>
                  <a:srgbClr val="FF0000"/>
                </a:solidFill>
              </a:rPr>
              <a:t>great energy waste</a:t>
            </a:r>
          </a:p>
          <a:p>
            <a:pPr marL="0" indent="0" algn="ctr">
              <a:buNone/>
            </a:pPr>
            <a:r>
              <a:rPr lang="en-US" sz="3000" dirty="0">
                <a:solidFill>
                  <a:srgbClr val="FF0000"/>
                </a:solidFill>
              </a:rPr>
              <a:t>(and great performance loss)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11</a:t>
            </a:fld>
            <a:endParaRPr lang="en-US" altLang="en-US">
              <a:solidFill>
                <a:srgbClr val="000000"/>
              </a:solidFill>
            </a:endParaRPr>
          </a:p>
        </p:txBody>
      </p:sp>
    </p:spTree>
    <p:extLst>
      <p:ext uri="{BB962C8B-B14F-4D97-AF65-F5344CB8AC3E}">
        <p14:creationId xmlns:p14="http://schemas.microsoft.com/office/powerpoint/2010/main" val="9002502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Dependent Cache Misses</a:t>
            </a:r>
          </a:p>
        </p:txBody>
      </p:sp>
      <p:sp>
        <p:nvSpPr>
          <p:cNvPr id="3" name="Content Placeholder 2"/>
          <p:cNvSpPr>
            <a:spLocks noGrp="1"/>
          </p:cNvSpPr>
          <p:nvPr>
            <p:ph idx="1"/>
          </p:nvPr>
        </p:nvSpPr>
        <p:spPr>
          <a:xfrm>
            <a:off x="228600" y="1052736"/>
            <a:ext cx="8807896" cy="5195664"/>
          </a:xfrm>
        </p:spPr>
        <p:txBody>
          <a:bodyPr/>
          <a:lstStyle/>
          <a:p>
            <a:r>
              <a:rPr lang="en-US" sz="2000" dirty="0" err="1"/>
              <a:t>Milad</a:t>
            </a:r>
            <a:r>
              <a:rPr lang="en-US" sz="2000" dirty="0"/>
              <a:t> Hashemi, </a:t>
            </a:r>
            <a:r>
              <a:rPr lang="en-US" sz="2000" dirty="0" err="1"/>
              <a:t>Khubaib</a:t>
            </a:r>
            <a:r>
              <a:rPr lang="en-US" sz="2000" dirty="0"/>
              <a:t>, </a:t>
            </a:r>
            <a:r>
              <a:rPr lang="en-US" sz="2000" dirty="0" err="1"/>
              <a:t>Eiman</a:t>
            </a:r>
            <a:r>
              <a:rPr lang="en-US" sz="2000" dirty="0"/>
              <a:t> </a:t>
            </a:r>
            <a:r>
              <a:rPr lang="en-US" sz="2000" dirty="0" err="1"/>
              <a:t>Ebrahimi</a:t>
            </a:r>
            <a:r>
              <a:rPr lang="en-US" sz="2000" dirty="0"/>
              <a:t>, Onur Mutlu, and Yale N. </a:t>
            </a:r>
            <a:r>
              <a:rPr lang="en-US" sz="2000" dirty="0" err="1"/>
              <a:t>Patt</a:t>
            </a:r>
            <a:r>
              <a:rPr lang="en-US" sz="2000" dirty="0"/>
              <a:t>,</a:t>
            </a:r>
            <a:br>
              <a:rPr lang="en-US" sz="2000" dirty="0"/>
            </a:br>
            <a:r>
              <a:rPr lang="en-US" sz="2000" b="1" dirty="0">
                <a:hlinkClick r:id="rId2"/>
              </a:rPr>
              <a:t>"Accelerating Dependent Cache Misses with an Enhanced Memory Controller"</a:t>
            </a:r>
            <a:br>
              <a:rPr lang="en-US" sz="2000" dirty="0"/>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8"/>
          <a:stretch>
            <a:fillRect/>
          </a:stretch>
        </p:blipFill>
        <p:spPr>
          <a:xfrm>
            <a:off x="0" y="4018088"/>
            <a:ext cx="9144000" cy="1643160"/>
          </a:xfrm>
          <a:prstGeom prst="rect">
            <a:avLst/>
          </a:prstGeom>
        </p:spPr>
      </p:pic>
      <p:pic>
        <p:nvPicPr>
          <p:cNvPr id="6" name="Picture 5"/>
          <p:cNvPicPr>
            <a:picLocks noChangeAspect="1"/>
          </p:cNvPicPr>
          <p:nvPr/>
        </p:nvPicPr>
        <p:blipFill>
          <a:blip r:embed="rId9"/>
          <a:stretch>
            <a:fillRect/>
          </a:stretch>
        </p:blipFill>
        <p:spPr>
          <a:xfrm>
            <a:off x="0" y="5805264"/>
            <a:ext cx="9144000" cy="332336"/>
          </a:xfrm>
          <a:prstGeom prst="rect">
            <a:avLst/>
          </a:prstGeom>
        </p:spPr>
      </p:pic>
    </p:spTree>
    <p:extLst>
      <p:ext uri="{BB962C8B-B14F-4D97-AF65-F5344CB8AC3E}">
        <p14:creationId xmlns:p14="http://schemas.microsoft.com/office/powerpoint/2010/main" val="32721827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Questions in 3D-Stacked PIM</a:t>
            </a:r>
          </a:p>
        </p:txBody>
      </p:sp>
      <p:sp>
        <p:nvSpPr>
          <p:cNvPr id="3" name="Content Placeholder 2"/>
          <p:cNvSpPr>
            <a:spLocks noGrp="1"/>
          </p:cNvSpPr>
          <p:nvPr>
            <p:ph idx="1"/>
          </p:nvPr>
        </p:nvSpPr>
        <p:spPr>
          <a:xfrm>
            <a:off x="228600" y="1196752"/>
            <a:ext cx="8610600" cy="5051648"/>
          </a:xfrm>
        </p:spPr>
        <p:txBody>
          <a:bodyPr/>
          <a:lstStyle/>
          <a:p>
            <a:r>
              <a:rPr lang="en-US" dirty="0"/>
              <a:t>How can we accelerate important applications if we use         </a:t>
            </a:r>
            <a:r>
              <a:rPr lang="en-US" dirty="0">
                <a:solidFill>
                  <a:srgbClr val="0000FF"/>
                </a:solidFill>
              </a:rPr>
              <a:t>3D-stacked memory as a coarse-grained accelerator</a:t>
            </a:r>
            <a:r>
              <a:rPr lang="en-US" dirty="0"/>
              <a:t>?</a:t>
            </a:r>
          </a:p>
          <a:p>
            <a:pPr lvl="1"/>
            <a:r>
              <a:rPr lang="en-US" dirty="0"/>
              <a:t>what is the architecture and programming model?</a:t>
            </a:r>
          </a:p>
          <a:p>
            <a:pPr lvl="1"/>
            <a:r>
              <a:rPr lang="en-US" dirty="0"/>
              <a:t>what are the mechanisms for acceleration?</a:t>
            </a:r>
          </a:p>
          <a:p>
            <a:pPr lvl="1"/>
            <a:endParaRPr lang="en-US" dirty="0"/>
          </a:p>
          <a:p>
            <a:pPr lvl="1"/>
            <a:endParaRPr lang="en-US" dirty="0"/>
          </a:p>
          <a:p>
            <a:r>
              <a:rPr lang="en-US" dirty="0"/>
              <a:t>What is the </a:t>
            </a:r>
            <a:r>
              <a:rPr lang="en-US" dirty="0">
                <a:solidFill>
                  <a:srgbClr val="0000FF"/>
                </a:solidFill>
              </a:rPr>
              <a:t>minimal processing-in-memory support </a:t>
            </a:r>
            <a:r>
              <a:rPr lang="en-US" dirty="0"/>
              <a:t>we can provide?</a:t>
            </a:r>
          </a:p>
          <a:p>
            <a:pPr lvl="1"/>
            <a:r>
              <a:rPr lang="en-US" dirty="0"/>
              <a:t>without changing the system significantly</a:t>
            </a:r>
          </a:p>
          <a:p>
            <a:pPr lvl="1"/>
            <a:r>
              <a:rPr lang="en-US" dirty="0"/>
              <a:t>while achieving significant benefits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111</a:t>
            </a:fld>
            <a:endParaRPr lang="en-US" altLang="en-US">
              <a:solidFill>
                <a:srgbClr val="000000"/>
              </a:solidFill>
            </a:endParaRPr>
          </a:p>
        </p:txBody>
      </p:sp>
      <p:sp>
        <p:nvSpPr>
          <p:cNvPr id="5" name="Rectangle 4"/>
          <p:cNvSpPr/>
          <p:nvPr/>
        </p:nvSpPr>
        <p:spPr>
          <a:xfrm>
            <a:off x="539552" y="3645024"/>
            <a:ext cx="8280920" cy="79208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2947298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PIM-Enabled Instructions (Ideas)</a:t>
            </a:r>
          </a:p>
        </p:txBody>
      </p:sp>
      <p:sp>
        <p:nvSpPr>
          <p:cNvPr id="3" name="Content Placeholder 2"/>
          <p:cNvSpPr>
            <a:spLocks noGrp="1"/>
          </p:cNvSpPr>
          <p:nvPr>
            <p:ph idx="1"/>
          </p:nvPr>
        </p:nvSpPr>
        <p:spPr>
          <a:xfrm>
            <a:off x="228600" y="908720"/>
            <a:ext cx="8915400" cy="5339680"/>
          </a:xfrm>
        </p:spPr>
        <p:txBody>
          <a:bodyPr/>
          <a:lstStyle/>
          <a:p>
            <a:r>
              <a:rPr lang="en-US" sz="2200" dirty="0">
                <a:solidFill>
                  <a:srgbClr val="0000FF"/>
                </a:solidFill>
              </a:rPr>
              <a:t>Goal: </a:t>
            </a:r>
            <a:r>
              <a:rPr lang="en-US" sz="2200" dirty="0"/>
              <a:t>Develop mechanisms to get the most out of near-data processing with </a:t>
            </a:r>
            <a:r>
              <a:rPr lang="en-US" sz="2200" dirty="0">
                <a:solidFill>
                  <a:schemeClr val="accent2">
                    <a:lumMod val="75000"/>
                  </a:schemeClr>
                </a:solidFill>
              </a:rPr>
              <a:t>minimal cost</a:t>
            </a:r>
            <a:r>
              <a:rPr lang="en-US" sz="2200" dirty="0"/>
              <a:t>, </a:t>
            </a:r>
            <a:r>
              <a:rPr lang="en-US" sz="2200" dirty="0">
                <a:solidFill>
                  <a:srgbClr val="2C6123"/>
                </a:solidFill>
              </a:rPr>
              <a:t>minimal changes to the system</a:t>
            </a:r>
            <a:r>
              <a:rPr lang="en-US" sz="2200" dirty="0"/>
              <a:t>, </a:t>
            </a:r>
            <a:r>
              <a:rPr lang="en-US" sz="2200" dirty="0">
                <a:solidFill>
                  <a:srgbClr val="2C6123"/>
                </a:solidFill>
              </a:rPr>
              <a:t>no changes to the programming model</a:t>
            </a:r>
          </a:p>
          <a:p>
            <a:endParaRPr lang="en-US" sz="700" dirty="0"/>
          </a:p>
          <a:p>
            <a:r>
              <a:rPr lang="en-US" sz="2200" dirty="0">
                <a:solidFill>
                  <a:srgbClr val="0000FF"/>
                </a:solidFill>
              </a:rPr>
              <a:t>Key Idea 1: </a:t>
            </a:r>
            <a:r>
              <a:rPr lang="en-US" altLang="ko-KR" sz="2200" dirty="0"/>
              <a:t>Expose each PIM operation as a </a:t>
            </a:r>
            <a:r>
              <a:rPr lang="en-US" altLang="ko-KR" sz="2200" dirty="0">
                <a:solidFill>
                  <a:srgbClr val="FF0000"/>
                </a:solidFill>
              </a:rPr>
              <a:t>cache-coherent, virtually-addressed host processor instruction </a:t>
            </a:r>
            <a:r>
              <a:rPr lang="en-US" altLang="ko-KR" sz="2200" dirty="0">
                <a:solidFill>
                  <a:srgbClr val="000000"/>
                </a:solidFill>
              </a:rPr>
              <a:t>(called PEI) </a:t>
            </a:r>
            <a:r>
              <a:rPr lang="en-US" altLang="ko-KR" sz="2200" dirty="0"/>
              <a:t>that operates on </a:t>
            </a:r>
            <a:r>
              <a:rPr lang="en-US" altLang="ko-KR" sz="2200" dirty="0">
                <a:solidFill>
                  <a:srgbClr val="FF0000"/>
                </a:solidFill>
              </a:rPr>
              <a:t>only a single cache block</a:t>
            </a:r>
          </a:p>
          <a:p>
            <a:pPr lvl="1"/>
            <a:r>
              <a:rPr lang="en-US" altLang="ko-KR" sz="1800" dirty="0">
                <a:solidFill>
                  <a:srgbClr val="000000"/>
                </a:solidFill>
              </a:rPr>
              <a:t>e.g., </a:t>
            </a:r>
            <a:r>
              <a:rPr lang="en-US" altLang="ko-KR" sz="1800" dirty="0">
                <a:solidFill>
                  <a:srgbClr val="000000"/>
                </a:solidFill>
                <a:latin typeface="Calibri"/>
                <a:ea typeface="나눔고딕"/>
              </a:rPr>
              <a:t>__</a:t>
            </a:r>
            <a:r>
              <a:rPr lang="en-US" altLang="ko-KR" sz="1800" dirty="0" err="1">
                <a:solidFill>
                  <a:srgbClr val="000000"/>
                </a:solidFill>
                <a:latin typeface="Calibri"/>
                <a:ea typeface="나눔고딕"/>
              </a:rPr>
              <a:t>pim_add</a:t>
            </a:r>
            <a:r>
              <a:rPr lang="en-US" altLang="ko-KR" sz="1800" dirty="0">
                <a:solidFill>
                  <a:srgbClr val="000000"/>
                </a:solidFill>
                <a:latin typeface="Calibri"/>
                <a:ea typeface="나눔고딕"/>
              </a:rPr>
              <a:t>(&amp;</a:t>
            </a:r>
            <a:r>
              <a:rPr lang="en-US" altLang="ko-KR" sz="1800" dirty="0" err="1">
                <a:solidFill>
                  <a:srgbClr val="000000"/>
                </a:solidFill>
                <a:latin typeface="Calibri"/>
                <a:ea typeface="나눔고딕"/>
              </a:rPr>
              <a:t>w.next_rank</a:t>
            </a:r>
            <a:r>
              <a:rPr lang="en-US" altLang="ko-KR" sz="1800" dirty="0">
                <a:solidFill>
                  <a:srgbClr val="000000"/>
                </a:solidFill>
                <a:latin typeface="Calibri"/>
                <a:ea typeface="나눔고딕"/>
              </a:rPr>
              <a:t>, value) </a:t>
            </a:r>
            <a:r>
              <a:rPr lang="en-US" altLang="ko-KR" sz="1800" dirty="0">
                <a:solidFill>
                  <a:srgbClr val="000000"/>
                </a:solidFill>
                <a:latin typeface="Calibri"/>
                <a:ea typeface="나눔고딕"/>
                <a:sym typeface="Wingdings"/>
              </a:rPr>
              <a:t> </a:t>
            </a:r>
            <a:r>
              <a:rPr lang="en-US" altLang="ko-KR" sz="1800" dirty="0" err="1">
                <a:solidFill>
                  <a:srgbClr val="000000"/>
                </a:solidFill>
                <a:latin typeface="Calibri"/>
                <a:ea typeface="나눔고딕"/>
              </a:rPr>
              <a:t>pim.add</a:t>
            </a:r>
            <a:r>
              <a:rPr lang="en-US" altLang="ko-KR" sz="1800" dirty="0">
                <a:solidFill>
                  <a:srgbClr val="000000"/>
                </a:solidFill>
                <a:latin typeface="Calibri"/>
                <a:ea typeface="나눔고딕"/>
              </a:rPr>
              <a:t> r1, (r2)</a:t>
            </a:r>
            <a:endParaRPr lang="ko-KR" altLang="en-US" sz="1800" dirty="0">
              <a:solidFill>
                <a:srgbClr val="000000"/>
              </a:solidFill>
              <a:latin typeface="Calibri"/>
              <a:ea typeface="나눔고딕"/>
            </a:endParaRPr>
          </a:p>
          <a:p>
            <a:pPr lvl="1"/>
            <a:r>
              <a:rPr lang="en-US" altLang="ko-KR" sz="1800" dirty="0">
                <a:solidFill>
                  <a:srgbClr val="000000"/>
                </a:solidFill>
              </a:rPr>
              <a:t>No changes sequential execution/programming model</a:t>
            </a:r>
          </a:p>
          <a:p>
            <a:pPr lvl="1"/>
            <a:r>
              <a:rPr lang="en-US" altLang="ko-KR" sz="1800" dirty="0">
                <a:solidFill>
                  <a:srgbClr val="000000"/>
                </a:solidFill>
              </a:rPr>
              <a:t>No changes to virtual memory</a:t>
            </a:r>
          </a:p>
          <a:p>
            <a:pPr lvl="1"/>
            <a:r>
              <a:rPr lang="en-US" altLang="ko-KR" sz="1800" dirty="0">
                <a:solidFill>
                  <a:srgbClr val="000000"/>
                </a:solidFill>
              </a:rPr>
              <a:t>Minimal changes to cache coherence</a:t>
            </a:r>
          </a:p>
          <a:p>
            <a:pPr lvl="1"/>
            <a:r>
              <a:rPr lang="en-US" altLang="ko-KR" sz="1800" dirty="0">
                <a:solidFill>
                  <a:srgbClr val="000000"/>
                </a:solidFill>
              </a:rPr>
              <a:t>No need for data mapping: Each PEI restricted to a single memory module</a:t>
            </a:r>
          </a:p>
          <a:p>
            <a:pPr lvl="1"/>
            <a:endParaRPr lang="en-US" altLang="ko-KR" sz="700" dirty="0">
              <a:solidFill>
                <a:srgbClr val="FF0000"/>
              </a:solidFill>
            </a:endParaRPr>
          </a:p>
          <a:p>
            <a:r>
              <a:rPr lang="en-US" altLang="ko-KR" sz="2200" dirty="0">
                <a:solidFill>
                  <a:srgbClr val="0000FF"/>
                </a:solidFill>
              </a:rPr>
              <a:t>Key Idea 2: </a:t>
            </a:r>
            <a:r>
              <a:rPr lang="en-US" altLang="ko-KR" sz="2200" dirty="0">
                <a:solidFill>
                  <a:srgbClr val="FF0000"/>
                </a:solidFill>
              </a:rPr>
              <a:t>Dynamically decide where to execute a PEI </a:t>
            </a:r>
            <a:r>
              <a:rPr lang="en-US" altLang="ko-KR" sz="2200" dirty="0"/>
              <a:t>(i.e., the host processor or PIM accelerator) based on simple locality characteristics and simple hardware predictors</a:t>
            </a:r>
          </a:p>
          <a:p>
            <a:pPr lvl="1"/>
            <a:r>
              <a:rPr lang="en-US" altLang="ko-KR" sz="1800" dirty="0"/>
              <a:t>Execute each operation at the location that provides the best performance</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87269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Simple PIM Operations as ISA Extensions (II)</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pSp>
        <p:nvGrpSpPr>
          <p:cNvPr id="21" name="그룹 55"/>
          <p:cNvGrpSpPr/>
          <p:nvPr/>
        </p:nvGrpSpPr>
        <p:grpSpPr>
          <a:xfrm>
            <a:off x="5506690" y="3428803"/>
            <a:ext cx="2379092" cy="2016422"/>
            <a:chOff x="5506690" y="4004867"/>
            <a:chExt cx="2379092" cy="2016422"/>
          </a:xfrm>
        </p:grpSpPr>
        <p:pic>
          <p:nvPicPr>
            <p:cNvPr id="22" name="Picture 2" descr="http://m.eet.com/media/1041402/DC1491_UTH_2_PG_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690" y="4457035"/>
              <a:ext cx="2379092" cy="1564254"/>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p:cNvSpPr txBox="1"/>
            <p:nvPr/>
          </p:nvSpPr>
          <p:spPr>
            <a:xfrm>
              <a:off x="5859471" y="4004867"/>
              <a:ext cx="1673536" cy="400110"/>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Main Memory</a:t>
              </a:r>
              <a:endParaRPr kumimoji="0" lang="ko-KR" altLang="en-US" sz="2000" b="0" i="0" u="none" strike="noStrike" kern="1200" cap="none" spc="0" normalizeH="0" baseline="0" noProof="0" dirty="0">
                <a:ln>
                  <a:noFill/>
                </a:ln>
                <a:solidFill>
                  <a:prstClr val="black"/>
                </a:solidFill>
                <a:effectLst/>
                <a:uLnTx/>
                <a:uFillTx/>
                <a:latin typeface="Calibri"/>
                <a:ea typeface="나눔고딕"/>
                <a:cs typeface="+mn-cs"/>
              </a:endParaRPr>
            </a:p>
          </p:txBody>
        </p:sp>
      </p:grpSp>
      <p:sp>
        <p:nvSpPr>
          <p:cNvPr id="24" name="직사각형 53"/>
          <p:cNvSpPr/>
          <p:nvPr/>
        </p:nvSpPr>
        <p:spPr>
          <a:xfrm>
            <a:off x="6004472" y="4265934"/>
            <a:ext cx="1383416" cy="291591"/>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25" name="직사각형 67"/>
          <p:cNvSpPr/>
          <p:nvPr/>
        </p:nvSpPr>
        <p:spPr>
          <a:xfrm>
            <a:off x="6004471" y="4265934"/>
            <a:ext cx="1383417" cy="29159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26" name="직사각형 4"/>
          <p:cNvSpPr/>
          <p:nvPr/>
        </p:nvSpPr>
        <p:spPr>
          <a:xfrm>
            <a:off x="1331640" y="2321188"/>
            <a:ext cx="2926595" cy="395409"/>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나눔고딕"/>
              <a:cs typeface="+mn-cs"/>
            </a:endParaRPr>
          </a:p>
        </p:txBody>
      </p:sp>
      <p:sp>
        <p:nvSpPr>
          <p:cNvPr id="27" name="내용 개체 틀 4"/>
          <p:cNvSpPr txBox="1">
            <a:spLocks/>
          </p:cNvSpPr>
          <p:nvPr/>
        </p:nvSpPr>
        <p:spPr>
          <a:xfrm>
            <a:off x="810380" y="1052736"/>
            <a:ext cx="7578044" cy="2529923"/>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prstClr val="black"/>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value = weight *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prstClr val="black"/>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 value;</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a:t>
            </a:r>
          </a:p>
        </p:txBody>
      </p:sp>
      <p:grpSp>
        <p:nvGrpSpPr>
          <p:cNvPr id="28" name="그룹 38"/>
          <p:cNvGrpSpPr/>
          <p:nvPr/>
        </p:nvGrpSpPr>
        <p:grpSpPr>
          <a:xfrm>
            <a:off x="1344376" y="3447126"/>
            <a:ext cx="2158320" cy="2358138"/>
            <a:chOff x="3611086" y="1847573"/>
            <a:chExt cx="1825010" cy="1993970"/>
          </a:xfrm>
        </p:grpSpPr>
        <p:pic>
          <p:nvPicPr>
            <p:cNvPr id="29" name="Picture 6" descr="http://www.digicortex.net/sites/default/files/styles/medium/public/field/image/IvyTownCo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709662" y="2115109"/>
              <a:ext cx="1627858" cy="1825010"/>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29"/>
            <p:cNvSpPr txBox="1"/>
            <p:nvPr/>
          </p:nvSpPr>
          <p:spPr>
            <a:xfrm>
              <a:off x="3788367" y="1847573"/>
              <a:ext cx="1470447" cy="338321"/>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Host Processor</a:t>
              </a:r>
              <a:endParaRPr kumimoji="0" lang="ko-KR" altLang="en-US" sz="2000" b="0" i="0" u="none" strike="noStrike" kern="1200" cap="none" spc="0" normalizeH="0" baseline="0" noProof="0" dirty="0">
                <a:ln>
                  <a:noFill/>
                </a:ln>
                <a:solidFill>
                  <a:prstClr val="black"/>
                </a:solidFill>
                <a:effectLst/>
                <a:uLnTx/>
                <a:uFillTx/>
                <a:latin typeface="Calibri"/>
                <a:ea typeface="나눔고딕"/>
                <a:cs typeface="+mn-cs"/>
              </a:endParaRPr>
            </a:p>
          </p:txBody>
        </p:sp>
      </p:grpSp>
      <p:sp>
        <p:nvSpPr>
          <p:cNvPr id="31" name="직사각형 56"/>
          <p:cNvSpPr/>
          <p:nvPr/>
        </p:nvSpPr>
        <p:spPr>
          <a:xfrm>
            <a:off x="1735488" y="4265934"/>
            <a:ext cx="1376095" cy="291591"/>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cxnSp>
        <p:nvCxnSpPr>
          <p:cNvPr id="32" name="직선 화살표 연결선 58"/>
          <p:cNvCxnSpPr>
            <a:stCxn id="24" idx="1"/>
            <a:endCxn id="31" idx="3"/>
          </p:cNvCxnSpPr>
          <p:nvPr/>
        </p:nvCxnSpPr>
        <p:spPr>
          <a:xfrm flipH="1">
            <a:off x="3111583" y="4411730"/>
            <a:ext cx="2892889" cy="0"/>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33" name="직선 화살표 연결선 62"/>
          <p:cNvCxnSpPr>
            <a:stCxn id="31" idx="3"/>
            <a:endCxn id="24" idx="1"/>
          </p:cNvCxnSpPr>
          <p:nvPr/>
        </p:nvCxnSpPr>
        <p:spPr>
          <a:xfrm>
            <a:off x="3111583" y="4411730"/>
            <a:ext cx="2892889" cy="0"/>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34" name="직사각형 66"/>
          <p:cNvSpPr/>
          <p:nvPr/>
        </p:nvSpPr>
        <p:spPr>
          <a:xfrm>
            <a:off x="1735487" y="4265934"/>
            <a:ext cx="1376096" cy="29159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35" name="TextBox 34"/>
          <p:cNvSpPr txBox="1"/>
          <p:nvPr/>
        </p:nvSpPr>
        <p:spPr>
          <a:xfrm>
            <a:off x="3761316" y="4488741"/>
            <a:ext cx="1486754" cy="707886"/>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64 bytes </a:t>
            </a: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in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64 bytes </a:t>
            </a: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out</a:t>
            </a:r>
            <a:endParaRPr kumimoji="0" lang="ko-KR" altLang="en-US" sz="2000" b="1" i="0" u="none" strike="noStrike" kern="1200" cap="none" spc="0" normalizeH="0" baseline="0" noProof="0" dirty="0">
              <a:ln>
                <a:noFill/>
              </a:ln>
              <a:solidFill>
                <a:prstClr val="black"/>
              </a:solidFill>
              <a:effectLst/>
              <a:uLnTx/>
              <a:uFillTx/>
              <a:latin typeface="Calibri"/>
              <a:ea typeface="나눔고딕"/>
              <a:cs typeface="+mn-cs"/>
            </a:endParaRPr>
          </a:p>
        </p:txBody>
      </p:sp>
      <p:sp>
        <p:nvSpPr>
          <p:cNvPr id="36" name="TextBox 35"/>
          <p:cNvSpPr txBox="1"/>
          <p:nvPr/>
        </p:nvSpPr>
        <p:spPr>
          <a:xfrm>
            <a:off x="3087685" y="5909210"/>
            <a:ext cx="296863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Conventional Architecture</a:t>
            </a:r>
            <a:endParaRPr kumimoji="0" lang="ko-KR" altLang="en-US" sz="2000" b="1" i="0" u="none" strike="noStrike" kern="1200" cap="none" spc="0" normalizeH="0" baseline="0" noProof="0" dirty="0">
              <a:ln>
                <a:noFill/>
              </a:ln>
              <a:solidFill>
                <a:prstClr val="black"/>
              </a:solidFill>
              <a:effectLst/>
              <a:uLnTx/>
              <a:uFillTx/>
              <a:latin typeface="Calibri"/>
              <a:ea typeface="나눔고딕"/>
              <a:cs typeface="+mn-cs"/>
            </a:endParaRPr>
          </a:p>
        </p:txBody>
      </p:sp>
    </p:spTree>
    <p:extLst>
      <p:ext uri="{BB962C8B-B14F-4D97-AF65-F5344CB8AC3E}">
        <p14:creationId xmlns:p14="http://schemas.microsoft.com/office/powerpoint/2010/main" val="2756248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right)">
                                      <p:cBhvr>
                                        <p:cTn id="12" dur="500"/>
                                        <p:tgtEl>
                                          <p:spTgt spid="3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200"/>
                                        <p:tgtEl>
                                          <p:spTgt spid="31"/>
                                        </p:tgtEl>
                                      </p:cBhvr>
                                    </p:animEffect>
                                  </p:childTnLst>
                                </p:cTn>
                              </p:par>
                            </p:childTnLst>
                          </p:cTn>
                        </p:par>
                        <p:par>
                          <p:cTn id="17" fill="hold">
                            <p:stCondLst>
                              <p:cond delay="700"/>
                            </p:stCondLst>
                            <p:childTnLst>
                              <p:par>
                                <p:cTn id="18" presetID="22" presetClass="exit" presetSubtype="2" fill="hold" nodeType="afterEffect">
                                  <p:stCondLst>
                                    <p:cond delay="0"/>
                                  </p:stCondLst>
                                  <p:childTnLst>
                                    <p:animEffect transition="out" filter="wipe(right)">
                                      <p:cBhvr>
                                        <p:cTn id="19" dur="500"/>
                                        <p:tgtEl>
                                          <p:spTgt spid="32"/>
                                        </p:tgtEl>
                                      </p:cBhvr>
                                    </p:animEffect>
                                    <p:set>
                                      <p:cBhvr>
                                        <p:cTn id="20" dur="1" fill="hold">
                                          <p:stCondLst>
                                            <p:cond delay="499"/>
                                          </p:stCondLst>
                                        </p:cTn>
                                        <p:tgtEl>
                                          <p:spTgt spid="3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200"/>
                                        <p:tgtEl>
                                          <p:spTgt spid="34"/>
                                        </p:tgtEl>
                                      </p:cBhvr>
                                    </p:animEffect>
                                  </p:childTnLst>
                                </p:cTn>
                              </p:par>
                            </p:childTnLst>
                          </p:cTn>
                        </p:par>
                        <p:par>
                          <p:cTn id="26" fill="hold">
                            <p:stCondLst>
                              <p:cond delay="200"/>
                            </p:stCondLst>
                            <p:childTnLst>
                              <p:par>
                                <p:cTn id="27" presetID="1" presetClass="exit" presetSubtype="0" fill="hold" grpId="1" nodeType="afterEffect">
                                  <p:stCondLst>
                                    <p:cond delay="0"/>
                                  </p:stCondLst>
                                  <p:childTnLst>
                                    <p:set>
                                      <p:cBhvr>
                                        <p:cTn id="28" dur="1" fill="hold">
                                          <p:stCondLst>
                                            <p:cond delay="0"/>
                                          </p:stCondLst>
                                        </p:cTn>
                                        <p:tgtEl>
                                          <p:spTgt spid="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00"/>
                                        <p:tgtEl>
                                          <p:spTgt spid="25"/>
                                        </p:tgtEl>
                                      </p:cBhvr>
                                    </p:animEffect>
                                  </p:childTnLst>
                                </p:cTn>
                              </p:par>
                            </p:childTnLst>
                          </p:cTn>
                        </p:par>
                        <p:par>
                          <p:cTn id="38" fill="hold">
                            <p:stCondLst>
                              <p:cond delay="700"/>
                            </p:stCondLst>
                            <p:childTnLst>
                              <p:par>
                                <p:cTn id="39" presetID="22" presetClass="exit" presetSubtype="8" fill="hold" nodeType="afterEffect">
                                  <p:stCondLst>
                                    <p:cond delay="0"/>
                                  </p:stCondLst>
                                  <p:childTnLst>
                                    <p:animEffect transition="out" filter="wipe(left)">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childTnLst>
                          </p:cTn>
                        </p:par>
                        <p:par>
                          <p:cTn id="42" fill="hold">
                            <p:stCondLst>
                              <p:cond delay="1200"/>
                            </p:stCondLst>
                            <p:childTnLst>
                              <p:par>
                                <p:cTn id="43" presetID="10" presetClass="exit" presetSubtype="0" fill="hold" grpId="1" nodeType="afterEffect">
                                  <p:stCondLst>
                                    <p:cond delay="0"/>
                                  </p:stCondLst>
                                  <p:childTnLst>
                                    <p:animEffect transition="out" filter="fade">
                                      <p:cBhvr>
                                        <p:cTn id="44" dur="200"/>
                                        <p:tgtEl>
                                          <p:spTgt spid="34"/>
                                        </p:tgtEl>
                                      </p:cBhvr>
                                    </p:animEffect>
                                    <p:set>
                                      <p:cBhvr>
                                        <p:cTn id="45" dur="1" fill="hold">
                                          <p:stCondLst>
                                            <p:cond delay="199"/>
                                          </p:stCondLst>
                                        </p:cTn>
                                        <p:tgtEl>
                                          <p:spTgt spid="3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2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animBg="1"/>
      <p:bldP spid="31" grpId="1" animBg="1"/>
      <p:bldP spid="34" grpId="0" animBg="1"/>
      <p:bldP spid="34" grpId="1" animBg="1"/>
      <p:bldP spid="3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Simple PIM Operations as ISA Extensions (III)</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pSp>
        <p:nvGrpSpPr>
          <p:cNvPr id="21" name="그룹 20"/>
          <p:cNvGrpSpPr/>
          <p:nvPr/>
        </p:nvGrpSpPr>
        <p:grpSpPr>
          <a:xfrm>
            <a:off x="5506690" y="3428803"/>
            <a:ext cx="2379092" cy="2016422"/>
            <a:chOff x="5506690" y="4004867"/>
            <a:chExt cx="2379092" cy="2016422"/>
          </a:xfrm>
        </p:grpSpPr>
        <p:pic>
          <p:nvPicPr>
            <p:cNvPr id="22" name="Picture 2" descr="http://m.eet.com/media/1041402/DC1491_UTH_2_PG_3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6690" y="4457035"/>
              <a:ext cx="2379092" cy="1564254"/>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p:cNvSpPr txBox="1"/>
            <p:nvPr/>
          </p:nvSpPr>
          <p:spPr>
            <a:xfrm>
              <a:off x="5859471" y="4004867"/>
              <a:ext cx="1673536" cy="400110"/>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Main Memory</a:t>
              </a:r>
              <a:endParaRPr kumimoji="0" lang="ko-KR" altLang="en-US" sz="2000" b="0" i="0" u="none" strike="noStrike" kern="1200" cap="none" spc="0" normalizeH="0" baseline="0" noProof="0" dirty="0">
                <a:ln>
                  <a:noFill/>
                </a:ln>
                <a:solidFill>
                  <a:prstClr val="black"/>
                </a:solidFill>
                <a:effectLst/>
                <a:uLnTx/>
                <a:uFillTx/>
                <a:latin typeface="Calibri"/>
                <a:ea typeface="나눔고딕"/>
                <a:cs typeface="+mn-cs"/>
              </a:endParaRPr>
            </a:p>
          </p:txBody>
        </p:sp>
      </p:grpSp>
      <p:sp>
        <p:nvSpPr>
          <p:cNvPr id="24" name="직사각형 23"/>
          <p:cNvSpPr/>
          <p:nvPr/>
        </p:nvSpPr>
        <p:spPr>
          <a:xfrm>
            <a:off x="6004472" y="4265934"/>
            <a:ext cx="1383416" cy="291591"/>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25" name="직사각형 24"/>
          <p:cNvSpPr/>
          <p:nvPr/>
        </p:nvSpPr>
        <p:spPr>
          <a:xfrm>
            <a:off x="6004471" y="4265934"/>
            <a:ext cx="1383417" cy="29159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w.next_rank</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grpSp>
        <p:nvGrpSpPr>
          <p:cNvPr id="26" name="그룹 25"/>
          <p:cNvGrpSpPr/>
          <p:nvPr/>
        </p:nvGrpSpPr>
        <p:grpSpPr>
          <a:xfrm>
            <a:off x="1344376" y="3447126"/>
            <a:ext cx="2158320" cy="2358138"/>
            <a:chOff x="3611086" y="1847573"/>
            <a:chExt cx="1825010" cy="1993970"/>
          </a:xfrm>
        </p:grpSpPr>
        <p:pic>
          <p:nvPicPr>
            <p:cNvPr id="27" name="Picture 6" descr="http://www.digicortex.net/sites/default/files/styles/medium/public/field/image/IvyTownCo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709662" y="2115109"/>
              <a:ext cx="1627858" cy="1825010"/>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extBox 27"/>
            <p:cNvSpPr txBox="1"/>
            <p:nvPr/>
          </p:nvSpPr>
          <p:spPr>
            <a:xfrm>
              <a:off x="3788367" y="1847573"/>
              <a:ext cx="1470447" cy="338321"/>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Host Processor</a:t>
              </a:r>
              <a:endParaRPr kumimoji="0" lang="ko-KR" altLang="en-US" sz="2000" b="0" i="0" u="none" strike="noStrike" kern="1200" cap="none" spc="0" normalizeH="0" baseline="0" noProof="0" dirty="0">
                <a:ln>
                  <a:noFill/>
                </a:ln>
                <a:solidFill>
                  <a:prstClr val="black"/>
                </a:solidFill>
                <a:effectLst/>
                <a:uLnTx/>
                <a:uFillTx/>
                <a:latin typeface="Calibri"/>
                <a:ea typeface="나눔고딕"/>
                <a:cs typeface="+mn-cs"/>
              </a:endParaRPr>
            </a:p>
          </p:txBody>
        </p:sp>
      </p:grpSp>
      <p:sp>
        <p:nvSpPr>
          <p:cNvPr id="29" name="직사각형 28"/>
          <p:cNvSpPr/>
          <p:nvPr/>
        </p:nvSpPr>
        <p:spPr>
          <a:xfrm>
            <a:off x="2051721" y="4265934"/>
            <a:ext cx="743628" cy="291591"/>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나눔고딕"/>
                <a:cs typeface="+mn-cs"/>
              </a:rPr>
              <a:t>value</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30" name="TextBox 29"/>
          <p:cNvSpPr txBox="1"/>
          <p:nvPr/>
        </p:nvSpPr>
        <p:spPr>
          <a:xfrm>
            <a:off x="3826238" y="4488741"/>
            <a:ext cx="1356910" cy="707886"/>
          </a:xfrm>
          <a:prstGeom prst="rect">
            <a:avLst/>
          </a:prstGeom>
          <a:noFill/>
        </p:spPr>
        <p:txBody>
          <a:bodyPr wrap="non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8 bytes </a:t>
            </a: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in</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0" normalizeH="0" baseline="0" noProof="0" dirty="0">
                <a:ln>
                  <a:noFill/>
                </a:ln>
                <a:solidFill>
                  <a:prstClr val="black"/>
                </a:solidFill>
                <a:effectLst/>
                <a:uLnTx/>
                <a:uFillTx/>
                <a:latin typeface="Calibri"/>
                <a:ea typeface="나눔고딕"/>
                <a:cs typeface="+mn-cs"/>
              </a:rPr>
              <a:t>0 bytes </a:t>
            </a: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out</a:t>
            </a:r>
            <a:endParaRPr kumimoji="0" lang="ko-KR" altLang="en-US" sz="2000" b="1" i="0" u="none" strike="noStrike" kern="1200" cap="none" spc="0" normalizeH="0" baseline="0" noProof="0" dirty="0">
              <a:ln>
                <a:noFill/>
              </a:ln>
              <a:solidFill>
                <a:prstClr val="black"/>
              </a:solidFill>
              <a:effectLst/>
              <a:uLnTx/>
              <a:uFillTx/>
              <a:latin typeface="Calibri"/>
              <a:ea typeface="나눔고딕"/>
              <a:cs typeface="+mn-cs"/>
            </a:endParaRPr>
          </a:p>
        </p:txBody>
      </p:sp>
      <p:cxnSp>
        <p:nvCxnSpPr>
          <p:cNvPr id="31" name="직선 화살표 연결선 30"/>
          <p:cNvCxnSpPr>
            <a:stCxn id="29" idx="3"/>
            <a:endCxn id="24" idx="1"/>
          </p:cNvCxnSpPr>
          <p:nvPr/>
        </p:nvCxnSpPr>
        <p:spPr>
          <a:xfrm>
            <a:off x="2795349" y="4411730"/>
            <a:ext cx="3209123" cy="0"/>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32" name="TextBox 31"/>
          <p:cNvSpPr txBox="1"/>
          <p:nvPr/>
        </p:nvSpPr>
        <p:spPr>
          <a:xfrm>
            <a:off x="3390659" y="5909210"/>
            <a:ext cx="2362699"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Calibri"/>
                <a:ea typeface="나눔고딕"/>
                <a:cs typeface="+mn-cs"/>
              </a:rPr>
              <a:t>In-Memory Addition</a:t>
            </a:r>
            <a:endParaRPr kumimoji="0" lang="ko-KR" altLang="en-US" sz="2000" b="1" i="0" u="none" strike="noStrike" kern="1200" cap="none" spc="0" normalizeH="0" baseline="0" noProof="0" dirty="0">
              <a:ln>
                <a:noFill/>
              </a:ln>
              <a:solidFill>
                <a:prstClr val="black"/>
              </a:solidFill>
              <a:effectLst/>
              <a:uLnTx/>
              <a:uFillTx/>
              <a:latin typeface="Calibri"/>
              <a:ea typeface="나눔고딕"/>
              <a:cs typeface="+mn-cs"/>
            </a:endParaRPr>
          </a:p>
        </p:txBody>
      </p:sp>
      <p:sp>
        <p:nvSpPr>
          <p:cNvPr id="33" name="직사각형 42"/>
          <p:cNvSpPr/>
          <p:nvPr/>
        </p:nvSpPr>
        <p:spPr>
          <a:xfrm>
            <a:off x="1331640" y="2322042"/>
            <a:ext cx="4405772" cy="39540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black"/>
              </a:solidFill>
              <a:effectLst/>
              <a:uLnTx/>
              <a:uFillTx/>
              <a:latin typeface="Calibri"/>
              <a:ea typeface="나눔고딕"/>
              <a:cs typeface="+mn-cs"/>
            </a:endParaRPr>
          </a:p>
        </p:txBody>
      </p:sp>
      <p:sp>
        <p:nvSpPr>
          <p:cNvPr id="34" name="내용 개체 틀 4"/>
          <p:cNvSpPr txBox="1">
            <a:spLocks/>
          </p:cNvSpPr>
          <p:nvPr/>
        </p:nvSpPr>
        <p:spPr>
          <a:xfrm>
            <a:off x="810380" y="1052736"/>
            <a:ext cx="7578044" cy="2529923"/>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prstClr val="black"/>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value = weight *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prstClr val="black"/>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__</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pim_add</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(&amp;</a:t>
            </a:r>
            <a:r>
              <a:rPr kumimoji="0" lang="en-US" altLang="ko-KR" sz="2400" b="0" i="0" u="none" strike="noStrike" kern="1200" cap="none" spc="0" normalizeH="0" baseline="0" noProof="0" dirty="0" err="1">
                <a:ln>
                  <a:noFill/>
                </a:ln>
                <a:solidFill>
                  <a:prstClr val="black"/>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value);</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나눔고딕"/>
                <a:cs typeface="+mn-cs"/>
              </a:rPr>
              <a:t>}</a:t>
            </a:r>
          </a:p>
        </p:txBody>
      </p:sp>
      <p:sp>
        <p:nvSpPr>
          <p:cNvPr id="35" name="직사각형 16"/>
          <p:cNvSpPr/>
          <p:nvPr/>
        </p:nvSpPr>
        <p:spPr>
          <a:xfrm>
            <a:off x="6310536" y="1647408"/>
            <a:ext cx="2005880" cy="383032"/>
          </a:xfrm>
          <a:prstGeom prst="rect">
            <a:avLst/>
          </a:prstGeom>
          <a:solidFill>
            <a:sysClr val="window" lastClr="FFFFFF"/>
          </a:solidFill>
          <a:ln w="25400" cap="flat" cmpd="sng" algn="ctr">
            <a:solidFill>
              <a:srgbClr val="FAA43A"/>
            </a:solidFill>
            <a:prstDash val="dash"/>
          </a:ln>
          <a:effectLst/>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prstClr val="black"/>
                </a:solidFill>
                <a:effectLst/>
                <a:uLnTx/>
                <a:uFillTx/>
                <a:latin typeface="Calibri"/>
                <a:ea typeface="나눔고딕"/>
                <a:cs typeface="+mn-cs"/>
              </a:rPr>
              <a:t>pim.add</a:t>
            </a:r>
            <a:r>
              <a:rPr kumimoji="0" lang="en-US" altLang="ko-KR" sz="1800" b="0" i="0" u="none" strike="noStrike" kern="0" cap="none" spc="0" normalizeH="0" baseline="0" noProof="0" dirty="0">
                <a:ln>
                  <a:noFill/>
                </a:ln>
                <a:solidFill>
                  <a:prstClr val="black"/>
                </a:solidFill>
                <a:effectLst/>
                <a:uLnTx/>
                <a:uFillTx/>
                <a:latin typeface="Calibri"/>
                <a:ea typeface="나눔고딕"/>
                <a:cs typeface="+mn-cs"/>
              </a:rPr>
              <a:t> r1, (r2)</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cxnSp>
        <p:nvCxnSpPr>
          <p:cNvPr id="36" name="구부러진 연결선 17"/>
          <p:cNvCxnSpPr>
            <a:stCxn id="33" idx="3"/>
            <a:endCxn id="35" idx="1"/>
          </p:cNvCxnSpPr>
          <p:nvPr/>
        </p:nvCxnSpPr>
        <p:spPr>
          <a:xfrm flipV="1">
            <a:off x="5737412" y="1838924"/>
            <a:ext cx="573124" cy="680823"/>
          </a:xfrm>
          <a:prstGeom prst="curvedConnector3">
            <a:avLst>
              <a:gd name="adj1" fmla="val 50000"/>
            </a:avLst>
          </a:prstGeom>
          <a:noFill/>
          <a:ln w="9525" cap="flat" cmpd="sng" algn="ctr">
            <a:solidFill>
              <a:srgbClr val="FAA43A">
                <a:shade val="95000"/>
                <a:satMod val="105000"/>
              </a:srgbClr>
            </a:solidFill>
            <a:prstDash val="solid"/>
            <a:tailEnd type="triangle"/>
          </a:ln>
          <a:effectLst/>
        </p:spPr>
      </p:cxnSp>
    </p:spTree>
    <p:extLst>
      <p:ext uri="{BB962C8B-B14F-4D97-AF65-F5344CB8AC3E}">
        <p14:creationId xmlns:p14="http://schemas.microsoft.com/office/powerpoint/2010/main" val="3351638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2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00"/>
                                        <p:tgtEl>
                                          <p:spTgt spid="25"/>
                                        </p:tgtEl>
                                      </p:cBhvr>
                                    </p:animEffect>
                                  </p:childTnLst>
                                </p:cTn>
                              </p:par>
                            </p:childTnLst>
                          </p:cTn>
                        </p:par>
                        <p:par>
                          <p:cTn id="26" fill="hold">
                            <p:stCondLst>
                              <p:cond delay="700"/>
                            </p:stCondLst>
                            <p:childTnLst>
                              <p:par>
                                <p:cTn id="27" presetID="22" presetClass="exit" presetSubtype="8" fill="hold" nodeType="afterEffect">
                                  <p:stCondLst>
                                    <p:cond delay="0"/>
                                  </p:stCondLst>
                                  <p:childTnLst>
                                    <p:animEffect transition="out" filter="wipe(left)">
                                      <p:cBhvr>
                                        <p:cTn id="28" dur="500"/>
                                        <p:tgtEl>
                                          <p:spTgt spid="31"/>
                                        </p:tgtEl>
                                      </p:cBhvr>
                                    </p:animEffect>
                                    <p:set>
                                      <p:cBhvr>
                                        <p:cTn id="29" dur="1" fill="hold">
                                          <p:stCondLst>
                                            <p:cond delay="499"/>
                                          </p:stCondLst>
                                        </p:cTn>
                                        <p:tgtEl>
                                          <p:spTgt spid="31"/>
                                        </p:tgtEl>
                                        <p:attrNameLst>
                                          <p:attrName>style.visibility</p:attrName>
                                        </p:attrNameLst>
                                      </p:cBhvr>
                                      <p:to>
                                        <p:strVal val="hidden"/>
                                      </p:to>
                                    </p:set>
                                  </p:childTnLst>
                                </p:cTn>
                              </p:par>
                            </p:childTnLst>
                          </p:cTn>
                        </p:par>
                        <p:par>
                          <p:cTn id="30" fill="hold">
                            <p:stCondLst>
                              <p:cond delay="1200"/>
                            </p:stCondLst>
                            <p:childTnLst>
                              <p:par>
                                <p:cTn id="31" presetID="10" presetClass="exit" presetSubtype="0" fill="hold" grpId="1" nodeType="afterEffect">
                                  <p:stCondLst>
                                    <p:cond delay="0"/>
                                  </p:stCondLst>
                                  <p:childTnLst>
                                    <p:animEffect transition="out" filter="fade">
                                      <p:cBhvr>
                                        <p:cTn id="32" dur="200"/>
                                        <p:tgtEl>
                                          <p:spTgt spid="29"/>
                                        </p:tgtEl>
                                      </p:cBhvr>
                                    </p:animEffect>
                                    <p:set>
                                      <p:cBhvr>
                                        <p:cTn id="33" dur="1" fill="hold">
                                          <p:stCondLst>
                                            <p:cond delay="199"/>
                                          </p:stCondLst>
                                        </p:cTn>
                                        <p:tgtEl>
                                          <p:spTgt spid="2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29" grpId="1" animBg="1"/>
      <p:bldP spid="30" grpId="0"/>
      <p:bldP spid="3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600" dirty="0"/>
              <a:t>Always Executing in Memory? Not A Good Idea</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11" name="내용 개체 틀 5"/>
          <p:cNvGraphicFramePr>
            <a:graphicFrameLocks noGrp="1"/>
          </p:cNvGraphicFramePr>
          <p:nvPr>
            <p:ph idx="1"/>
            <p:extLst/>
          </p:nvPr>
        </p:nvGraphicFramePr>
        <p:xfrm>
          <a:off x="457200" y="1124744"/>
          <a:ext cx="8229600" cy="4598367"/>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그룹 6"/>
          <p:cNvGrpSpPr/>
          <p:nvPr/>
        </p:nvGrpSpPr>
        <p:grpSpPr>
          <a:xfrm>
            <a:off x="3419872" y="5723111"/>
            <a:ext cx="3096344" cy="508992"/>
            <a:chOff x="3419872" y="6062039"/>
            <a:chExt cx="3096344" cy="508992"/>
          </a:xfrm>
        </p:grpSpPr>
        <p:cxnSp>
          <p:nvCxnSpPr>
            <p:cNvPr id="13" name="직선 화살표 연결선 10"/>
            <p:cNvCxnSpPr/>
            <p:nvPr/>
          </p:nvCxnSpPr>
          <p:spPr>
            <a:xfrm>
              <a:off x="3419872" y="6571031"/>
              <a:ext cx="3096344" cy="0"/>
            </a:xfrm>
            <a:prstGeom prst="straightConnector1">
              <a:avLst/>
            </a:prstGeom>
            <a:noFill/>
            <a:ln w="76200" cap="flat" cmpd="sng" algn="ctr">
              <a:solidFill>
                <a:srgbClr val="5DA5DA">
                  <a:shade val="95000"/>
                  <a:satMod val="105000"/>
                </a:srgbClr>
              </a:solidFill>
              <a:prstDash val="solid"/>
              <a:tailEnd type="triangle"/>
            </a:ln>
            <a:effectLst/>
          </p:spPr>
        </p:cxnSp>
        <p:sp>
          <p:nvSpPr>
            <p:cNvPr id="14" name="TextBox 13"/>
            <p:cNvSpPr txBox="1"/>
            <p:nvPr/>
          </p:nvSpPr>
          <p:spPr>
            <a:xfrm>
              <a:off x="4001338" y="6062039"/>
              <a:ext cx="1933414" cy="461665"/>
            </a:xfrm>
            <a:prstGeom prst="rect">
              <a:avLst/>
            </a:prstGeom>
            <a:noFill/>
          </p:spPr>
          <p:txBody>
            <a:bodyPr wrap="none" rtlCol="0" anchor="b">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prstClr val="black"/>
                  </a:solidFill>
                  <a:effectLst/>
                  <a:uLnTx/>
                  <a:uFillTx/>
                  <a:latin typeface="Calibri"/>
                  <a:ea typeface="나눔고딕"/>
                  <a:cs typeface="+mn-cs"/>
                </a:rPr>
                <a:t>More Vertices</a:t>
              </a:r>
              <a:endParaRPr kumimoji="0" lang="ko-KR" altLang="en-US" sz="2400" b="0" i="0" u="none" strike="noStrike" kern="0" cap="none" spc="0" normalizeH="0" baseline="0" noProof="0" dirty="0">
                <a:ln>
                  <a:noFill/>
                </a:ln>
                <a:solidFill>
                  <a:prstClr val="black"/>
                </a:solidFill>
                <a:effectLst/>
                <a:uLnTx/>
                <a:uFillTx/>
                <a:latin typeface="Calibri"/>
                <a:ea typeface="나눔고딕"/>
                <a:cs typeface="+mn-cs"/>
              </a:endParaRPr>
            </a:p>
          </p:txBody>
        </p:sp>
      </p:grpSp>
      <p:sp>
        <p:nvSpPr>
          <p:cNvPr id="15" name="TextBox 14"/>
          <p:cNvSpPr txBox="1"/>
          <p:nvPr/>
        </p:nvSpPr>
        <p:spPr>
          <a:xfrm>
            <a:off x="1720132" y="1991517"/>
            <a:ext cx="2563836" cy="1430179"/>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wrap="square" rtlCol="0" anchor="b">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black"/>
                </a:solidFill>
                <a:effectLst/>
                <a:uLnTx/>
                <a:uFillTx/>
                <a:latin typeface="Calibri"/>
                <a:ea typeface="나눔고딕"/>
                <a:cs typeface="+mn-cs"/>
              </a:rPr>
              <a:t>Increased</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black"/>
                </a:solidFill>
                <a:effectLst/>
                <a:uLnTx/>
                <a:uFillTx/>
                <a:latin typeface="Calibri"/>
                <a:ea typeface="나눔고딕"/>
                <a:cs typeface="+mn-cs"/>
              </a:rPr>
              <a:t>Memory Bandwidth Consumption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나눔고딕"/>
                <a:cs typeface="+mn-cs"/>
              </a:rPr>
              <a:t>Caching very effective</a:t>
            </a:r>
            <a:endParaRPr kumimoji="0" lang="ko-KR" altLang="en-US" sz="2000" b="0" i="0" u="none" strike="noStrike" kern="0" cap="none" spc="0" normalizeH="0" baseline="0" noProof="0" dirty="0">
              <a:ln>
                <a:noFill/>
              </a:ln>
              <a:solidFill>
                <a:prstClr val="black"/>
              </a:solidFill>
              <a:effectLst/>
              <a:uLnTx/>
              <a:uFillTx/>
              <a:latin typeface="Calibri"/>
              <a:ea typeface="나눔고딕"/>
              <a:cs typeface="+mn-cs"/>
            </a:endParaRPr>
          </a:p>
        </p:txBody>
      </p:sp>
      <p:sp>
        <p:nvSpPr>
          <p:cNvPr id="16" name="TextBox 15"/>
          <p:cNvSpPr txBox="1"/>
          <p:nvPr/>
        </p:nvSpPr>
        <p:spPr>
          <a:xfrm>
            <a:off x="4836342" y="3931176"/>
            <a:ext cx="3840114" cy="1123712"/>
          </a:xfrm>
          <a:prstGeom prst="round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black"/>
                </a:solidFill>
                <a:effectLst/>
                <a:uLnTx/>
                <a:uFillTx/>
                <a:latin typeface="Calibri"/>
                <a:ea typeface="나눔고딕"/>
                <a:cs typeface="+mn-cs"/>
              </a:rPr>
              <a:t>Reduced Memory Bandwidth </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prstClr val="black"/>
                </a:solidFill>
                <a:effectLst/>
                <a:uLnTx/>
                <a:uFillTx/>
                <a:latin typeface="Calibri"/>
                <a:ea typeface="나눔고딕"/>
                <a:cs typeface="+mn-cs"/>
              </a:rPr>
              <a:t>Consumption due to</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나눔고딕"/>
                <a:cs typeface="+mn-cs"/>
              </a:rPr>
              <a:t>In-Memory Computation</a:t>
            </a:r>
            <a:endParaRPr kumimoji="0" lang="ko-KR" altLang="en-US" sz="1800" b="0" i="0" u="none" strike="noStrike" kern="0" cap="none" spc="0" normalizeH="0" baseline="0" noProof="0" dirty="0">
              <a:ln>
                <a:noFill/>
              </a:ln>
              <a:solidFill>
                <a:prstClr val="black"/>
              </a:solidFill>
              <a:effectLst/>
              <a:uLnTx/>
              <a:uFillTx/>
              <a:latin typeface="Calibri"/>
              <a:ea typeface="나눔고딕"/>
              <a:cs typeface="+mn-cs"/>
            </a:endParaRPr>
          </a:p>
        </p:txBody>
      </p:sp>
    </p:spTree>
    <p:extLst>
      <p:ext uri="{BB962C8B-B14F-4D97-AF65-F5344CB8AC3E}">
        <p14:creationId xmlns:p14="http://schemas.microsoft.com/office/powerpoint/2010/main" val="1112293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PIM-Enabled Instructions (Example)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3" name="내용 개체 틀 5"/>
          <p:cNvSpPr>
            <a:spLocks noGrp="1"/>
          </p:cNvSpPr>
          <p:nvPr>
            <p:ph idx="1"/>
          </p:nvPr>
        </p:nvSpPr>
        <p:spPr>
          <a:xfrm>
            <a:off x="107504" y="4405920"/>
            <a:ext cx="9036496" cy="2029198"/>
          </a:xfrm>
        </p:spPr>
        <p:txBody>
          <a:bodyPr>
            <a:normAutofit fontScale="92500"/>
          </a:bodyPr>
          <a:lstStyle/>
          <a:p>
            <a:r>
              <a:rPr lang="en-US" altLang="ko-KR" dirty="0"/>
              <a:t>Executed either in memory or in the processor: dynamic decision</a:t>
            </a:r>
          </a:p>
          <a:p>
            <a:pPr lvl="1"/>
            <a:r>
              <a:rPr lang="en-US" altLang="ko-KR" dirty="0"/>
              <a:t>Low-cost locality monitoring for a single instruction</a:t>
            </a:r>
          </a:p>
          <a:p>
            <a:r>
              <a:rPr lang="en-US" altLang="ko-KR" dirty="0"/>
              <a:t>Cache-coherent, virtually-addressed, single cache block only</a:t>
            </a:r>
          </a:p>
          <a:p>
            <a:r>
              <a:rPr lang="en-US" altLang="ko-KR" dirty="0"/>
              <a:t>Atomic between different PEIs</a:t>
            </a:r>
          </a:p>
          <a:p>
            <a:r>
              <a:rPr lang="en-US" altLang="ko-KR" i="1" dirty="0"/>
              <a:t>Not</a:t>
            </a:r>
            <a:r>
              <a:rPr lang="en-US" altLang="ko-KR" dirty="0"/>
              <a:t> atomic with normal instructions (use </a:t>
            </a:r>
            <a:r>
              <a:rPr lang="en-US" altLang="ko-KR" i="1" dirty="0" err="1"/>
              <a:t>pfence</a:t>
            </a:r>
            <a:r>
              <a:rPr lang="en-US" altLang="ko-KR" i="1" dirty="0"/>
              <a:t> </a:t>
            </a:r>
            <a:r>
              <a:rPr lang="en-US" altLang="ko-KR" dirty="0"/>
              <a:t>for ordering)</a:t>
            </a:r>
          </a:p>
        </p:txBody>
      </p:sp>
      <p:sp>
        <p:nvSpPr>
          <p:cNvPr id="27" name="직사각형 6"/>
          <p:cNvSpPr/>
          <p:nvPr/>
        </p:nvSpPr>
        <p:spPr>
          <a:xfrm>
            <a:off x="35496" y="3266043"/>
            <a:ext cx="1265058" cy="39540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8" name="직사각형 3"/>
          <p:cNvSpPr/>
          <p:nvPr/>
        </p:nvSpPr>
        <p:spPr>
          <a:xfrm>
            <a:off x="570312" y="2050872"/>
            <a:ext cx="4423701" cy="39540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29" name="내용 개체 틀 4"/>
          <p:cNvSpPr txBox="1">
            <a:spLocks/>
          </p:cNvSpPr>
          <p:nvPr/>
        </p:nvSpPr>
        <p:spPr>
          <a:xfrm>
            <a:off x="49052" y="780844"/>
            <a:ext cx="7578044" cy="2936188"/>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graph.vertices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value = weight *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1" i="0" u="none" strike="noStrike" kern="1200" cap="none" spc="0" normalizeH="0" baseline="0" noProof="0" dirty="0">
                <a:ln>
                  <a:noFill/>
                </a:ln>
                <a:solidFill>
                  <a:sysClr val="windowText" lastClr="000000"/>
                </a:solidFill>
                <a:effectLst/>
                <a:uLnTx/>
                <a:uFillTx/>
                <a:latin typeface="Calibri"/>
                <a:ea typeface="나눔고딕"/>
                <a:cs typeface="+mn-cs"/>
              </a:rPr>
              <a:t>    for</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(w: </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v.successors</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__</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pim_add</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(&amp;</a:t>
            </a: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w.next_rank</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value);</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    }</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a:p>
            <a:pPr marL="0" marR="0" lvl="0" indent="0" algn="l" defTabSz="914400" rtl="0" eaLnBrk="1" fontAlgn="auto" latinLnBrk="1" hangingPunct="1">
              <a:lnSpc>
                <a:spcPct val="110000"/>
              </a:lnSpc>
              <a:spcBef>
                <a:spcPts val="0"/>
              </a:spcBef>
              <a:spcAft>
                <a:spcPts val="0"/>
              </a:spcAft>
              <a:buClrTx/>
              <a:buSzTx/>
              <a:buFont typeface="Arial" pitchFamily="34" charset="0"/>
              <a:buNone/>
              <a:tabLst/>
              <a:defRPr/>
            </a:pPr>
            <a:r>
              <a:rPr kumimoji="0" lang="en-US" altLang="ko-KR" sz="2400" b="0" i="0" u="none" strike="noStrike" kern="1200" cap="none" spc="0" normalizeH="0" baseline="0" noProof="0" dirty="0" err="1">
                <a:ln>
                  <a:noFill/>
                </a:ln>
                <a:solidFill>
                  <a:sysClr val="windowText" lastClr="000000"/>
                </a:solidFill>
                <a:effectLst/>
                <a:uLnTx/>
                <a:uFillTx/>
                <a:latin typeface="Calibri"/>
                <a:ea typeface="나눔고딕"/>
                <a:cs typeface="+mn-cs"/>
              </a:rPr>
              <a:t>pfence</a:t>
            </a:r>
            <a:r>
              <a:rPr kumimoji="0" lang="en-US" altLang="ko-KR" sz="2400" b="0" i="0" u="none" strike="noStrike" kern="1200" cap="none" spc="0" normalizeH="0" baseline="0" noProof="0" dirty="0">
                <a:ln>
                  <a:noFill/>
                </a:ln>
                <a:solidFill>
                  <a:sysClr val="windowText" lastClr="000000"/>
                </a:solidFill>
                <a:effectLst/>
                <a:uLnTx/>
                <a:uFillTx/>
                <a:latin typeface="Calibri"/>
                <a:ea typeface="나눔고딕"/>
                <a:cs typeface="+mn-cs"/>
              </a:rPr>
              <a:t>();</a:t>
            </a:r>
          </a:p>
        </p:txBody>
      </p:sp>
      <p:sp>
        <p:nvSpPr>
          <p:cNvPr id="30" name="직사각형 2"/>
          <p:cNvSpPr/>
          <p:nvPr/>
        </p:nvSpPr>
        <p:spPr>
          <a:xfrm>
            <a:off x="5549208" y="1375516"/>
            <a:ext cx="2005880" cy="383032"/>
          </a:xfrm>
          <a:prstGeom prst="rect">
            <a:avLst/>
          </a:prstGeom>
          <a:solidFill>
            <a:sysClr val="window" lastClr="FFFFFF"/>
          </a:solidFill>
          <a:ln w="25400" cap="flat" cmpd="sng" algn="ctr">
            <a:solidFill>
              <a:srgbClr val="FAA43A"/>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ysClr val="windowText" lastClr="000000"/>
                </a:solidFill>
                <a:effectLst/>
                <a:uLnTx/>
                <a:uFillTx/>
                <a:latin typeface="Calibri"/>
                <a:ea typeface="나눔고딕"/>
                <a:cs typeface="+mn-cs"/>
              </a:rPr>
              <a:t>pim.add</a:t>
            </a: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 r1, (r2)</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1" name="구부러진 연결선 8"/>
          <p:cNvCxnSpPr>
            <a:stCxn id="28" idx="3"/>
            <a:endCxn id="30" idx="1"/>
          </p:cNvCxnSpPr>
          <p:nvPr/>
        </p:nvCxnSpPr>
        <p:spPr>
          <a:xfrm flipV="1">
            <a:off x="4994013" y="1567032"/>
            <a:ext cx="555195" cy="681545"/>
          </a:xfrm>
          <a:prstGeom prst="curvedConnector3">
            <a:avLst>
              <a:gd name="adj1" fmla="val 50000"/>
            </a:avLst>
          </a:prstGeom>
          <a:noFill/>
          <a:ln w="9525" cap="flat" cmpd="sng" algn="ctr">
            <a:solidFill>
              <a:srgbClr val="FAA43A">
                <a:shade val="95000"/>
                <a:satMod val="105000"/>
              </a:srgbClr>
            </a:solidFill>
            <a:prstDash val="solid"/>
            <a:tailEnd type="triangle"/>
          </a:ln>
          <a:effectLst/>
        </p:spPr>
      </p:cxnSp>
      <p:sp>
        <p:nvSpPr>
          <p:cNvPr id="32" name="직사각형 11"/>
          <p:cNvSpPr/>
          <p:nvPr/>
        </p:nvSpPr>
        <p:spPr>
          <a:xfrm>
            <a:off x="1866456" y="2927345"/>
            <a:ext cx="1080120" cy="383032"/>
          </a:xfrm>
          <a:prstGeom prst="rect">
            <a:avLst/>
          </a:prstGeom>
          <a:solidFill>
            <a:sysClr val="window" lastClr="FFFFFF"/>
          </a:solidFill>
          <a:ln w="25400" cap="flat" cmpd="sng" algn="ctr">
            <a:solidFill>
              <a:srgbClr val="FAA43A"/>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err="1">
                <a:ln>
                  <a:noFill/>
                </a:ln>
                <a:solidFill>
                  <a:sysClr val="windowText" lastClr="000000"/>
                </a:solidFill>
                <a:effectLst/>
                <a:uLnTx/>
                <a:uFillTx/>
                <a:latin typeface="Calibri"/>
                <a:ea typeface="나눔고딕"/>
                <a:cs typeface="+mn-cs"/>
              </a:rPr>
              <a:t>pfence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33" name="구부러진 연결선 12"/>
          <p:cNvCxnSpPr>
            <a:stCxn id="27" idx="3"/>
            <a:endCxn id="32" idx="1"/>
          </p:cNvCxnSpPr>
          <p:nvPr/>
        </p:nvCxnSpPr>
        <p:spPr>
          <a:xfrm flipV="1">
            <a:off x="1300554" y="3118861"/>
            <a:ext cx="565902" cy="344887"/>
          </a:xfrm>
          <a:prstGeom prst="curvedConnector3">
            <a:avLst>
              <a:gd name="adj1" fmla="val 50000"/>
            </a:avLst>
          </a:prstGeom>
          <a:noFill/>
          <a:ln w="9525" cap="flat" cmpd="sng" algn="ctr">
            <a:solidFill>
              <a:srgbClr val="FAA43A">
                <a:shade val="95000"/>
                <a:satMod val="105000"/>
              </a:srgbClr>
            </a:solidFill>
            <a:prstDash val="solid"/>
            <a:tailEnd type="triangle"/>
          </a:ln>
          <a:effectLst/>
        </p:spPr>
      </p:cxnSp>
      <p:pic>
        <p:nvPicPr>
          <p:cNvPr id="3" name="Picture 2"/>
          <p:cNvPicPr>
            <a:picLocks noChangeAspect="1"/>
          </p:cNvPicPr>
          <p:nvPr/>
        </p:nvPicPr>
        <p:blipFill>
          <a:blip r:embed="rId2"/>
          <a:stretch>
            <a:fillRect/>
          </a:stretch>
        </p:blipFill>
        <p:spPr>
          <a:xfrm>
            <a:off x="4788024" y="2494084"/>
            <a:ext cx="4176464" cy="2015036"/>
          </a:xfrm>
          <a:prstGeom prst="rect">
            <a:avLst/>
          </a:prstGeom>
        </p:spPr>
      </p:pic>
    </p:spTree>
    <p:extLst>
      <p:ext uri="{BB962C8B-B14F-4D97-AF65-F5344CB8AC3E}">
        <p14:creationId xmlns:p14="http://schemas.microsoft.com/office/powerpoint/2010/main" val="343891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up)">
                                      <p:cBhvr>
                                        <p:cTn id="8" dur="500"/>
                                        <p:tgtEl>
                                          <p:spTgt spid="3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p:tgtEl>
                                          <p:spTgt spid="30"/>
                                        </p:tgtEl>
                                        <p:attrNameLst>
                                          <p:attrName>ppt_y</p:attrName>
                                        </p:attrNameLst>
                                      </p:cBhvr>
                                      <p:tavLst>
                                        <p:tav tm="0">
                                          <p:val>
                                            <p:strVal val="#ppt_y+#ppt_h*1.125000"/>
                                          </p:val>
                                        </p:tav>
                                        <p:tav tm="100000">
                                          <p:val>
                                            <p:strVal val="#ppt_y"/>
                                          </p:val>
                                        </p:tav>
                                      </p:tavLst>
                                    </p:anim>
                                    <p:animEffect transition="in" filter="wipe(up)">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2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PIM-Enabled Instructions</a:t>
            </a:r>
            <a:endParaRPr lang="ko-KR" altLang="en-US" dirty="0"/>
          </a:p>
        </p:txBody>
      </p:sp>
      <p:sp>
        <p:nvSpPr>
          <p:cNvPr id="3" name="내용 개체 틀 2"/>
          <p:cNvSpPr>
            <a:spLocks noGrp="1"/>
          </p:cNvSpPr>
          <p:nvPr>
            <p:ph idx="1"/>
          </p:nvPr>
        </p:nvSpPr>
        <p:spPr/>
        <p:txBody>
          <a:bodyPr/>
          <a:lstStyle/>
          <a:p>
            <a:r>
              <a:rPr lang="en-US" altLang="ko-KR" dirty="0"/>
              <a:t>Key to practicality: </a:t>
            </a:r>
            <a:r>
              <a:rPr lang="en-US" altLang="ko-KR" dirty="0">
                <a:solidFill>
                  <a:srgbClr val="0000FF"/>
                </a:solidFill>
              </a:rPr>
              <a:t>single-cache-block restriction</a:t>
            </a:r>
          </a:p>
          <a:p>
            <a:pPr lvl="1"/>
            <a:r>
              <a:rPr lang="en-US" altLang="ko-KR" dirty="0">
                <a:solidFill>
                  <a:srgbClr val="FF0000"/>
                </a:solidFill>
              </a:rPr>
              <a:t>Each PEI can access </a:t>
            </a:r>
            <a:r>
              <a:rPr lang="en-US" altLang="ko-KR" i="1" dirty="0">
                <a:solidFill>
                  <a:srgbClr val="FF0000"/>
                </a:solidFill>
              </a:rPr>
              <a:t>at most one last-level cache block</a:t>
            </a:r>
          </a:p>
          <a:p>
            <a:pPr lvl="1"/>
            <a:r>
              <a:rPr lang="en-US" altLang="ko-KR" dirty="0"/>
              <a:t>Similar restrictions exist in atomic instructions</a:t>
            </a:r>
          </a:p>
          <a:p>
            <a:pPr lvl="1"/>
            <a:endParaRPr lang="en-US" altLang="ko-KR" dirty="0"/>
          </a:p>
          <a:p>
            <a:r>
              <a:rPr lang="en-US" altLang="ko-KR" dirty="0"/>
              <a:t>Benefits</a:t>
            </a:r>
          </a:p>
          <a:p>
            <a:pPr lvl="1"/>
            <a:r>
              <a:rPr lang="en-US" altLang="ko-KR" b="1" dirty="0"/>
              <a:t>Localization</a:t>
            </a:r>
            <a:r>
              <a:rPr lang="en-US" altLang="ko-KR" dirty="0"/>
              <a:t>: each PEI is bounded to one memory module</a:t>
            </a:r>
          </a:p>
          <a:p>
            <a:pPr lvl="1"/>
            <a:r>
              <a:rPr lang="en-US" altLang="ko-KR" b="1" dirty="0"/>
              <a:t>Interoperability</a:t>
            </a:r>
            <a:r>
              <a:rPr lang="en-US" altLang="ko-KR" dirty="0"/>
              <a:t>: easier support for cache coherence and virtual memory</a:t>
            </a:r>
          </a:p>
          <a:p>
            <a:pPr lvl="1"/>
            <a:r>
              <a:rPr lang="en-US" altLang="ko-KR" b="1" dirty="0"/>
              <a:t>Simplified locality monitoring</a:t>
            </a:r>
            <a:r>
              <a:rPr lang="en-US" altLang="ko-KR" dirty="0"/>
              <a:t>: data locality of PEIs can be identified simply by the cache control logic</a:t>
            </a:r>
          </a:p>
        </p:txBody>
      </p:sp>
    </p:spTree>
    <p:extLst>
      <p:ext uri="{BB962C8B-B14F-4D97-AF65-F5344CB8AC3E}">
        <p14:creationId xmlns:p14="http://schemas.microsoft.com/office/powerpoint/2010/main" val="173764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Example (Abstract) PEI </a:t>
            </a:r>
            <a:r>
              <a:rPr lang="en-US" dirty="0" err="1"/>
              <a:t>uArchitecture</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pSp>
        <p:nvGrpSpPr>
          <p:cNvPr id="59" name="그룹 10"/>
          <p:cNvGrpSpPr/>
          <p:nvPr/>
        </p:nvGrpSpPr>
        <p:grpSpPr>
          <a:xfrm>
            <a:off x="423544" y="1484784"/>
            <a:ext cx="8296912" cy="3795716"/>
            <a:chOff x="423544" y="1700808"/>
            <a:chExt cx="8296912" cy="3795716"/>
          </a:xfrm>
        </p:grpSpPr>
        <p:grpSp>
          <p:nvGrpSpPr>
            <p:cNvPr id="60" name="그룹 71"/>
            <p:cNvGrpSpPr/>
            <p:nvPr/>
          </p:nvGrpSpPr>
          <p:grpSpPr>
            <a:xfrm>
              <a:off x="5469069" y="3564693"/>
              <a:ext cx="439232" cy="440414"/>
              <a:chOff x="5366086" y="3927445"/>
              <a:chExt cx="414687" cy="405259"/>
            </a:xfrm>
          </p:grpSpPr>
          <p:grpSp>
            <p:nvGrpSpPr>
              <p:cNvPr id="82" name="그룹 67"/>
              <p:cNvGrpSpPr/>
              <p:nvPr/>
            </p:nvGrpSpPr>
            <p:grpSpPr>
              <a:xfrm>
                <a:off x="5366086" y="3927445"/>
                <a:ext cx="414686" cy="128337"/>
                <a:chOff x="5366087" y="3927445"/>
                <a:chExt cx="414686" cy="128337"/>
              </a:xfrm>
            </p:grpSpPr>
            <p:cxnSp>
              <p:nvCxnSpPr>
                <p:cNvPr id="86" name="직선 화살표 연결선 65"/>
                <p:cNvCxnSpPr/>
                <p:nvPr/>
              </p:nvCxnSpPr>
              <p:spPr>
                <a:xfrm>
                  <a:off x="5366087" y="3927445"/>
                  <a:ext cx="414686" cy="0"/>
                </a:xfrm>
                <a:prstGeom prst="straightConnector1">
                  <a:avLst/>
                </a:prstGeom>
                <a:noFill/>
                <a:ln w="28575" cap="flat" cmpd="sng" algn="ctr">
                  <a:solidFill>
                    <a:srgbClr val="5DA5DA">
                      <a:shade val="95000"/>
                      <a:satMod val="105000"/>
                    </a:srgbClr>
                  </a:solidFill>
                  <a:prstDash val="solid"/>
                  <a:tailEnd type="triangle"/>
                </a:ln>
                <a:effectLst/>
              </p:spPr>
            </p:cxnSp>
            <p:cxnSp>
              <p:nvCxnSpPr>
                <p:cNvPr id="87" name="직선 화살표 연결선 66"/>
                <p:cNvCxnSpPr/>
                <p:nvPr/>
              </p:nvCxnSpPr>
              <p:spPr>
                <a:xfrm>
                  <a:off x="5366087" y="4055782"/>
                  <a:ext cx="414686" cy="0"/>
                </a:xfrm>
                <a:prstGeom prst="straightConnector1">
                  <a:avLst/>
                </a:prstGeom>
                <a:noFill/>
                <a:ln w="28575" cap="flat" cmpd="sng" algn="ctr">
                  <a:solidFill>
                    <a:srgbClr val="5DA5DA">
                      <a:shade val="95000"/>
                      <a:satMod val="105000"/>
                    </a:srgbClr>
                  </a:solidFill>
                  <a:prstDash val="solid"/>
                  <a:tailEnd type="triangle"/>
                </a:ln>
                <a:effectLst/>
              </p:spPr>
            </p:cxnSp>
          </p:grpSp>
          <p:grpSp>
            <p:nvGrpSpPr>
              <p:cNvPr id="83" name="그룹 68"/>
              <p:cNvGrpSpPr/>
              <p:nvPr/>
            </p:nvGrpSpPr>
            <p:grpSpPr>
              <a:xfrm rot="10800000">
                <a:off x="5366087" y="4204367"/>
                <a:ext cx="414686" cy="128337"/>
                <a:chOff x="5366087" y="3927445"/>
                <a:chExt cx="414686" cy="128337"/>
              </a:xfrm>
            </p:grpSpPr>
            <p:cxnSp>
              <p:nvCxnSpPr>
                <p:cNvPr id="84" name="직선 화살표 연결선 69"/>
                <p:cNvCxnSpPr/>
                <p:nvPr/>
              </p:nvCxnSpPr>
              <p:spPr>
                <a:xfrm>
                  <a:off x="5366087" y="3927445"/>
                  <a:ext cx="414686" cy="0"/>
                </a:xfrm>
                <a:prstGeom prst="straightConnector1">
                  <a:avLst/>
                </a:prstGeom>
                <a:noFill/>
                <a:ln w="28575" cap="flat" cmpd="sng" algn="ctr">
                  <a:solidFill>
                    <a:srgbClr val="5DA5DA">
                      <a:shade val="95000"/>
                      <a:satMod val="105000"/>
                    </a:srgbClr>
                  </a:solidFill>
                  <a:prstDash val="solid"/>
                  <a:tailEnd type="triangle"/>
                </a:ln>
                <a:effectLst/>
              </p:spPr>
            </p:cxnSp>
            <p:cxnSp>
              <p:nvCxnSpPr>
                <p:cNvPr id="85" name="직선 화살표 연결선 70"/>
                <p:cNvCxnSpPr/>
                <p:nvPr/>
              </p:nvCxnSpPr>
              <p:spPr>
                <a:xfrm>
                  <a:off x="5366087" y="4055782"/>
                  <a:ext cx="414686" cy="0"/>
                </a:xfrm>
                <a:prstGeom prst="straightConnector1">
                  <a:avLst/>
                </a:prstGeom>
                <a:noFill/>
                <a:ln w="28575" cap="flat" cmpd="sng" algn="ctr">
                  <a:solidFill>
                    <a:srgbClr val="5DA5DA">
                      <a:shade val="95000"/>
                      <a:satMod val="105000"/>
                    </a:srgbClr>
                  </a:solidFill>
                  <a:prstDash val="solid"/>
                  <a:tailEnd type="triangle"/>
                </a:ln>
                <a:effectLst/>
              </p:spPr>
            </p:cxnSp>
          </p:grpSp>
        </p:grpSp>
        <p:sp>
          <p:nvSpPr>
            <p:cNvPr id="61" name="직사각형 58"/>
            <p:cNvSpPr/>
            <p:nvPr/>
          </p:nvSpPr>
          <p:spPr>
            <a:xfrm>
              <a:off x="5919729" y="2155683"/>
              <a:ext cx="2800727" cy="3244511"/>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62" name="직사각형 5"/>
            <p:cNvSpPr/>
            <p:nvPr/>
          </p:nvSpPr>
          <p:spPr>
            <a:xfrm>
              <a:off x="528146" y="2153493"/>
              <a:ext cx="1523913" cy="751839"/>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Out-Of-Order Core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3" name="직사각형 6"/>
            <p:cNvSpPr/>
            <p:nvPr/>
          </p:nvSpPr>
          <p:spPr>
            <a:xfrm rot="16200000">
              <a:off x="1785869" y="2674009"/>
              <a:ext cx="1451683" cy="405659"/>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L1 Cache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4" name="직사각형 7"/>
            <p:cNvSpPr/>
            <p:nvPr/>
          </p:nvSpPr>
          <p:spPr>
            <a:xfrm rot="16200000">
              <a:off x="2448352" y="2674009"/>
              <a:ext cx="1451683" cy="405659"/>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L2 Cache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5" name="직사각형 8"/>
            <p:cNvSpPr/>
            <p:nvPr/>
          </p:nvSpPr>
          <p:spPr>
            <a:xfrm rot="16200000">
              <a:off x="3494376" y="2290467"/>
              <a:ext cx="1451683" cy="1172742"/>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Last-Level Cache</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66" name="직사각형 9"/>
            <p:cNvSpPr/>
            <p:nvPr/>
          </p:nvSpPr>
          <p:spPr>
            <a:xfrm rot="16200000">
              <a:off x="3638205" y="3576204"/>
              <a:ext cx="3256073" cy="405658"/>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HMC Controller</a:t>
              </a:r>
              <a:endParaRPr kumimoji="0" lang="ko-KR" altLang="en-US" sz="18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67" name="직선 화살표 연결선 16"/>
            <p:cNvCxnSpPr>
              <a:stCxn id="64" idx="2"/>
              <a:endCxn id="65" idx="0"/>
            </p:cNvCxnSpPr>
            <p:nvPr/>
          </p:nvCxnSpPr>
          <p:spPr>
            <a:xfrm>
              <a:off x="3377023" y="2876838"/>
              <a:ext cx="256823"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68" name="직선 화살표 연결선 19"/>
            <p:cNvCxnSpPr>
              <a:stCxn id="65" idx="2"/>
            </p:cNvCxnSpPr>
            <p:nvPr/>
          </p:nvCxnSpPr>
          <p:spPr>
            <a:xfrm>
              <a:off x="4806589" y="2876838"/>
              <a:ext cx="256823" cy="0"/>
            </a:xfrm>
            <a:prstGeom prst="straightConnector1">
              <a:avLst/>
            </a:prstGeom>
            <a:noFill/>
            <a:ln w="9525" cap="flat" cmpd="sng" algn="ctr">
              <a:solidFill>
                <a:srgbClr val="5DA5DA">
                  <a:shade val="95000"/>
                  <a:satMod val="105000"/>
                </a:srgbClr>
              </a:solidFill>
              <a:prstDash val="solid"/>
              <a:headEnd type="triangle"/>
              <a:tailEnd type="triangle"/>
            </a:ln>
            <a:effectLst/>
          </p:spPr>
        </p:cxnSp>
        <p:sp>
          <p:nvSpPr>
            <p:cNvPr id="69" name="직사각형 22"/>
            <p:cNvSpPr/>
            <p:nvPr/>
          </p:nvSpPr>
          <p:spPr>
            <a:xfrm rot="16200000">
              <a:off x="4776084" y="3576203"/>
              <a:ext cx="2967762" cy="405658"/>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Calibri"/>
                  <a:ea typeface="나눔고딕"/>
                  <a:cs typeface="+mn-cs"/>
                </a:rPr>
                <a:t>Network</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0" name="직사각형 23"/>
            <p:cNvSpPr/>
            <p:nvPr/>
          </p:nvSpPr>
          <p:spPr>
            <a:xfrm>
              <a:off x="7580086" y="2292964"/>
              <a:ext cx="1000900" cy="647236"/>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1" name="직사각형 24"/>
            <p:cNvSpPr/>
            <p:nvPr/>
          </p:nvSpPr>
          <p:spPr>
            <a:xfrm>
              <a:off x="7580086" y="3155933"/>
              <a:ext cx="1000900" cy="647236"/>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72" name="직사각형 25"/>
            <p:cNvSpPr/>
            <p:nvPr/>
          </p:nvSpPr>
          <p:spPr>
            <a:xfrm>
              <a:off x="7580086" y="4620365"/>
              <a:ext cx="1000900" cy="647236"/>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DRAM Controller</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73" name="직선 화살표 연결선 47"/>
            <p:cNvCxnSpPr/>
            <p:nvPr/>
          </p:nvCxnSpPr>
          <p:spPr>
            <a:xfrm>
              <a:off x="6471514" y="2442875"/>
              <a:ext cx="1108572"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74" name="직선 화살표 연결선 49"/>
            <p:cNvCxnSpPr/>
            <p:nvPr/>
          </p:nvCxnSpPr>
          <p:spPr>
            <a:xfrm>
              <a:off x="6471514" y="3297127"/>
              <a:ext cx="1108572"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75" name="직선 화살표 연결선 50"/>
            <p:cNvCxnSpPr/>
            <p:nvPr/>
          </p:nvCxnSpPr>
          <p:spPr>
            <a:xfrm>
              <a:off x="6471514" y="4761560"/>
              <a:ext cx="1108572" cy="0"/>
            </a:xfrm>
            <a:prstGeom prst="straightConnector1">
              <a:avLst/>
            </a:prstGeom>
            <a:noFill/>
            <a:ln w="9525" cap="flat" cmpd="sng" algn="ctr">
              <a:solidFill>
                <a:srgbClr val="5DA5DA">
                  <a:shade val="95000"/>
                  <a:satMod val="105000"/>
                </a:srgbClr>
              </a:solidFill>
              <a:prstDash val="solid"/>
              <a:headEnd type="triangle"/>
              <a:tailEnd type="triangle"/>
            </a:ln>
            <a:effectLst/>
          </p:spPr>
        </p:cxnSp>
        <p:sp>
          <p:nvSpPr>
            <p:cNvPr id="76" name="TextBox 75"/>
            <p:cNvSpPr txBox="1"/>
            <p:nvPr/>
          </p:nvSpPr>
          <p:spPr>
            <a:xfrm>
              <a:off x="423544" y="1700808"/>
              <a:ext cx="1889856" cy="434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Host Processor</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77" name="TextBox 76"/>
            <p:cNvSpPr txBox="1"/>
            <p:nvPr/>
          </p:nvSpPr>
          <p:spPr>
            <a:xfrm>
              <a:off x="6084168" y="1700808"/>
              <a:ext cx="243713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3D-stacked Memory </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cxnSp>
          <p:nvCxnSpPr>
            <p:cNvPr id="78" name="직선 연결선 63"/>
            <p:cNvCxnSpPr/>
            <p:nvPr/>
          </p:nvCxnSpPr>
          <p:spPr>
            <a:xfrm>
              <a:off x="5694399" y="1700808"/>
              <a:ext cx="0" cy="3795716"/>
            </a:xfrm>
            <a:prstGeom prst="line">
              <a:avLst/>
            </a:prstGeom>
            <a:noFill/>
            <a:ln w="19050" cap="flat" cmpd="sng" algn="ctr">
              <a:solidFill>
                <a:sysClr val="windowText" lastClr="000000">
                  <a:shade val="95000"/>
                  <a:satMod val="105000"/>
                </a:sysClr>
              </a:solidFill>
              <a:prstDash val="dash"/>
            </a:ln>
            <a:effectLst/>
          </p:spPr>
        </p:cxnSp>
        <p:cxnSp>
          <p:nvCxnSpPr>
            <p:cNvPr id="79" name="직선 화살표 연결선 73"/>
            <p:cNvCxnSpPr>
              <a:stCxn id="63" idx="2"/>
              <a:endCxn id="64" idx="0"/>
            </p:cNvCxnSpPr>
            <p:nvPr/>
          </p:nvCxnSpPr>
          <p:spPr>
            <a:xfrm>
              <a:off x="2714541" y="2876838"/>
              <a:ext cx="256823"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80" name="직선 화살표 연결선 76"/>
            <p:cNvCxnSpPr>
              <a:stCxn id="62" idx="3"/>
            </p:cNvCxnSpPr>
            <p:nvPr/>
          </p:nvCxnSpPr>
          <p:spPr>
            <a:xfrm flipV="1">
              <a:off x="2052058" y="2529412"/>
              <a:ext cx="256823" cy="1"/>
            </a:xfrm>
            <a:prstGeom prst="straightConnector1">
              <a:avLst/>
            </a:prstGeom>
            <a:noFill/>
            <a:ln w="9525" cap="flat" cmpd="sng" algn="ctr">
              <a:solidFill>
                <a:srgbClr val="5DA5DA">
                  <a:shade val="95000"/>
                  <a:satMod val="105000"/>
                </a:srgbClr>
              </a:solidFill>
              <a:prstDash val="solid"/>
              <a:headEnd type="triangle"/>
              <a:tailEnd type="triangle"/>
            </a:ln>
            <a:effectLst/>
          </p:spPr>
        </p:cxnSp>
        <p:sp>
          <p:nvSpPr>
            <p:cNvPr id="81" name="TextBox 80"/>
            <p:cNvSpPr txBox="1"/>
            <p:nvPr/>
          </p:nvSpPr>
          <p:spPr>
            <a:xfrm rot="5400000">
              <a:off x="7443271" y="3823188"/>
              <a:ext cx="308618" cy="6355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0" cap="none" spc="0" normalizeH="0" baseline="0" noProof="0" dirty="0">
                  <a:ln>
                    <a:noFill/>
                  </a:ln>
                  <a:solidFill>
                    <a:sysClr val="windowText" lastClr="000000"/>
                  </a:solidFill>
                  <a:effectLst/>
                  <a:uLnTx/>
                  <a:uFillTx/>
                  <a:latin typeface="Tahoma"/>
                  <a:ea typeface="+mn-ea"/>
                  <a:cs typeface="+mn-cs"/>
                </a:rPr>
                <a:t>…</a:t>
              </a:r>
              <a:endParaRPr kumimoji="0" lang="ko-KR" altLang="en-US" sz="32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88" name="그룹 4"/>
          <p:cNvGrpSpPr/>
          <p:nvPr/>
        </p:nvGrpSpPr>
        <p:grpSpPr>
          <a:xfrm>
            <a:off x="528146" y="2372025"/>
            <a:ext cx="7051940" cy="2810303"/>
            <a:chOff x="528146" y="2588049"/>
            <a:chExt cx="7051940" cy="2810303"/>
          </a:xfrm>
        </p:grpSpPr>
        <p:cxnSp>
          <p:nvCxnSpPr>
            <p:cNvPr id="89" name="직선 화살표 연결선 13"/>
            <p:cNvCxnSpPr>
              <a:stCxn id="62" idx="2"/>
              <a:endCxn id="92" idx="0"/>
            </p:cNvCxnSpPr>
            <p:nvPr/>
          </p:nvCxnSpPr>
          <p:spPr>
            <a:xfrm>
              <a:off x="1290103" y="2853669"/>
              <a:ext cx="0" cy="292259"/>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90" name="직선 화살표 연결선 12"/>
            <p:cNvCxnSpPr/>
            <p:nvPr/>
          </p:nvCxnSpPr>
          <p:spPr>
            <a:xfrm flipV="1">
              <a:off x="2052058" y="3378788"/>
              <a:ext cx="256822" cy="1"/>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91" name="직선 화살표 연결선 21"/>
            <p:cNvCxnSpPr/>
            <p:nvPr/>
          </p:nvCxnSpPr>
          <p:spPr>
            <a:xfrm>
              <a:off x="4806589" y="4639986"/>
              <a:ext cx="256823" cy="0"/>
            </a:xfrm>
            <a:prstGeom prst="straightConnector1">
              <a:avLst/>
            </a:prstGeom>
            <a:noFill/>
            <a:ln w="9525" cap="flat" cmpd="sng" algn="ctr">
              <a:solidFill>
                <a:srgbClr val="FAA43A">
                  <a:shade val="95000"/>
                  <a:satMod val="105000"/>
                </a:srgbClr>
              </a:solidFill>
              <a:prstDash val="solid"/>
              <a:headEnd type="triangle"/>
              <a:tailEnd type="triangle"/>
            </a:ln>
            <a:effectLst/>
          </p:spPr>
        </p:cxnSp>
        <p:sp>
          <p:nvSpPr>
            <p:cNvPr id="92" name="직사각형 26"/>
            <p:cNvSpPr/>
            <p:nvPr/>
          </p:nvSpPr>
          <p:spPr>
            <a:xfrm>
              <a:off x="528146" y="3145928"/>
              <a:ext cx="1523913" cy="455466"/>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ysClr val="windowText" lastClr="000000"/>
                  </a:solidFill>
                  <a:effectLst/>
                  <a:uLnTx/>
                  <a:uFillTx/>
                  <a:latin typeface="Calibri"/>
                  <a:ea typeface="나눔고딕"/>
                  <a:cs typeface="+mn-cs"/>
                </a:rPr>
                <a:t>PCU </a:t>
              </a:r>
              <a:r>
                <a:rPr kumimoji="0" lang="en-US" altLang="ko-KR" sz="1200" b="0" i="0" u="none" strike="noStrike" kern="0" cap="none" spc="0" normalizeH="0" baseline="0" noProof="0" dirty="0">
                  <a:ln>
                    <a:noFill/>
                  </a:ln>
                  <a:solidFill>
                    <a:sysClr val="windowText" lastClr="000000"/>
                  </a:solidFill>
                  <a:effectLst/>
                  <a:uLnTx/>
                  <a:uFillTx/>
                  <a:latin typeface="Calibri"/>
                  <a:ea typeface="나눔고딕"/>
                  <a:cs typeface="+mn-cs"/>
                </a:rPr>
                <a:t>(PEI Computation Unit)</a:t>
              </a:r>
              <a:endParaRPr kumimoji="0" lang="ko-KR" altLang="en-US" sz="12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grpSp>
          <p:nvGrpSpPr>
            <p:cNvPr id="93" name="그룹 38"/>
            <p:cNvGrpSpPr/>
            <p:nvPr/>
          </p:nvGrpSpPr>
          <p:grpSpPr>
            <a:xfrm>
              <a:off x="6462794" y="4910763"/>
              <a:ext cx="1117292" cy="352151"/>
              <a:chOff x="6280489" y="5166067"/>
              <a:chExt cx="1028106" cy="324041"/>
            </a:xfrm>
          </p:grpSpPr>
          <p:sp>
            <p:nvSpPr>
              <p:cNvPr id="109" name="직사각형 29"/>
              <p:cNvSpPr/>
              <p:nvPr/>
            </p:nvSpPr>
            <p:spPr>
              <a:xfrm>
                <a:off x="6490448" y="5166067"/>
                <a:ext cx="600164" cy="32404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ysClr val="windowText" lastClr="000000"/>
                    </a:solidFill>
                    <a:effectLst/>
                    <a:uLnTx/>
                    <a:uFillTx/>
                    <a:latin typeface="Calibri"/>
                    <a:ea typeface="나눔고딕"/>
                    <a:cs typeface="+mn-cs"/>
                  </a:rPr>
                  <a:t>PCU</a:t>
                </a:r>
                <a:endParaRPr kumimoji="0" lang="ko-KR" altLang="en-US" sz="1800" b="1"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110" name="직선 화살표 연결선 30"/>
              <p:cNvCxnSpPr>
                <a:endCxn id="109" idx="1"/>
              </p:cNvCxnSpPr>
              <p:nvPr/>
            </p:nvCxnSpPr>
            <p:spPr>
              <a:xfrm>
                <a:off x="6280489" y="5328087"/>
                <a:ext cx="209959" cy="1"/>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111" name="직선 화살표 연결선 33"/>
              <p:cNvCxnSpPr>
                <a:stCxn id="109" idx="3"/>
              </p:cNvCxnSpPr>
              <p:nvPr/>
            </p:nvCxnSpPr>
            <p:spPr>
              <a:xfrm flipV="1">
                <a:off x="7090612" y="5328087"/>
                <a:ext cx="217983" cy="1"/>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94" name="그룹 39"/>
            <p:cNvGrpSpPr/>
            <p:nvPr/>
          </p:nvGrpSpPr>
          <p:grpSpPr>
            <a:xfrm>
              <a:off x="6462794" y="3451018"/>
              <a:ext cx="1117292" cy="352151"/>
              <a:chOff x="6280489" y="5166067"/>
              <a:chExt cx="1028106" cy="324041"/>
            </a:xfrm>
          </p:grpSpPr>
          <p:sp>
            <p:nvSpPr>
              <p:cNvPr id="106" name="직사각형 40"/>
              <p:cNvSpPr/>
              <p:nvPr/>
            </p:nvSpPr>
            <p:spPr>
              <a:xfrm>
                <a:off x="6490448" y="5166067"/>
                <a:ext cx="600164" cy="32404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ysClr val="windowText" lastClr="000000"/>
                    </a:solidFill>
                    <a:effectLst/>
                    <a:uLnTx/>
                    <a:uFillTx/>
                    <a:latin typeface="Calibri"/>
                    <a:ea typeface="나눔고딕"/>
                    <a:cs typeface="+mn-cs"/>
                  </a:rPr>
                  <a:t>PCU</a:t>
                </a:r>
                <a:endParaRPr kumimoji="0" lang="ko-KR" altLang="en-US" sz="1800" b="1"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107" name="직선 화살표 연결선 41"/>
              <p:cNvCxnSpPr>
                <a:endCxn id="106" idx="1"/>
              </p:cNvCxnSpPr>
              <p:nvPr/>
            </p:nvCxnSpPr>
            <p:spPr>
              <a:xfrm>
                <a:off x="6280489" y="5328087"/>
                <a:ext cx="209959" cy="1"/>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108" name="직선 화살표 연결선 42"/>
              <p:cNvCxnSpPr>
                <a:stCxn id="106" idx="3"/>
              </p:cNvCxnSpPr>
              <p:nvPr/>
            </p:nvCxnSpPr>
            <p:spPr>
              <a:xfrm flipV="1">
                <a:off x="7090612" y="5328087"/>
                <a:ext cx="217983" cy="1"/>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95" name="그룹 43"/>
            <p:cNvGrpSpPr/>
            <p:nvPr/>
          </p:nvGrpSpPr>
          <p:grpSpPr>
            <a:xfrm>
              <a:off x="6462794" y="2588049"/>
              <a:ext cx="1117292" cy="352151"/>
              <a:chOff x="6280489" y="5166067"/>
              <a:chExt cx="1028106" cy="324041"/>
            </a:xfrm>
          </p:grpSpPr>
          <p:sp>
            <p:nvSpPr>
              <p:cNvPr id="103" name="직사각형 44"/>
              <p:cNvSpPr/>
              <p:nvPr/>
            </p:nvSpPr>
            <p:spPr>
              <a:xfrm>
                <a:off x="6490448" y="5166067"/>
                <a:ext cx="600164" cy="324041"/>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ysClr val="windowText" lastClr="000000"/>
                    </a:solidFill>
                    <a:effectLst/>
                    <a:uLnTx/>
                    <a:uFillTx/>
                    <a:latin typeface="Calibri"/>
                    <a:ea typeface="나눔고딕"/>
                    <a:cs typeface="+mn-cs"/>
                  </a:rPr>
                  <a:t>PCU</a:t>
                </a:r>
                <a:endParaRPr kumimoji="0" lang="ko-KR" altLang="en-US" sz="1800" b="1" i="0" u="none" strike="noStrike" kern="0" cap="none" spc="0" normalizeH="0" baseline="0" noProof="0" dirty="0">
                  <a:ln>
                    <a:noFill/>
                  </a:ln>
                  <a:solidFill>
                    <a:sysClr val="windowText" lastClr="000000"/>
                  </a:solidFill>
                  <a:effectLst/>
                  <a:uLnTx/>
                  <a:uFillTx/>
                  <a:latin typeface="Calibri"/>
                  <a:ea typeface="나눔고딕"/>
                  <a:cs typeface="+mn-cs"/>
                </a:endParaRPr>
              </a:p>
            </p:txBody>
          </p:sp>
          <p:cxnSp>
            <p:nvCxnSpPr>
              <p:cNvPr id="104" name="직선 화살표 연결선 45"/>
              <p:cNvCxnSpPr>
                <a:endCxn id="103" idx="1"/>
              </p:cNvCxnSpPr>
              <p:nvPr/>
            </p:nvCxnSpPr>
            <p:spPr>
              <a:xfrm>
                <a:off x="6280489" y="5328087"/>
                <a:ext cx="209959" cy="1"/>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105" name="직선 화살표 연결선 46"/>
              <p:cNvCxnSpPr>
                <a:stCxn id="103" idx="3"/>
              </p:cNvCxnSpPr>
              <p:nvPr/>
            </p:nvCxnSpPr>
            <p:spPr>
              <a:xfrm flipV="1">
                <a:off x="7090612" y="5328087"/>
                <a:ext cx="217983" cy="1"/>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96" name="그룹 88"/>
            <p:cNvGrpSpPr/>
            <p:nvPr/>
          </p:nvGrpSpPr>
          <p:grpSpPr>
            <a:xfrm>
              <a:off x="2219290" y="3777938"/>
              <a:ext cx="2578579" cy="1620414"/>
              <a:chOff x="2187914" y="3870654"/>
              <a:chExt cx="2578579" cy="1620414"/>
            </a:xfrm>
          </p:grpSpPr>
          <p:sp>
            <p:nvSpPr>
              <p:cNvPr id="99" name="직사각형 57"/>
              <p:cNvSpPr/>
              <p:nvPr/>
            </p:nvSpPr>
            <p:spPr>
              <a:xfrm>
                <a:off x="3600945" y="3974336"/>
                <a:ext cx="1165548" cy="1516732"/>
              </a:xfrm>
              <a:prstGeom prst="rect">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sp>
            <p:nvSpPr>
              <p:cNvPr id="100" name="직사각형 54"/>
              <p:cNvSpPr/>
              <p:nvPr/>
            </p:nvSpPr>
            <p:spPr>
              <a:xfrm>
                <a:off x="3715794" y="4078938"/>
                <a:ext cx="946096" cy="59274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lIns="46800" rIns="468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PIM Directory</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101" name="직사각형 55"/>
              <p:cNvSpPr/>
              <p:nvPr/>
            </p:nvSpPr>
            <p:spPr>
              <a:xfrm>
                <a:off x="3715794" y="4793720"/>
                <a:ext cx="946096" cy="59274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ysClr val="windowText" lastClr="000000"/>
                    </a:solidFill>
                    <a:effectLst/>
                    <a:uLnTx/>
                    <a:uFillTx/>
                    <a:latin typeface="Calibri"/>
                    <a:ea typeface="나눔고딕"/>
                    <a:cs typeface="+mn-cs"/>
                  </a:rPr>
                  <a:t>Locality Monitor</a:t>
                </a:r>
                <a:endParaRPr kumimoji="0" lang="ko-KR" altLang="en-US" sz="1600" b="0" i="0" u="none" strike="noStrike" kern="0" cap="none" spc="0" normalizeH="0" baseline="0" noProof="0" dirty="0">
                  <a:ln>
                    <a:noFill/>
                  </a:ln>
                  <a:solidFill>
                    <a:sysClr val="windowText" lastClr="000000"/>
                  </a:solidFill>
                  <a:effectLst/>
                  <a:uLnTx/>
                  <a:uFillTx/>
                  <a:latin typeface="Calibri"/>
                  <a:ea typeface="나눔고딕"/>
                  <a:cs typeface="+mn-cs"/>
                </a:endParaRPr>
              </a:p>
            </p:txBody>
          </p:sp>
          <p:sp>
            <p:nvSpPr>
              <p:cNvPr id="102" name="TextBox 101"/>
              <p:cNvSpPr txBox="1"/>
              <p:nvPr/>
            </p:nvSpPr>
            <p:spPr>
              <a:xfrm>
                <a:off x="2187914" y="3870654"/>
                <a:ext cx="1459178"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ysClr val="windowText" lastClr="000000"/>
                    </a:solidFill>
                    <a:effectLst/>
                    <a:uLnTx/>
                    <a:uFillTx/>
                    <a:latin typeface="Tahoma"/>
                    <a:ea typeface="+mn-ea"/>
                    <a:cs typeface="+mn-cs"/>
                  </a:rPr>
                  <a:t>PMU</a:t>
                </a: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 (PEI</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err="1">
                    <a:ln>
                      <a:noFill/>
                    </a:ln>
                    <a:solidFill>
                      <a:sysClr val="windowText" lastClr="000000"/>
                    </a:solidFill>
                    <a:effectLst/>
                    <a:uLnTx/>
                    <a:uFillTx/>
                    <a:latin typeface="Tahoma"/>
                    <a:ea typeface="+mn-ea"/>
                    <a:cs typeface="+mn-cs"/>
                  </a:rPr>
                  <a:t>Mgmt</a:t>
                </a:r>
                <a:r>
                  <a:rPr kumimoji="0" lang="en-US" altLang="ko-KR" sz="2000" b="0" i="0" u="none" strike="noStrike" kern="0" cap="none" spc="0" normalizeH="0" baseline="0" noProof="0" dirty="0">
                    <a:ln>
                      <a:noFill/>
                    </a:ln>
                    <a:solidFill>
                      <a:sysClr val="windowText" lastClr="000000"/>
                    </a:solidFill>
                    <a:effectLst/>
                    <a:uLnTx/>
                    <a:uFillTx/>
                    <a:latin typeface="Tahoma"/>
                    <a:ea typeface="+mn-ea"/>
                    <a:cs typeface="+mn-cs"/>
                  </a:rPr>
                  <a:t> Unit)</a:t>
                </a:r>
                <a:endParaRPr kumimoji="0" lang="ko-KR" altLang="en-US" sz="2000" b="0" i="0" u="none" strike="noStrike" kern="0" cap="none" spc="0" normalizeH="0" baseline="0" noProof="0" dirty="0">
                  <a:ln>
                    <a:noFill/>
                  </a:ln>
                  <a:solidFill>
                    <a:sysClr val="windowText" lastClr="000000"/>
                  </a:solidFill>
                  <a:effectLst/>
                  <a:uLnTx/>
                  <a:uFillTx/>
                  <a:latin typeface="Tahoma"/>
                  <a:ea typeface="+mn-ea"/>
                  <a:cs typeface="+mn-cs"/>
                </a:endParaRPr>
              </a:p>
            </p:txBody>
          </p:sp>
        </p:grpSp>
        <p:cxnSp>
          <p:nvCxnSpPr>
            <p:cNvPr id="97" name="직선 화살표 연결선 82"/>
            <p:cNvCxnSpPr>
              <a:stCxn id="99" idx="0"/>
              <a:endCxn id="65" idx="1"/>
            </p:cNvCxnSpPr>
            <p:nvPr/>
          </p:nvCxnSpPr>
          <p:spPr>
            <a:xfrm flipV="1">
              <a:off x="4215095" y="3551017"/>
              <a:ext cx="5123" cy="33060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98" name="구부러진 연결선 86"/>
            <p:cNvCxnSpPr>
              <a:stCxn id="92" idx="2"/>
              <a:endCxn id="99" idx="1"/>
            </p:cNvCxnSpPr>
            <p:nvPr/>
          </p:nvCxnSpPr>
          <p:spPr>
            <a:xfrm rot="16200000" flipH="1">
              <a:off x="1941916" y="2949581"/>
              <a:ext cx="1038592" cy="2342218"/>
            </a:xfrm>
            <a:prstGeom prst="curvedConnector2">
              <a:avLst/>
            </a:prstGeom>
            <a:noFill/>
            <a:ln w="9525" cap="flat" cmpd="sng" algn="ctr">
              <a:solidFill>
                <a:srgbClr val="FAA43A">
                  <a:shade val="95000"/>
                  <a:satMod val="105000"/>
                </a:srgbClr>
              </a:solidFill>
              <a:prstDash val="solid"/>
              <a:headEnd type="triangle"/>
              <a:tailEnd type="triangle"/>
            </a:ln>
            <a:effectLst/>
          </p:spPr>
        </p:cxnSp>
      </p:grpSp>
      <p:sp>
        <p:nvSpPr>
          <p:cNvPr id="112" name="TextBox 111"/>
          <p:cNvSpPr txBox="1"/>
          <p:nvPr/>
        </p:nvSpPr>
        <p:spPr>
          <a:xfrm>
            <a:off x="2678395" y="5651976"/>
            <a:ext cx="378721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mn-ea"/>
                <a:cs typeface="+mn-cs"/>
              </a:rPr>
              <a:t>Example PEI </a:t>
            </a:r>
            <a:r>
              <a:rPr kumimoji="0" lang="en-US" altLang="ko-KR" sz="2400" b="0" i="0" u="none" strike="noStrike" kern="0" cap="none" spc="0" normalizeH="0" baseline="0" noProof="0" dirty="0" err="1">
                <a:ln>
                  <a:noFill/>
                </a:ln>
                <a:solidFill>
                  <a:sysClr val="windowText" lastClr="000000"/>
                </a:solidFill>
                <a:effectLst/>
                <a:uLnTx/>
                <a:uFillTx/>
                <a:latin typeface="Tahoma"/>
                <a:ea typeface="+mn-ea"/>
                <a:cs typeface="+mn-cs"/>
              </a:rPr>
              <a:t>uArchitecture</a:t>
            </a:r>
            <a:endParaRPr kumimoji="0" lang="ko-KR" altLang="en-US" sz="2400" b="0" i="0" u="none" strike="noStrike" kern="0" cap="none" spc="0" normalizeH="0" baseline="0" noProof="0" dirty="0">
              <a:ln>
                <a:noFill/>
              </a:ln>
              <a:solidFill>
                <a:sysClr val="windowText" lastClr="000000"/>
              </a:solidFill>
              <a:effectLst/>
              <a:uLnTx/>
              <a:uFillTx/>
              <a:latin typeface="Tahoma"/>
              <a:ea typeface="+mn-ea"/>
              <a:cs typeface="+mn-cs"/>
            </a:endParaRPr>
          </a:p>
        </p:txBody>
      </p:sp>
    </p:spTree>
    <p:extLst>
      <p:ext uri="{BB962C8B-B14F-4D97-AF65-F5344CB8AC3E}">
        <p14:creationId xmlns:p14="http://schemas.microsoft.com/office/powerpoint/2010/main" val="221744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2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Initial Evaluation Results</a:t>
            </a:r>
          </a:p>
        </p:txBody>
      </p:sp>
      <p:sp>
        <p:nvSpPr>
          <p:cNvPr id="3" name="Content Placeholder 2"/>
          <p:cNvSpPr>
            <a:spLocks noGrp="1"/>
          </p:cNvSpPr>
          <p:nvPr>
            <p:ph idx="1"/>
          </p:nvPr>
        </p:nvSpPr>
        <p:spPr>
          <a:xfrm>
            <a:off x="107504" y="980728"/>
            <a:ext cx="9036496" cy="5051648"/>
          </a:xfrm>
        </p:spPr>
        <p:txBody>
          <a:bodyPr/>
          <a:lstStyle/>
          <a:p>
            <a:r>
              <a:rPr lang="en-US" altLang="ko-KR" dirty="0"/>
              <a:t>Initial evaluations with </a:t>
            </a:r>
            <a:r>
              <a:rPr lang="en-US" altLang="ko-KR" dirty="0">
                <a:solidFill>
                  <a:srgbClr val="FF0000"/>
                </a:solidFill>
              </a:rPr>
              <a:t>10 emerging data-intensive workloads</a:t>
            </a:r>
          </a:p>
          <a:p>
            <a:pPr lvl="1"/>
            <a:r>
              <a:rPr lang="en-US" altLang="ko-KR" sz="2000" dirty="0">
                <a:solidFill>
                  <a:srgbClr val="0000FF"/>
                </a:solidFill>
              </a:rPr>
              <a:t>Large-scale graph processing</a:t>
            </a:r>
          </a:p>
          <a:p>
            <a:pPr lvl="1"/>
            <a:r>
              <a:rPr lang="en-US" altLang="ko-KR" sz="2000" dirty="0">
                <a:solidFill>
                  <a:srgbClr val="0000FF"/>
                </a:solidFill>
              </a:rPr>
              <a:t>In-memory data analytics</a:t>
            </a:r>
          </a:p>
          <a:p>
            <a:pPr lvl="1"/>
            <a:r>
              <a:rPr lang="en-US" altLang="ko-KR" sz="2000" dirty="0">
                <a:solidFill>
                  <a:srgbClr val="0000FF"/>
                </a:solidFill>
              </a:rPr>
              <a:t>Machine learning and data mining</a:t>
            </a:r>
          </a:p>
          <a:p>
            <a:pPr lvl="1"/>
            <a:r>
              <a:rPr lang="en-US" altLang="ko-KR" sz="2000" dirty="0"/>
              <a:t>Three input sets (small, medium, large)                                                  for each workload</a:t>
            </a:r>
            <a:r>
              <a:rPr lang="ko-KR" altLang="en-US" sz="2000" dirty="0"/>
              <a:t> </a:t>
            </a:r>
            <a:r>
              <a:rPr lang="en-US" altLang="ko-KR" sz="2000" dirty="0"/>
              <a:t>to analyze the impact                                            of data locality</a:t>
            </a:r>
          </a:p>
          <a:p>
            <a:pPr lvl="1"/>
            <a:endParaRPr lang="en-US" altLang="ko-KR" dirty="0"/>
          </a:p>
          <a:p>
            <a:r>
              <a:rPr lang="en-US" altLang="ko-KR" dirty="0"/>
              <a:t>Pin-based cycle-level x86-64 simulation</a:t>
            </a:r>
            <a:endParaRPr lang="ko-KR" altLang="en-US" dirty="0"/>
          </a:p>
          <a:p>
            <a:pPr marL="344487" lvl="1" indent="0">
              <a:buNone/>
            </a:pPr>
            <a:endParaRPr lang="en-US" altLang="ko-KR" dirty="0">
              <a:solidFill>
                <a:srgbClr val="FF0000"/>
              </a:solidFill>
            </a:endParaRPr>
          </a:p>
          <a:p>
            <a:pPr marL="342900" lvl="1" indent="-342900">
              <a:buClr>
                <a:schemeClr val="accent1"/>
              </a:buClr>
              <a:buSzPct val="65000"/>
              <a:buFont typeface="Wingdings" pitchFamily="2" charset="2"/>
              <a:buChar char="n"/>
            </a:pPr>
            <a:r>
              <a:rPr lang="en-US" altLang="ko-KR" sz="2400" b="1" dirty="0">
                <a:solidFill>
                  <a:srgbClr val="2C6123"/>
                </a:solidFill>
              </a:rPr>
              <a:t>Performance Improvement and Energy Reduction: </a:t>
            </a:r>
          </a:p>
          <a:p>
            <a:pPr marL="695325" lvl="2" indent="-342900"/>
            <a:r>
              <a:rPr lang="en-US" altLang="ko-KR" dirty="0">
                <a:solidFill>
                  <a:srgbClr val="0000FF"/>
                </a:solidFill>
              </a:rPr>
              <a:t>47% average speedup with large input data sets</a:t>
            </a:r>
          </a:p>
          <a:p>
            <a:pPr marL="695325" lvl="2" indent="-342900"/>
            <a:r>
              <a:rPr lang="en-US" altLang="ko-KR" dirty="0"/>
              <a:t>32% speedup with small input data sets</a:t>
            </a:r>
          </a:p>
          <a:p>
            <a:pPr marL="695325" lvl="2" indent="-342900"/>
            <a:r>
              <a:rPr lang="en-US" altLang="ko-KR" dirty="0">
                <a:solidFill>
                  <a:srgbClr val="0000FF"/>
                </a:solidFill>
              </a:rPr>
              <a:t>25% avg. energy reduction in a single node with large input data sets</a:t>
            </a:r>
          </a:p>
          <a:p>
            <a:pPr lvl="1"/>
            <a:endParaRPr lang="en-US" altLang="ko-KR"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5475560" y="1899397"/>
            <a:ext cx="3632944" cy="2033659"/>
          </a:xfrm>
          <a:prstGeom prst="rect">
            <a:avLst/>
          </a:prstGeom>
        </p:spPr>
      </p:pic>
    </p:spTree>
    <p:extLst>
      <p:ext uri="{BB962C8B-B14F-4D97-AF65-F5344CB8AC3E}">
        <p14:creationId xmlns:p14="http://schemas.microsoft.com/office/powerpoint/2010/main" val="251378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a:xfrm>
            <a:off x="228600" y="1988840"/>
            <a:ext cx="8610600" cy="4876800"/>
          </a:xfrm>
        </p:spPr>
        <p:txBody>
          <a:bodyPr/>
          <a:lstStyle/>
          <a:p>
            <a:pPr marL="0" indent="0" algn="ctr">
              <a:buNone/>
            </a:pPr>
            <a:r>
              <a:rPr lang="en-US" sz="5000" dirty="0">
                <a:solidFill>
                  <a:srgbClr val="FF0000"/>
                </a:solidFill>
              </a:rPr>
              <a:t>Processing</a:t>
            </a:r>
            <a:r>
              <a:rPr lang="en-US" sz="5000" dirty="0"/>
              <a:t> of data </a:t>
            </a:r>
          </a:p>
          <a:p>
            <a:pPr marL="0" indent="0" algn="ctr">
              <a:buNone/>
            </a:pPr>
            <a:r>
              <a:rPr lang="en-US" sz="5000" dirty="0"/>
              <a:t>is performed </a:t>
            </a:r>
          </a:p>
          <a:p>
            <a:pPr marL="0" indent="0" algn="ctr">
              <a:buNone/>
            </a:pPr>
            <a:r>
              <a:rPr lang="en-US" sz="5000" dirty="0">
                <a:solidFill>
                  <a:srgbClr val="FF0000"/>
                </a:solidFill>
              </a:rPr>
              <a:t>far away from the data</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12</a:t>
            </a:fld>
            <a:endParaRPr lang="en-US" altLang="en-US">
              <a:solidFill>
                <a:srgbClr val="000000"/>
              </a:solidFill>
            </a:endParaRPr>
          </a:p>
        </p:txBody>
      </p:sp>
    </p:spTree>
    <p:extLst>
      <p:ext uri="{BB962C8B-B14F-4D97-AF65-F5344CB8AC3E}">
        <p14:creationId xmlns:p14="http://schemas.microsoft.com/office/powerpoint/2010/main" val="1483053583"/>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Evaluated Data-Intensive Applications</a:t>
            </a:r>
            <a:endParaRPr lang="ko-KR" altLang="en-US" dirty="0"/>
          </a:p>
        </p:txBody>
      </p:sp>
      <p:sp>
        <p:nvSpPr>
          <p:cNvPr id="3" name="내용 개체 틀 2"/>
          <p:cNvSpPr>
            <a:spLocks noGrp="1"/>
          </p:cNvSpPr>
          <p:nvPr>
            <p:ph idx="1"/>
          </p:nvPr>
        </p:nvSpPr>
        <p:spPr/>
        <p:txBody>
          <a:bodyPr/>
          <a:lstStyle/>
          <a:p>
            <a:r>
              <a:rPr lang="en-US" altLang="ko-KR" dirty="0">
                <a:solidFill>
                  <a:srgbClr val="FF0000"/>
                </a:solidFill>
              </a:rPr>
              <a:t>Ten emerging data-intensive workloads</a:t>
            </a:r>
          </a:p>
          <a:p>
            <a:pPr lvl="1"/>
            <a:r>
              <a:rPr lang="en-US" altLang="ko-KR" dirty="0">
                <a:solidFill>
                  <a:srgbClr val="0000FF"/>
                </a:solidFill>
              </a:rPr>
              <a:t>Large-scale graph processing</a:t>
            </a:r>
          </a:p>
          <a:p>
            <a:pPr lvl="2"/>
            <a:r>
              <a:rPr lang="en-US" altLang="ko-KR" dirty="0"/>
              <a:t>Average teenage follower, BFS, PageRank, single-source shortest path, weakly connected components</a:t>
            </a:r>
          </a:p>
          <a:p>
            <a:pPr lvl="1"/>
            <a:r>
              <a:rPr lang="en-US" altLang="ko-KR" dirty="0">
                <a:solidFill>
                  <a:srgbClr val="0000FF"/>
                </a:solidFill>
              </a:rPr>
              <a:t>In-memory data analytics</a:t>
            </a:r>
          </a:p>
          <a:p>
            <a:pPr lvl="2"/>
            <a:r>
              <a:rPr lang="en-US" altLang="ko-KR" dirty="0"/>
              <a:t>Hash join, histogram, radix partitioning</a:t>
            </a:r>
          </a:p>
          <a:p>
            <a:pPr lvl="1"/>
            <a:r>
              <a:rPr lang="en-US" altLang="ko-KR" dirty="0">
                <a:solidFill>
                  <a:srgbClr val="0000FF"/>
                </a:solidFill>
              </a:rPr>
              <a:t>Machine learning and data mining</a:t>
            </a:r>
          </a:p>
          <a:p>
            <a:pPr lvl="2"/>
            <a:r>
              <a:rPr lang="en-US" altLang="ko-KR" dirty="0" err="1"/>
              <a:t>Streamcluster</a:t>
            </a:r>
            <a:r>
              <a:rPr lang="en-US" altLang="ko-KR" dirty="0"/>
              <a:t>, SVM-RFE</a:t>
            </a:r>
          </a:p>
          <a:p>
            <a:pPr lvl="1"/>
            <a:endParaRPr lang="en-US" altLang="ko-KR" dirty="0"/>
          </a:p>
          <a:p>
            <a:r>
              <a:rPr lang="en-US" altLang="ko-KR" dirty="0"/>
              <a:t>Three input sets (small, medium, large) for each workload</a:t>
            </a:r>
            <a:r>
              <a:rPr lang="ko-KR" altLang="en-US" dirty="0"/>
              <a:t> </a:t>
            </a:r>
            <a:r>
              <a:rPr lang="en-US" altLang="ko-KR" dirty="0"/>
              <a:t>to show the impact of data locality</a:t>
            </a:r>
            <a:endParaRPr lang="ko-KR" altLang="en-US" dirty="0"/>
          </a:p>
        </p:txBody>
      </p:sp>
    </p:spTree>
    <p:extLst>
      <p:ext uri="{BB962C8B-B14F-4D97-AF65-F5344CB8AC3E}">
        <p14:creationId xmlns:p14="http://schemas.microsoft.com/office/powerpoint/2010/main" val="673301432"/>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Performance Delta: Large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extLst/>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328763" y="1124744"/>
            <a:ext cx="448648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(Large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Tree>
    <p:extLst>
      <p:ext uri="{BB962C8B-B14F-4D97-AF65-F5344CB8AC3E}">
        <p14:creationId xmlns:p14="http://schemas.microsoft.com/office/powerpoint/2010/main" val="3054134903"/>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Performance: Large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extLst/>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328763" y="1124744"/>
            <a:ext cx="4486486"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(Large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6" name="직사각형 2"/>
          <p:cNvSpPr/>
          <p:nvPr/>
        </p:nvSpPr>
        <p:spPr>
          <a:xfrm>
            <a:off x="0" y="0"/>
            <a:ext cx="9144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 name="직사각형 3"/>
          <p:cNvSpPr/>
          <p:nvPr/>
        </p:nvSpPr>
        <p:spPr>
          <a:xfrm>
            <a:off x="791580" y="872716"/>
            <a:ext cx="7560840" cy="511256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000000"/>
              </a:solidFill>
              <a:effectLst/>
              <a:uLnTx/>
              <a:uFillTx/>
              <a:latin typeface="Tahoma"/>
              <a:ea typeface="+mn-ea"/>
              <a:cs typeface="+mn-cs"/>
            </a:endParaRPr>
          </a:p>
        </p:txBody>
      </p:sp>
      <p:graphicFrame>
        <p:nvGraphicFramePr>
          <p:cNvPr id="10" name="내용 개체 틀 5"/>
          <p:cNvGraphicFramePr>
            <a:graphicFrameLocks/>
          </p:cNvGraphicFramePr>
          <p:nvPr>
            <p:extLst/>
          </p:nvPr>
        </p:nvGraphicFramePr>
        <p:xfrm>
          <a:off x="1043608" y="1124744"/>
          <a:ext cx="7056784" cy="46085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1676870"/>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Performance Delta: Small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extLst/>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329367" y="1124744"/>
            <a:ext cx="4485267"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(Small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Tree>
    <p:extLst>
      <p:ext uri="{BB962C8B-B14F-4D97-AF65-F5344CB8AC3E}">
        <p14:creationId xmlns:p14="http://schemas.microsoft.com/office/powerpoint/2010/main" val="631827292"/>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Performance: Small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extLst/>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329367" y="1124744"/>
            <a:ext cx="4485267"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(Small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1" name="직사각형 4"/>
          <p:cNvSpPr/>
          <p:nvPr/>
        </p:nvSpPr>
        <p:spPr>
          <a:xfrm>
            <a:off x="0" y="0"/>
            <a:ext cx="9144000" cy="6858000"/>
          </a:xfrm>
          <a:prstGeom prst="rect">
            <a:avLst/>
          </a:prstGeom>
          <a:solidFill>
            <a:sysClr val="windowText" lastClr="000000">
              <a:alpha val="60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12" name="직사각형 7"/>
          <p:cNvSpPr/>
          <p:nvPr/>
        </p:nvSpPr>
        <p:spPr>
          <a:xfrm>
            <a:off x="791580" y="872716"/>
            <a:ext cx="7560840" cy="511256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Text" lastClr="000000"/>
              </a:solidFill>
              <a:effectLst/>
              <a:uLnTx/>
              <a:uFillTx/>
              <a:latin typeface="Calibri"/>
              <a:ea typeface="나눔고딕"/>
              <a:cs typeface="+mn-cs"/>
            </a:endParaRPr>
          </a:p>
        </p:txBody>
      </p:sp>
      <p:graphicFrame>
        <p:nvGraphicFramePr>
          <p:cNvPr id="13" name="내용 개체 틀 5"/>
          <p:cNvGraphicFramePr>
            <a:graphicFrameLocks/>
          </p:cNvGraphicFramePr>
          <p:nvPr>
            <p:extLst/>
          </p:nvPr>
        </p:nvGraphicFramePr>
        <p:xfrm>
          <a:off x="1043608" y="1124744"/>
          <a:ext cx="7056784" cy="46085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034135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PEI Performance Delta: Medium Data Sets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7" name="내용 개체 틀 5"/>
          <p:cNvGraphicFramePr>
            <a:graphicFrameLocks noGrp="1"/>
          </p:cNvGraphicFramePr>
          <p:nvPr>
            <p:ph idx="1"/>
            <p:extLst/>
          </p:nvPr>
        </p:nvGraphicFramePr>
        <p:xfrm>
          <a:off x="457200" y="1556792"/>
          <a:ext cx="8229600" cy="4751933"/>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2138610" y="1124744"/>
            <a:ext cx="4866782" cy="46166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(Medium Inputs, Baseline: 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Tree>
    <p:extLst>
      <p:ext uri="{BB962C8B-B14F-4D97-AF65-F5344CB8AC3E}">
        <p14:creationId xmlns:p14="http://schemas.microsoft.com/office/powerpoint/2010/main" val="1064767415"/>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Energy Consumption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15" name="내용 개체 틀 11"/>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16" name="TextBox 15"/>
          <p:cNvSpPr txBox="1"/>
          <p:nvPr/>
        </p:nvSpPr>
        <p:spPr>
          <a:xfrm>
            <a:off x="6289549" y="1194751"/>
            <a:ext cx="1428340"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Host-Only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7" name="TextBox 16"/>
          <p:cNvSpPr txBox="1"/>
          <p:nvPr/>
        </p:nvSpPr>
        <p:spPr>
          <a:xfrm>
            <a:off x="6283452" y="1612991"/>
            <a:ext cx="1353256"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PIM-Only</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8" name="TextBox 17"/>
          <p:cNvSpPr txBox="1"/>
          <p:nvPr/>
        </p:nvSpPr>
        <p:spPr>
          <a:xfrm>
            <a:off x="6286900" y="2031231"/>
            <a:ext cx="2027671" cy="461665"/>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ysClr val="windowText" lastClr="000000"/>
                </a:solidFill>
                <a:effectLst/>
                <a:uLnTx/>
                <a:uFillTx/>
                <a:latin typeface="Tahoma"/>
                <a:ea typeface=""/>
                <a:cs typeface="+mn-cs"/>
              </a:rPr>
              <a:t>Locality-Aware</a:t>
            </a:r>
            <a:endParaRPr kumimoji="0" lang="ko-KR" altLang="en-US" sz="2400" b="0" i="0" u="none" strike="noStrike" kern="0" cap="none" spc="0" normalizeH="0" baseline="0" noProof="0" dirty="0">
              <a:ln>
                <a:noFill/>
              </a:ln>
              <a:solidFill>
                <a:sysClr val="windowText" lastClr="000000"/>
              </a:solidFill>
              <a:effectLst/>
              <a:uLnTx/>
              <a:uFillTx/>
              <a:latin typeface="Tahoma"/>
              <a:ea typeface=""/>
              <a:cs typeface="+mn-cs"/>
            </a:endParaRPr>
          </a:p>
        </p:txBody>
      </p:sp>
      <p:sp>
        <p:nvSpPr>
          <p:cNvPr id="19" name="직사각형 7"/>
          <p:cNvSpPr/>
          <p:nvPr/>
        </p:nvSpPr>
        <p:spPr>
          <a:xfrm>
            <a:off x="3995936" y="2610017"/>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20" name="직사각형 8"/>
          <p:cNvSpPr/>
          <p:nvPr/>
        </p:nvSpPr>
        <p:spPr>
          <a:xfrm>
            <a:off x="4587606" y="2542782"/>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sp>
        <p:nvSpPr>
          <p:cNvPr id="21" name="직사각형 9"/>
          <p:cNvSpPr/>
          <p:nvPr/>
        </p:nvSpPr>
        <p:spPr>
          <a:xfrm>
            <a:off x="5146738" y="2856545"/>
            <a:ext cx="522276" cy="402123"/>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cxnSp>
        <p:nvCxnSpPr>
          <p:cNvPr id="22" name="꺾인 연결선 13"/>
          <p:cNvCxnSpPr>
            <a:endCxn id="19" idx="0"/>
          </p:cNvCxnSpPr>
          <p:nvPr/>
        </p:nvCxnSpPr>
        <p:spPr>
          <a:xfrm rot="10800000" flipV="1">
            <a:off x="4257074" y="1398687"/>
            <a:ext cx="2026378" cy="1211329"/>
          </a:xfrm>
          <a:prstGeom prst="bentConnector2">
            <a:avLst/>
          </a:prstGeom>
          <a:noFill/>
          <a:ln w="19050" cap="flat" cmpd="sng" algn="ctr">
            <a:solidFill>
              <a:srgbClr val="5DA5DA">
                <a:shade val="95000"/>
                <a:satMod val="105000"/>
              </a:srgbClr>
            </a:solidFill>
            <a:prstDash val="dash"/>
            <a:tailEnd type="triangle"/>
          </a:ln>
          <a:effectLst/>
        </p:spPr>
      </p:cxnSp>
      <p:cxnSp>
        <p:nvCxnSpPr>
          <p:cNvPr id="23" name="꺾인 연결선 15"/>
          <p:cNvCxnSpPr>
            <a:endCxn id="20" idx="0"/>
          </p:cNvCxnSpPr>
          <p:nvPr/>
        </p:nvCxnSpPr>
        <p:spPr>
          <a:xfrm rot="10800000" flipV="1">
            <a:off x="4848744" y="1816928"/>
            <a:ext cx="1434708" cy="725854"/>
          </a:xfrm>
          <a:prstGeom prst="bentConnector2">
            <a:avLst/>
          </a:prstGeom>
          <a:noFill/>
          <a:ln w="19050" cap="flat" cmpd="sng" algn="ctr">
            <a:solidFill>
              <a:srgbClr val="5DA5DA">
                <a:shade val="95000"/>
                <a:satMod val="105000"/>
              </a:srgbClr>
            </a:solidFill>
            <a:prstDash val="dash"/>
            <a:tailEnd type="triangle"/>
          </a:ln>
          <a:effectLst/>
        </p:spPr>
      </p:cxnSp>
      <p:cxnSp>
        <p:nvCxnSpPr>
          <p:cNvPr id="24" name="꺾인 연결선 17"/>
          <p:cNvCxnSpPr>
            <a:stCxn id="18" idx="1"/>
            <a:endCxn id="21" idx="0"/>
          </p:cNvCxnSpPr>
          <p:nvPr/>
        </p:nvCxnSpPr>
        <p:spPr>
          <a:xfrm rot="10800000" flipV="1">
            <a:off x="5407876" y="2262063"/>
            <a:ext cx="879024" cy="594481"/>
          </a:xfrm>
          <a:prstGeom prst="bentConnector2">
            <a:avLst/>
          </a:prstGeom>
          <a:noFill/>
          <a:ln w="19050" cap="flat" cmpd="sng" algn="ctr">
            <a:solidFill>
              <a:srgbClr val="5DA5DA">
                <a:shade val="95000"/>
                <a:satMod val="105000"/>
              </a:srgbClr>
            </a:solidFill>
            <a:prstDash val="dash"/>
            <a:tailEnd type="triangle"/>
          </a:ln>
          <a:effectLst/>
        </p:spPr>
      </p:cxnSp>
    </p:spTree>
    <p:extLst>
      <p:ext uri="{BB962C8B-B14F-4D97-AF65-F5344CB8AC3E}">
        <p14:creationId xmlns:p14="http://schemas.microsoft.com/office/powerpoint/2010/main" val="102196784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PEI: Advantages &amp; Disadvantages</a:t>
            </a:r>
          </a:p>
        </p:txBody>
      </p:sp>
      <p:sp>
        <p:nvSpPr>
          <p:cNvPr id="3" name="Content Placeholder 2"/>
          <p:cNvSpPr>
            <a:spLocks noGrp="1"/>
          </p:cNvSpPr>
          <p:nvPr>
            <p:ph idx="1"/>
          </p:nvPr>
        </p:nvSpPr>
        <p:spPr>
          <a:xfrm>
            <a:off x="228600" y="1219200"/>
            <a:ext cx="8915400" cy="5029200"/>
          </a:xfrm>
        </p:spPr>
        <p:txBody>
          <a:bodyPr/>
          <a:lstStyle/>
          <a:p>
            <a:r>
              <a:rPr lang="en-US" dirty="0">
                <a:solidFill>
                  <a:srgbClr val="0000FF"/>
                </a:solidFill>
              </a:rPr>
              <a:t>Advantages</a:t>
            </a:r>
          </a:p>
          <a:p>
            <a:pPr marL="0" indent="0">
              <a:buNone/>
            </a:pPr>
            <a:r>
              <a:rPr lang="en-US" dirty="0"/>
              <a:t>   + Simple and low cost approach to PIM</a:t>
            </a:r>
          </a:p>
          <a:p>
            <a:pPr marL="0" indent="0">
              <a:buNone/>
            </a:pPr>
            <a:r>
              <a:rPr lang="en-US" dirty="0"/>
              <a:t>   + No changes to programming model, virtual memory</a:t>
            </a:r>
          </a:p>
          <a:p>
            <a:pPr marL="0" indent="0">
              <a:buNone/>
            </a:pPr>
            <a:r>
              <a:rPr lang="en-US" dirty="0"/>
              <a:t>   + Dynamically decides where to execute an instruction</a:t>
            </a:r>
          </a:p>
          <a:p>
            <a:pPr marL="0" indent="0">
              <a:buNone/>
            </a:pPr>
            <a:r>
              <a:rPr lang="en-US" dirty="0"/>
              <a:t> </a:t>
            </a:r>
          </a:p>
          <a:p>
            <a:r>
              <a:rPr lang="en-US" dirty="0">
                <a:solidFill>
                  <a:srgbClr val="0000FF"/>
                </a:solidFill>
              </a:rPr>
              <a:t>Disadvantages</a:t>
            </a:r>
            <a:endParaRPr lang="en-US" dirty="0"/>
          </a:p>
          <a:p>
            <a:pPr marL="0" indent="0">
              <a:buNone/>
            </a:pPr>
            <a:r>
              <a:rPr lang="en-US" dirty="0">
                <a:solidFill>
                  <a:srgbClr val="0000FF"/>
                </a:solidFill>
              </a:rPr>
              <a:t>    </a:t>
            </a:r>
            <a:r>
              <a:rPr lang="en-US" dirty="0"/>
              <a:t>- Does not take full advantage of PIM potential</a:t>
            </a:r>
          </a:p>
          <a:p>
            <a:pPr marL="0" indent="0">
              <a:buNone/>
            </a:pPr>
            <a:r>
              <a:rPr lang="en-US" dirty="0"/>
              <a:t>	- Single cache block restriction is limiting</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1125431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PIM: PIM-Enabled Instructions</a:t>
            </a:r>
          </a:p>
        </p:txBody>
      </p:sp>
      <p:sp>
        <p:nvSpPr>
          <p:cNvPr id="3" name="Content Placeholder 2"/>
          <p:cNvSpPr>
            <a:spLocks noGrp="1"/>
          </p:cNvSpPr>
          <p:nvPr>
            <p:ph idx="1"/>
          </p:nvPr>
        </p:nvSpPr>
        <p:spPr>
          <a:xfrm>
            <a:off x="228600" y="1052736"/>
            <a:ext cx="8610600" cy="5195664"/>
          </a:xfrm>
        </p:spPr>
        <p:txBody>
          <a:bodyPr/>
          <a:lstStyle/>
          <a:p>
            <a:r>
              <a:rPr lang="en-US" dirty="0" err="1"/>
              <a:t>Junwhan</a:t>
            </a:r>
            <a:r>
              <a:rPr lang="en-US" dirty="0"/>
              <a:t> </a:t>
            </a:r>
            <a:r>
              <a:rPr lang="en-US" dirty="0" err="1"/>
              <a:t>Ahn</a:t>
            </a:r>
            <a:r>
              <a:rPr lang="en-US" dirty="0"/>
              <a:t>, </a:t>
            </a:r>
            <a:r>
              <a:rPr lang="en-US" dirty="0" err="1"/>
              <a:t>Sungjoo</a:t>
            </a:r>
            <a:r>
              <a:rPr lang="en-US" dirty="0"/>
              <a:t> </a:t>
            </a:r>
            <a:r>
              <a:rPr lang="en-US" dirty="0" err="1"/>
              <a:t>Yoo</a:t>
            </a:r>
            <a:r>
              <a:rPr lang="en-US" dirty="0"/>
              <a:t>, Onur Mutlu, and </a:t>
            </a:r>
            <a:r>
              <a:rPr lang="en-US" dirty="0" err="1"/>
              <a:t>Kiyoung</a:t>
            </a:r>
            <a:r>
              <a:rPr lang="en-US" dirty="0"/>
              <a:t> Choi,</a:t>
            </a:r>
            <a:br>
              <a:rPr lang="en-US" dirty="0"/>
            </a:br>
            <a:r>
              <a:rPr lang="en-US" b="1" dirty="0">
                <a:hlinkClick r:id="rId2"/>
              </a:rPr>
              <a:t>"PIM-Enabled Instructions: A Low-Overhead, Locality-Aware Processing-in-Memory Architecture"</a:t>
            </a:r>
            <a:br>
              <a:rPr lang="en-US" dirty="0"/>
            </a:br>
            <a:r>
              <a:rPr lang="en-US" i="1" dirty="0"/>
              <a:t>Proceedings of the </a:t>
            </a:r>
            <a:r>
              <a:rPr lang="en-US" i="1" dirty="0">
                <a:hlinkClick r:id="rId3"/>
              </a:rPr>
              <a:t>42nd International Symposium on Computer Architecture</a:t>
            </a:r>
            <a:r>
              <a:rPr lang="en-US" i="1" dirty="0"/>
              <a:t> (</a:t>
            </a:r>
            <a:r>
              <a:rPr lang="en-US" b="1" i="1" dirty="0"/>
              <a:t>ISCA</a:t>
            </a:r>
            <a:r>
              <a:rPr lang="en-US" i="1" dirty="0"/>
              <a:t>)</a:t>
            </a:r>
            <a:r>
              <a:rPr lang="en-US" dirty="0"/>
              <a:t>, Portland, OR, June 2015. </a:t>
            </a:r>
            <a:br>
              <a:rPr lang="en-US" dirty="0"/>
            </a:br>
            <a:r>
              <a:rPr lang="en-US" dirty="0"/>
              <a:t>[</a:t>
            </a:r>
            <a:r>
              <a:rPr lang="en-US" dirty="0">
                <a:hlinkClick r:id="rId4"/>
              </a:rPr>
              <a:t>Slides (pdf)</a:t>
            </a:r>
            <a:r>
              <a:rPr lang="en-US" dirty="0"/>
              <a:t>] [</a:t>
            </a:r>
            <a:r>
              <a:rPr lang="en-US" dirty="0">
                <a:hlinkClick r:id="rId5"/>
              </a:rPr>
              <a:t>Lightning Session Slides (pdf)</a:t>
            </a:r>
            <a:r>
              <a:rPr lang="en-US" dirty="0"/>
              <a:t>]  </a:t>
            </a:r>
          </a:p>
          <a:p>
            <a:endParaRPr lang="en-US" dirty="0"/>
          </a:p>
          <a:p>
            <a:endParaRPr lang="en-US" dirty="0"/>
          </a:p>
        </p:txBody>
      </p:sp>
      <p:pic>
        <p:nvPicPr>
          <p:cNvPr id="5" name="Picture 4"/>
          <p:cNvPicPr>
            <a:picLocks noChangeAspect="1"/>
          </p:cNvPicPr>
          <p:nvPr/>
        </p:nvPicPr>
        <p:blipFill>
          <a:blip r:embed="rId6"/>
          <a:stretch>
            <a:fillRect/>
          </a:stretch>
        </p:blipFill>
        <p:spPr>
          <a:xfrm>
            <a:off x="0" y="4177496"/>
            <a:ext cx="9144000" cy="2275840"/>
          </a:xfrm>
          <a:prstGeom prst="rect">
            <a:avLst/>
          </a:prstGeom>
        </p:spPr>
      </p:pic>
    </p:spTree>
    <p:extLst>
      <p:ext uri="{BB962C8B-B14F-4D97-AF65-F5344CB8AC3E}">
        <p14:creationId xmlns:p14="http://schemas.microsoft.com/office/powerpoint/2010/main" val="1533189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Code and Data Mapping </a:t>
            </a:r>
          </a:p>
        </p:txBody>
      </p:sp>
      <p:sp>
        <p:nvSpPr>
          <p:cNvPr id="3" name="Content Placeholder 2"/>
          <p:cNvSpPr>
            <a:spLocks noGrp="1"/>
          </p:cNvSpPr>
          <p:nvPr>
            <p:ph idx="1"/>
          </p:nvPr>
        </p:nvSpPr>
        <p:spPr>
          <a:xfrm>
            <a:off x="228600" y="1124744"/>
            <a:ext cx="8807896" cy="5123656"/>
          </a:xfrm>
        </p:spPr>
        <p:txBody>
          <a:bodyPr/>
          <a:lstStyle/>
          <a:p>
            <a:r>
              <a:rPr lang="en-US" sz="2000" dirty="0"/>
              <a:t>Kevin Hsieh, </a:t>
            </a:r>
            <a:r>
              <a:rPr lang="en-US" sz="2000" dirty="0" err="1"/>
              <a:t>Eiman</a:t>
            </a:r>
            <a:r>
              <a:rPr lang="en-US" sz="2000" dirty="0"/>
              <a:t> </a:t>
            </a:r>
            <a:r>
              <a:rPr lang="en-US" sz="2000" dirty="0" err="1"/>
              <a:t>Ebrahimi</a:t>
            </a:r>
            <a:r>
              <a:rPr lang="en-US" sz="2000" dirty="0"/>
              <a:t>, </a:t>
            </a:r>
            <a:r>
              <a:rPr lang="en-US" sz="2000" dirty="0" err="1"/>
              <a:t>Gwangsun</a:t>
            </a:r>
            <a:r>
              <a:rPr lang="en-US" sz="2000" dirty="0"/>
              <a:t> Kim, </a:t>
            </a:r>
            <a:r>
              <a:rPr lang="en-US" sz="2000" dirty="0" err="1"/>
              <a:t>Niladrish</a:t>
            </a:r>
            <a:r>
              <a:rPr lang="en-US" sz="2000" dirty="0"/>
              <a:t> </a:t>
            </a:r>
            <a:r>
              <a:rPr lang="en-US" sz="2000" dirty="0" err="1"/>
              <a:t>Chatterjee</a:t>
            </a:r>
            <a:r>
              <a:rPr lang="en-US" sz="2000" dirty="0"/>
              <a:t>, Mike O'Connor, </a:t>
            </a:r>
            <a:r>
              <a:rPr lang="en-US" sz="2000" dirty="0" err="1"/>
              <a:t>Nandita</a:t>
            </a:r>
            <a:r>
              <a:rPr lang="en-US" sz="2000" dirty="0"/>
              <a:t> </a:t>
            </a:r>
            <a:r>
              <a:rPr lang="en-US" sz="2000" dirty="0" err="1"/>
              <a:t>Vijaykumar</a:t>
            </a:r>
            <a:r>
              <a:rPr lang="en-US" sz="2000" dirty="0"/>
              <a:t>, Onur Mutlu, and Stephen W. </a:t>
            </a:r>
            <a:r>
              <a:rPr lang="en-US" sz="2000" dirty="0" err="1"/>
              <a:t>Keckler</a:t>
            </a:r>
            <a:r>
              <a:rPr lang="en-US" sz="2000" dirty="0"/>
              <a:t>,</a:t>
            </a:r>
            <a:br>
              <a:rPr lang="en-US" sz="2000" dirty="0"/>
            </a:br>
            <a:r>
              <a:rPr lang="en-US" sz="2000" b="1" dirty="0">
                <a:hlinkClick r:id="rId2"/>
              </a:rPr>
              <a:t>"Transparent Offloading and Mapping (TOM): Enabling Programmer-Transparent Near-Data Processing in GPU Systems"</a:t>
            </a:r>
            <a:br>
              <a:rPr lang="en-US" sz="2000" dirty="0"/>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129</a:t>
            </a:fld>
            <a:endParaRPr lang="en-US" altLang="en-US">
              <a:solidFill>
                <a:srgbClr val="000000"/>
              </a:solidFill>
            </a:endParaRPr>
          </a:p>
        </p:txBody>
      </p:sp>
      <p:pic>
        <p:nvPicPr>
          <p:cNvPr id="6" name="Picture 5"/>
          <p:cNvPicPr>
            <a:picLocks noChangeAspect="1"/>
          </p:cNvPicPr>
          <p:nvPr/>
        </p:nvPicPr>
        <p:blipFill>
          <a:blip r:embed="rId8"/>
          <a:stretch>
            <a:fillRect/>
          </a:stretch>
        </p:blipFill>
        <p:spPr>
          <a:xfrm>
            <a:off x="0" y="4883385"/>
            <a:ext cx="9144000" cy="1857983"/>
          </a:xfrm>
          <a:prstGeom prst="rect">
            <a:avLst/>
          </a:prstGeom>
        </p:spPr>
      </p:pic>
    </p:spTree>
    <p:extLst>
      <p:ext uri="{BB962C8B-B14F-4D97-AF65-F5344CB8AC3E}">
        <p14:creationId xmlns:p14="http://schemas.microsoft.com/office/powerpoint/2010/main" val="10246027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Computing System</a:t>
            </a:r>
          </a:p>
        </p:txBody>
      </p:sp>
      <p:sp>
        <p:nvSpPr>
          <p:cNvPr id="3" name="Content Placeholder 2"/>
          <p:cNvSpPr>
            <a:spLocks noGrp="1"/>
          </p:cNvSpPr>
          <p:nvPr>
            <p:ph idx="1"/>
          </p:nvPr>
        </p:nvSpPr>
        <p:spPr/>
        <p:txBody>
          <a:body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29000"/>
            <a:ext cx="7226300" cy="330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798168" y="2852936"/>
            <a:ext cx="8334672" cy="523220"/>
          </a:xfrm>
          <a:prstGeom prst="rect">
            <a:avLst/>
          </a:prstGeom>
        </p:spPr>
        <p:txBody>
          <a:bodyPr wrap="square">
            <a:spAutoFit/>
          </a:bodyPr>
          <a:lstStyle/>
          <a:p>
            <a:r>
              <a:rPr lang="en-US" sz="1400" dirty="0">
                <a:solidFill>
                  <a:srgbClr val="000000"/>
                </a:solidFill>
              </a:rPr>
              <a:t>Burks, Goldstein, von Neumann, “</a:t>
            </a:r>
            <a:r>
              <a:rPr lang="en-US" sz="1400" dirty="0">
                <a:solidFill>
                  <a:srgbClr val="0000FF"/>
                </a:solidFill>
              </a:rPr>
              <a:t>Preliminary discussion of the</a:t>
            </a:r>
          </a:p>
          <a:p>
            <a:r>
              <a:rPr lang="en-US" sz="1400" dirty="0">
                <a:solidFill>
                  <a:srgbClr val="0000FF"/>
                </a:solidFill>
              </a:rPr>
              <a:t>logical design of an electronic computing instrument</a:t>
            </a:r>
            <a:r>
              <a:rPr lang="en-US" sz="1400" dirty="0">
                <a:solidFill>
                  <a:srgbClr val="000000"/>
                </a:solidFill>
              </a:rPr>
              <a:t>,” 1946.</a:t>
            </a:r>
          </a:p>
        </p:txBody>
      </p:sp>
      <p:pic>
        <p:nvPicPr>
          <p:cNvPr id="6" name="Picture 5"/>
          <p:cNvPicPr>
            <a:picLocks noChangeAspect="1"/>
          </p:cNvPicPr>
          <p:nvPr/>
        </p:nvPicPr>
        <p:blipFill>
          <a:blip r:embed="rId3"/>
          <a:stretch>
            <a:fillRect/>
          </a:stretch>
        </p:blipFill>
        <p:spPr>
          <a:xfrm>
            <a:off x="5148063" y="152400"/>
            <a:ext cx="3255263" cy="2554836"/>
          </a:xfrm>
          <a:prstGeom prst="rect">
            <a:avLst/>
          </a:prstGeom>
        </p:spPr>
      </p:pic>
      <p:sp>
        <p:nvSpPr>
          <p:cNvPr id="8" name="TextBox 7"/>
          <p:cNvSpPr txBox="1"/>
          <p:nvPr/>
        </p:nvSpPr>
        <p:spPr>
          <a:xfrm>
            <a:off x="103846" y="6630115"/>
            <a:ext cx="5666936" cy="246221"/>
          </a:xfrm>
          <a:prstGeom prst="rect">
            <a:avLst/>
          </a:prstGeom>
          <a:noFill/>
        </p:spPr>
        <p:txBody>
          <a:bodyPr wrap="none" rtlCol="0">
            <a:spAutoFit/>
          </a:bodyPr>
          <a:lstStyle/>
          <a:p>
            <a:r>
              <a:rPr lang="en-US" sz="1000" dirty="0">
                <a:solidFill>
                  <a:srgbClr val="000000"/>
                </a:solidFill>
              </a:rPr>
              <a:t>Image source: https://lbsitbytes2010.wordpress.com/2013/03/29/john-von-neumann-roll-no-15/</a:t>
            </a:r>
          </a:p>
        </p:txBody>
      </p:sp>
    </p:spTree>
    <p:extLst>
      <p:ext uri="{BB962C8B-B14F-4D97-AF65-F5344CB8AC3E}">
        <p14:creationId xmlns:p14="http://schemas.microsoft.com/office/powerpoint/2010/main" val="941599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Offloading of Critical Code</a:t>
            </a:r>
          </a:p>
        </p:txBody>
      </p:sp>
      <p:sp>
        <p:nvSpPr>
          <p:cNvPr id="3" name="Content Placeholder 2"/>
          <p:cNvSpPr>
            <a:spLocks noGrp="1"/>
          </p:cNvSpPr>
          <p:nvPr>
            <p:ph idx="1"/>
          </p:nvPr>
        </p:nvSpPr>
        <p:spPr>
          <a:xfrm>
            <a:off x="228600" y="1052736"/>
            <a:ext cx="8807896" cy="5195664"/>
          </a:xfrm>
        </p:spPr>
        <p:txBody>
          <a:bodyPr/>
          <a:lstStyle/>
          <a:p>
            <a:r>
              <a:rPr lang="en-US" sz="2000" dirty="0" err="1"/>
              <a:t>Milad</a:t>
            </a:r>
            <a:r>
              <a:rPr lang="en-US" sz="2000" dirty="0"/>
              <a:t> Hashemi, </a:t>
            </a:r>
            <a:r>
              <a:rPr lang="en-US" sz="2000" dirty="0" err="1"/>
              <a:t>Khubaib</a:t>
            </a:r>
            <a:r>
              <a:rPr lang="en-US" sz="2000" dirty="0"/>
              <a:t>, </a:t>
            </a:r>
            <a:r>
              <a:rPr lang="en-US" sz="2000" dirty="0" err="1"/>
              <a:t>Eiman</a:t>
            </a:r>
            <a:r>
              <a:rPr lang="en-US" sz="2000" dirty="0"/>
              <a:t> </a:t>
            </a:r>
            <a:r>
              <a:rPr lang="en-US" sz="2000" dirty="0" err="1"/>
              <a:t>Ebrahimi</a:t>
            </a:r>
            <a:r>
              <a:rPr lang="en-US" sz="2000" dirty="0"/>
              <a:t>, Onur Mutlu, and Yale N. </a:t>
            </a:r>
            <a:r>
              <a:rPr lang="en-US" sz="2000" dirty="0" err="1"/>
              <a:t>Patt</a:t>
            </a:r>
            <a:r>
              <a:rPr lang="en-US" sz="2000" dirty="0"/>
              <a:t>,</a:t>
            </a:r>
            <a:br>
              <a:rPr lang="en-US" sz="2000" dirty="0"/>
            </a:br>
            <a:r>
              <a:rPr lang="en-US" sz="2000" b="1" dirty="0">
                <a:hlinkClick r:id="rId2"/>
              </a:rPr>
              <a:t>"Accelerating Dependent Cache Misses with an Enhanced Memory Controller"</a:t>
            </a:r>
            <a:br>
              <a:rPr lang="en-US" sz="2000" dirty="0"/>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130</a:t>
            </a:fld>
            <a:endParaRPr lang="en-US" altLang="en-US">
              <a:solidFill>
                <a:srgbClr val="000000"/>
              </a:solidFill>
            </a:endParaRPr>
          </a:p>
        </p:txBody>
      </p:sp>
      <p:pic>
        <p:nvPicPr>
          <p:cNvPr id="5" name="Picture 4"/>
          <p:cNvPicPr>
            <a:picLocks noChangeAspect="1"/>
          </p:cNvPicPr>
          <p:nvPr/>
        </p:nvPicPr>
        <p:blipFill>
          <a:blip r:embed="rId8"/>
          <a:stretch>
            <a:fillRect/>
          </a:stretch>
        </p:blipFill>
        <p:spPr>
          <a:xfrm>
            <a:off x="0" y="4018088"/>
            <a:ext cx="9144000" cy="1643160"/>
          </a:xfrm>
          <a:prstGeom prst="rect">
            <a:avLst/>
          </a:prstGeom>
        </p:spPr>
      </p:pic>
      <p:pic>
        <p:nvPicPr>
          <p:cNvPr id="6" name="Picture 5"/>
          <p:cNvPicPr>
            <a:picLocks noChangeAspect="1"/>
          </p:cNvPicPr>
          <p:nvPr/>
        </p:nvPicPr>
        <p:blipFill>
          <a:blip r:embed="rId9"/>
          <a:stretch>
            <a:fillRect/>
          </a:stretch>
        </p:blipFill>
        <p:spPr>
          <a:xfrm>
            <a:off x="0" y="5805264"/>
            <a:ext cx="9144000" cy="332336"/>
          </a:xfrm>
          <a:prstGeom prst="rect">
            <a:avLst/>
          </a:prstGeom>
        </p:spPr>
      </p:pic>
    </p:spTree>
    <p:extLst>
      <p:ext uri="{BB962C8B-B14F-4D97-AF65-F5344CB8AC3E}">
        <p14:creationId xmlns:p14="http://schemas.microsoft.com/office/powerpoint/2010/main" val="36996377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sz="3800" dirty="0"/>
              <a:t>Automatic Offloading of Prefetch Mechanisms</a:t>
            </a:r>
          </a:p>
        </p:txBody>
      </p:sp>
      <p:sp>
        <p:nvSpPr>
          <p:cNvPr id="3" name="Content Placeholder 2"/>
          <p:cNvSpPr>
            <a:spLocks noGrp="1"/>
          </p:cNvSpPr>
          <p:nvPr>
            <p:ph idx="1"/>
          </p:nvPr>
        </p:nvSpPr>
        <p:spPr>
          <a:xfrm>
            <a:off x="228600" y="1052736"/>
            <a:ext cx="8807896" cy="5195664"/>
          </a:xfrm>
        </p:spPr>
        <p:txBody>
          <a:bodyPr/>
          <a:lstStyle/>
          <a:p>
            <a:r>
              <a:rPr lang="en-US" sz="2000" dirty="0"/>
              <a:t>Milad Hashemi, Onur Mutlu, and Yale N. </a:t>
            </a:r>
            <a:r>
              <a:rPr lang="en-US" sz="2000" dirty="0" err="1"/>
              <a:t>Patt</a:t>
            </a:r>
            <a:r>
              <a:rPr lang="en-US" sz="2000" dirty="0"/>
              <a:t>,</a:t>
            </a:r>
            <a:br>
              <a:rPr lang="en-US" sz="2000" dirty="0"/>
            </a:br>
            <a:r>
              <a:rPr lang="en-US" sz="2000" b="1" dirty="0">
                <a:hlinkClick r:id="rId2"/>
              </a:rPr>
              <a:t>"Continuous Runahead: Transparent Hardware Acceleration for Memory Intensive Workloads"</a:t>
            </a:r>
            <a:br>
              <a:rPr lang="en-US" sz="2000" dirty="0"/>
            </a:br>
            <a:r>
              <a:rPr lang="en-US" sz="2000" i="1" dirty="0"/>
              <a:t>Proceedings of the </a:t>
            </a:r>
            <a:r>
              <a:rPr lang="en-US" sz="2000" i="1" dirty="0">
                <a:hlinkClick r:id="rId3"/>
              </a:rPr>
              <a:t>49th International Symposium on Microarchitecture</a:t>
            </a:r>
            <a:r>
              <a:rPr lang="en-US" sz="2000" i="1" dirty="0"/>
              <a:t> (</a:t>
            </a:r>
            <a:r>
              <a:rPr lang="en-US" sz="2000" b="1" i="1" dirty="0"/>
              <a:t>MICRO</a:t>
            </a:r>
            <a:r>
              <a:rPr lang="en-US" sz="2000" i="1" dirty="0"/>
              <a:t>)</a:t>
            </a:r>
            <a:r>
              <a:rPr lang="en-US" sz="2000" dirty="0"/>
              <a:t>, Taipei, Taiwan, October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r>
              <a:rPr lang="en-US" sz="2000" dirty="0">
                <a:hlinkClick r:id="rId6"/>
              </a:rPr>
              <a:t>Lightning Session Slides (pdf)</a:t>
            </a:r>
            <a:r>
              <a:rPr lang="en-US" sz="2000" dirty="0"/>
              <a:t>] [</a:t>
            </a:r>
            <a:r>
              <a:rPr lang="en-US" sz="2000" dirty="0">
                <a:hlinkClick r:id="rId7"/>
              </a:rPr>
              <a:t>Poster (pptx)</a:t>
            </a:r>
            <a:r>
              <a:rPr lang="en-US" sz="2000" dirty="0"/>
              <a:t> </a:t>
            </a:r>
            <a:r>
              <a:rPr lang="en-US" sz="2000" dirty="0">
                <a:hlinkClick r:id="rId8"/>
              </a:rPr>
              <a:t>(pdf)</a:t>
            </a:r>
            <a:r>
              <a:rPr lang="en-US" sz="20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131</a:t>
            </a:fld>
            <a:endParaRPr lang="en-US" altLang="en-US">
              <a:solidFill>
                <a:srgbClr val="000000"/>
              </a:solidFill>
            </a:endParaRPr>
          </a:p>
        </p:txBody>
      </p:sp>
      <p:pic>
        <p:nvPicPr>
          <p:cNvPr id="7" name="Picture 6">
            <a:extLst>
              <a:ext uri="{FF2B5EF4-FFF2-40B4-BE49-F238E27FC236}">
                <a16:creationId xmlns:a16="http://schemas.microsoft.com/office/drawing/2014/main" id="{2BAAF175-9725-C44D-8341-3876DE686CCD}"/>
              </a:ext>
            </a:extLst>
          </p:cNvPr>
          <p:cNvPicPr>
            <a:picLocks noChangeAspect="1"/>
          </p:cNvPicPr>
          <p:nvPr/>
        </p:nvPicPr>
        <p:blipFill>
          <a:blip r:embed="rId9"/>
          <a:stretch>
            <a:fillRect/>
          </a:stretch>
        </p:blipFill>
        <p:spPr>
          <a:xfrm>
            <a:off x="0" y="4027286"/>
            <a:ext cx="9144000" cy="1705970"/>
          </a:xfrm>
          <a:prstGeom prst="rect">
            <a:avLst/>
          </a:prstGeom>
        </p:spPr>
      </p:pic>
    </p:spTree>
    <p:extLst>
      <p:ext uri="{BB962C8B-B14F-4D97-AF65-F5344CB8AC3E}">
        <p14:creationId xmlns:p14="http://schemas.microsoft.com/office/powerpoint/2010/main" val="8923702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52400"/>
            <a:ext cx="9167936" cy="1066800"/>
          </a:xfrm>
        </p:spPr>
        <p:txBody>
          <a:bodyPr/>
          <a:lstStyle/>
          <a:p>
            <a:r>
              <a:rPr lang="en-US" dirty="0"/>
              <a:t>Efficient Automatic Data Coherence Support</a:t>
            </a:r>
          </a:p>
        </p:txBody>
      </p:sp>
      <p:sp>
        <p:nvSpPr>
          <p:cNvPr id="3" name="Content Placeholder 2"/>
          <p:cNvSpPr>
            <a:spLocks noGrp="1"/>
          </p:cNvSpPr>
          <p:nvPr>
            <p:ph idx="1"/>
          </p:nvPr>
        </p:nvSpPr>
        <p:spPr/>
        <p:txBody>
          <a:bodyPr/>
          <a:lstStyle/>
          <a:p>
            <a:r>
              <a:rPr lang="en-US" dirty="0" err="1"/>
              <a:t>Amirali</a:t>
            </a:r>
            <a:r>
              <a:rPr lang="en-US" dirty="0"/>
              <a:t> Boroumand, </a:t>
            </a:r>
            <a:r>
              <a:rPr lang="en-US" dirty="0" err="1"/>
              <a:t>Saugata</a:t>
            </a:r>
            <a:r>
              <a:rPr lang="en-US" dirty="0"/>
              <a:t> </a:t>
            </a:r>
            <a:r>
              <a:rPr lang="en-US" dirty="0" err="1"/>
              <a:t>Ghose</a:t>
            </a:r>
            <a:r>
              <a:rPr lang="en-US" dirty="0"/>
              <a:t>, </a:t>
            </a:r>
            <a:r>
              <a:rPr lang="en-US" dirty="0" err="1"/>
              <a:t>Minesh</a:t>
            </a:r>
            <a:r>
              <a:rPr lang="en-US" dirty="0"/>
              <a:t> Patel, </a:t>
            </a:r>
            <a:r>
              <a:rPr lang="en-US" dirty="0" err="1"/>
              <a:t>Hasan</a:t>
            </a:r>
            <a:r>
              <a:rPr lang="en-US" dirty="0"/>
              <a:t> Hassan, Brandon Lucia, Kevin Hsieh, Krishna T. </a:t>
            </a:r>
            <a:r>
              <a:rPr lang="en-US" dirty="0" err="1"/>
              <a:t>Malladi</a:t>
            </a:r>
            <a:r>
              <a:rPr lang="en-US" dirty="0"/>
              <a:t>, </a:t>
            </a:r>
            <a:r>
              <a:rPr lang="en-US" dirty="0" err="1"/>
              <a:t>Hongzhong</a:t>
            </a:r>
            <a:r>
              <a:rPr lang="en-US" dirty="0"/>
              <a:t> </a:t>
            </a:r>
            <a:r>
              <a:rPr lang="en-US" dirty="0" err="1"/>
              <a:t>Zheng</a:t>
            </a:r>
            <a:r>
              <a:rPr lang="en-US" dirty="0"/>
              <a:t>, and Onur Mutlu,</a:t>
            </a:r>
            <a:br>
              <a:rPr lang="en-US" dirty="0"/>
            </a:br>
            <a:r>
              <a:rPr lang="en-US" b="1" dirty="0">
                <a:hlinkClick r:id="rId2"/>
              </a:rPr>
              <a:t>"LazyPIM: An Efficient Cache Coherence Mechanism for Processing-in-Memory"</a:t>
            </a:r>
            <a:br>
              <a:rPr lang="en-US" dirty="0"/>
            </a:br>
            <a:r>
              <a:rPr lang="en-US" i="1" dirty="0">
                <a:hlinkClick r:id="rId3"/>
              </a:rPr>
              <a:t>IEEE Computer Architecture Letters</a:t>
            </a:r>
            <a:r>
              <a:rPr lang="en-US" i="1" dirty="0"/>
              <a:t> (</a:t>
            </a:r>
            <a:r>
              <a:rPr lang="en-US" b="1" i="1" dirty="0"/>
              <a:t>CAL</a:t>
            </a:r>
            <a:r>
              <a:rPr lang="en-US" i="1" dirty="0"/>
              <a:t>)</a:t>
            </a:r>
            <a:r>
              <a:rPr lang="en-US" dirty="0"/>
              <a:t>, June 2016.</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0" y="4581128"/>
            <a:ext cx="9144000" cy="1080655"/>
          </a:xfrm>
          <a:prstGeom prst="rect">
            <a:avLst/>
          </a:prstGeom>
        </p:spPr>
      </p:pic>
    </p:spTree>
    <p:extLst>
      <p:ext uri="{BB962C8B-B14F-4D97-AF65-F5344CB8AC3E}">
        <p14:creationId xmlns:p14="http://schemas.microsoft.com/office/powerpoint/2010/main" val="16628603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277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Energy-Efficient</a:t>
            </a:r>
          </a:p>
          <a:p>
            <a:pPr marL="0" indent="0" algn="ctr">
              <a:buNone/>
            </a:pPr>
            <a:r>
              <a:rPr lang="en-US" sz="6400"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133</a:t>
            </a:fld>
            <a:endParaRPr lang="en-US">
              <a:solidFill>
                <a:srgbClr val="000000"/>
              </a:solidFill>
            </a:endParaRPr>
          </a:p>
        </p:txBody>
      </p:sp>
    </p:spTree>
    <p:extLst>
      <p:ext uri="{BB962C8B-B14F-4D97-AF65-F5344CB8AC3E}">
        <p14:creationId xmlns:p14="http://schemas.microsoft.com/office/powerpoint/2010/main" val="1024602735"/>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6968"/>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Low-Latency</a:t>
            </a:r>
          </a:p>
          <a:p>
            <a:pPr marL="0" indent="0" algn="ctr">
              <a:buNone/>
            </a:pPr>
            <a:r>
              <a:rPr lang="en-US" sz="6400"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134</a:t>
            </a:fld>
            <a:endParaRPr lang="en-US">
              <a:solidFill>
                <a:srgbClr val="000000"/>
              </a:solidFill>
            </a:endParaRPr>
          </a:p>
        </p:txBody>
      </p:sp>
    </p:spTree>
    <p:extLst>
      <p:ext uri="{BB962C8B-B14F-4D97-AF65-F5344CB8AC3E}">
        <p14:creationId xmlns:p14="http://schemas.microsoft.com/office/powerpoint/2010/main" val="1974285499"/>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Computing Architectures</a:t>
            </a:r>
          </a:p>
          <a:p>
            <a:pPr marL="0" indent="0" algn="ctr">
              <a:buNone/>
            </a:pPr>
            <a:r>
              <a:rPr lang="en-US" sz="6400" dirty="0">
                <a:solidFill>
                  <a:srgbClr val="FF0000"/>
                </a:solidFill>
              </a:rPr>
              <a:t>with </a:t>
            </a:r>
          </a:p>
          <a:p>
            <a:pPr marL="0" indent="0" algn="ctr">
              <a:buNone/>
            </a:pPr>
            <a:r>
              <a:rPr lang="en-US" sz="6400" dirty="0">
                <a:solidFill>
                  <a:srgbClr val="0432FF"/>
                </a:solidFill>
              </a:rPr>
              <a:t>Minimal Data Movement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274834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Agenda</a:t>
            </a:r>
          </a:p>
        </p:txBody>
      </p:sp>
      <p:sp>
        <p:nvSpPr>
          <p:cNvPr id="19459" name="Content Placeholder 2"/>
          <p:cNvSpPr>
            <a:spLocks noGrp="1"/>
          </p:cNvSpPr>
          <p:nvPr>
            <p:ph idx="1"/>
          </p:nvPr>
        </p:nvSpPr>
        <p:spPr>
          <a:xfrm>
            <a:off x="228600" y="1447800"/>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Major Trends Affecting Main Memory</a:t>
            </a:r>
          </a:p>
          <a:p>
            <a:pPr eaLnBrk="1" hangingPunct="1"/>
            <a:r>
              <a:rPr lang="en-US" dirty="0">
                <a:latin typeface="Tahoma" charset="0"/>
                <a:ea typeface="ＭＳ Ｐゴシック" charset="0"/>
                <a:cs typeface="ＭＳ Ｐゴシック" charset="0"/>
              </a:rPr>
              <a:t>The Need for Intelligent Memory Controllers</a:t>
            </a:r>
          </a:p>
          <a:p>
            <a:pPr lvl="1" eaLnBrk="1" hangingPunct="1"/>
            <a:r>
              <a:rPr lang="en-US" dirty="0">
                <a:latin typeface="Tahoma" charset="0"/>
                <a:ea typeface="ＭＳ Ｐゴシック" charset="0"/>
                <a:cs typeface="ＭＳ Ｐゴシック" charset="0"/>
              </a:rPr>
              <a:t>Bottom Up: Push from Circuits and Devices</a:t>
            </a:r>
          </a:p>
          <a:p>
            <a:pPr lvl="1" eaLnBrk="1" hangingPunct="1"/>
            <a:r>
              <a:rPr lang="en-US" dirty="0">
                <a:latin typeface="Tahoma" charset="0"/>
                <a:ea typeface="ＭＳ Ｐゴシック" charset="0"/>
                <a:cs typeface="ＭＳ Ｐゴシック" charset="0"/>
              </a:rPr>
              <a:t>Top Down: Pull from Systems and Applications</a:t>
            </a:r>
            <a:r>
              <a:rPr lang="en-US" dirty="0">
                <a:solidFill>
                  <a:srgbClr val="0432FF"/>
                </a:solidFill>
                <a:latin typeface="Tahoma" charset="0"/>
                <a:ea typeface="ＭＳ Ｐゴシック" charset="0"/>
                <a:cs typeface="ＭＳ Ｐゴシック" charset="0"/>
              </a:rPr>
              <a:t> </a:t>
            </a:r>
          </a:p>
          <a:p>
            <a:pPr eaLnBrk="1" hangingPunct="1"/>
            <a:r>
              <a:rPr lang="en-US" dirty="0">
                <a:latin typeface="Tahoma" charset="0"/>
                <a:ea typeface="ＭＳ Ｐゴシック" charset="0"/>
                <a:cs typeface="ＭＳ Ｐゴシック" charset="0"/>
              </a:rPr>
              <a:t>Processing in Memory: Two Directions</a:t>
            </a:r>
          </a:p>
          <a:p>
            <a:pPr lvl="1" eaLnBrk="1" hangingPunct="1"/>
            <a:r>
              <a:rPr lang="en-US" dirty="0">
                <a:latin typeface="Tahoma" charset="0"/>
                <a:ea typeface="ＭＳ Ｐゴシック" charset="0"/>
                <a:cs typeface="ＭＳ Ｐゴシック" charset="0"/>
              </a:rPr>
              <a:t>Minimally Changing Memory Chips</a:t>
            </a:r>
          </a:p>
          <a:p>
            <a:pPr lvl="1" eaLnBrk="1" hangingPunct="1"/>
            <a:r>
              <a:rPr lang="en-US" dirty="0">
                <a:latin typeface="Tahoma" charset="0"/>
                <a:ea typeface="ＭＳ Ｐゴシック" charset="0"/>
                <a:cs typeface="ＭＳ Ｐゴシック" charset="0"/>
              </a:rPr>
              <a:t>Exploiting 3D-Stacked Memory</a:t>
            </a:r>
          </a:p>
          <a:p>
            <a:pPr eaLnBrk="1" hangingPunct="1"/>
            <a:r>
              <a:rPr lang="en-US" dirty="0">
                <a:solidFill>
                  <a:srgbClr val="0000FF"/>
                </a:solidFill>
                <a:latin typeface="Tahoma" charset="0"/>
                <a:ea typeface="ＭＳ Ｐゴシック" charset="0"/>
                <a:cs typeface="ＭＳ Ｐゴシック" charset="0"/>
              </a:rPr>
              <a:t>How to Enable Adoption of Processing in Memory</a:t>
            </a:r>
          </a:p>
          <a:p>
            <a:pPr eaLnBrk="1" hangingPunct="1"/>
            <a:r>
              <a:rPr lang="en-US" dirty="0">
                <a:latin typeface="Tahoma" charset="0"/>
                <a:ea typeface="ＭＳ Ｐゴシック" charset="0"/>
                <a:cs typeface="ＭＳ Ｐゴシック" charset="0"/>
              </a:rPr>
              <a:t>Conclusion</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136</a:t>
            </a:fld>
            <a:endParaRPr lang="en-US" sz="1600">
              <a:solidFill>
                <a:srgbClr val="000000"/>
              </a:solidFill>
              <a:latin typeface="Garamond" charset="0"/>
            </a:endParaRPr>
          </a:p>
        </p:txBody>
      </p:sp>
    </p:spTree>
    <p:extLst>
      <p:ext uri="{BB962C8B-B14F-4D97-AF65-F5344CB8AC3E}">
        <p14:creationId xmlns:p14="http://schemas.microsoft.com/office/powerpoint/2010/main" val="246047291"/>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Eliminating the Adoption Barriers</a:t>
            </a:r>
          </a:p>
        </p:txBody>
      </p:sp>
      <p:sp>
        <p:nvSpPr>
          <p:cNvPr id="19459" name="Content Placeholder 2"/>
          <p:cNvSpPr>
            <a:spLocks noGrp="1"/>
          </p:cNvSpPr>
          <p:nvPr>
            <p:ph idx="1"/>
          </p:nvPr>
        </p:nvSpPr>
        <p:spPr>
          <a:xfrm>
            <a:off x="228600" y="1447800"/>
            <a:ext cx="8610600" cy="4876800"/>
          </a:xfrm>
        </p:spPr>
        <p:txBody>
          <a:bodyPr/>
          <a:lstStyle/>
          <a:p>
            <a:pPr marL="0" indent="0" algn="ctr" eaLnBrk="1" hangingPunct="1">
              <a:buNone/>
            </a:pPr>
            <a:endParaRPr lang="en-US" sz="5400" dirty="0">
              <a:solidFill>
                <a:srgbClr val="0000FF"/>
              </a:solidFill>
              <a:latin typeface="Tahoma" charset="0"/>
              <a:ea typeface="ＭＳ Ｐゴシック" charset="0"/>
              <a:cs typeface="ＭＳ Ｐゴシック" charset="0"/>
            </a:endParaRPr>
          </a:p>
          <a:p>
            <a:pPr marL="0" indent="0" algn="ctr" eaLnBrk="1" hangingPunct="1">
              <a:buNone/>
            </a:pPr>
            <a:r>
              <a:rPr lang="en-US" sz="6000" dirty="0">
                <a:solidFill>
                  <a:srgbClr val="0000FF"/>
                </a:solidFill>
                <a:latin typeface="Tahoma" charset="0"/>
                <a:ea typeface="ＭＳ Ｐゴシック" charset="0"/>
                <a:cs typeface="ＭＳ Ｐゴシック" charset="0"/>
              </a:rPr>
              <a:t>How to Enable Adoption of </a:t>
            </a:r>
            <a:r>
              <a:rPr lang="en-US" sz="6000" dirty="0">
                <a:solidFill>
                  <a:srgbClr val="FF0000"/>
                </a:solidFill>
                <a:latin typeface="Tahoma" charset="0"/>
                <a:ea typeface="ＭＳ Ｐゴシック" charset="0"/>
                <a:cs typeface="ＭＳ Ｐゴシック" charset="0"/>
              </a:rPr>
              <a:t>Processing in Memory</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137</a:t>
            </a:fld>
            <a:endParaRPr lang="en-US" sz="1600">
              <a:solidFill>
                <a:srgbClr val="000000"/>
              </a:solidFill>
              <a:latin typeface="Garamond" charset="0"/>
            </a:endParaRPr>
          </a:p>
        </p:txBody>
      </p:sp>
    </p:spTree>
    <p:extLst>
      <p:ext uri="{BB962C8B-B14F-4D97-AF65-F5344CB8AC3E}">
        <p14:creationId xmlns:p14="http://schemas.microsoft.com/office/powerpoint/2010/main" val="1024602735"/>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Barriers to Adoption of PIM</a:t>
            </a:r>
          </a:p>
        </p:txBody>
      </p:sp>
      <p:sp>
        <p:nvSpPr>
          <p:cNvPr id="3" name="Content Placeholder 2"/>
          <p:cNvSpPr>
            <a:spLocks noGrp="1"/>
          </p:cNvSpPr>
          <p:nvPr>
            <p:ph idx="1"/>
          </p:nvPr>
        </p:nvSpPr>
        <p:spPr/>
        <p:txBody>
          <a:bodyPr/>
          <a:lstStyle/>
          <a:p>
            <a:pPr marL="0" indent="0">
              <a:buNone/>
            </a:pPr>
            <a:r>
              <a:rPr lang="en-US" dirty="0"/>
              <a:t>1. Functionality of and applications for PIM</a:t>
            </a:r>
          </a:p>
          <a:p>
            <a:pPr marL="0" indent="0">
              <a:buNone/>
            </a:pPr>
            <a:endParaRPr lang="en-US" dirty="0"/>
          </a:p>
          <a:p>
            <a:pPr marL="0" indent="0">
              <a:buNone/>
            </a:pPr>
            <a:r>
              <a:rPr lang="en-US" dirty="0"/>
              <a:t>2. Ease of programming (interfaces and compiler/HW support)</a:t>
            </a:r>
          </a:p>
          <a:p>
            <a:pPr marL="0" indent="0">
              <a:buNone/>
            </a:pPr>
            <a:endParaRPr lang="en-US" dirty="0"/>
          </a:p>
          <a:p>
            <a:pPr marL="0" indent="0">
              <a:buNone/>
            </a:pPr>
            <a:r>
              <a:rPr lang="en-US" dirty="0"/>
              <a:t>3. System support: coherence &amp; virtual memory</a:t>
            </a:r>
          </a:p>
          <a:p>
            <a:pPr marL="0" indent="0">
              <a:buNone/>
            </a:pPr>
            <a:endParaRPr lang="en-US" dirty="0"/>
          </a:p>
          <a:p>
            <a:pPr marL="0" indent="0">
              <a:buNone/>
            </a:pPr>
            <a:r>
              <a:rPr lang="en-US" dirty="0"/>
              <a:t>4. Runtime systems for adaptive scheduling, data mapping, access/sharing control</a:t>
            </a:r>
          </a:p>
          <a:p>
            <a:pPr marL="0" indent="0">
              <a:buNone/>
            </a:pPr>
            <a:endParaRPr lang="en-US" dirty="0"/>
          </a:p>
          <a:p>
            <a:pPr marL="0" indent="0">
              <a:buNone/>
            </a:pPr>
            <a:r>
              <a:rPr lang="en-US" dirty="0"/>
              <a:t>5. Infrastructures to assess benefits and feasibility</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138</a:t>
            </a:fld>
            <a:endParaRPr lang="en-US" altLang="en-US">
              <a:solidFill>
                <a:srgbClr val="000000"/>
              </a:solidFill>
            </a:endParaRPr>
          </a:p>
        </p:txBody>
      </p:sp>
    </p:spTree>
    <p:extLst>
      <p:ext uri="{BB962C8B-B14F-4D97-AF65-F5344CB8AC3E}">
        <p14:creationId xmlns:p14="http://schemas.microsoft.com/office/powerpoint/2010/main" val="1974285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to Revisit the Entire Stack</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139</a:t>
            </a:fld>
            <a:endParaRPr lang="en-US" altLang="en-US"/>
          </a:p>
        </p:txBody>
      </p:sp>
      <p:sp>
        <p:nvSpPr>
          <p:cNvPr id="5" name="Text Box 17"/>
          <p:cNvSpPr txBox="1">
            <a:spLocks noChangeArrowheads="1"/>
          </p:cNvSpPr>
          <p:nvPr/>
        </p:nvSpPr>
        <p:spPr bwMode="auto">
          <a:xfrm>
            <a:off x="3501600" y="390683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Micro-architecture</a:t>
            </a:r>
          </a:p>
        </p:txBody>
      </p:sp>
      <p:sp>
        <p:nvSpPr>
          <p:cNvPr id="6" name="Text Box 18"/>
          <p:cNvSpPr txBox="1">
            <a:spLocks noChangeAspect="1" noChangeArrowheads="1"/>
          </p:cNvSpPr>
          <p:nvPr/>
        </p:nvSpPr>
        <p:spPr bwMode="auto">
          <a:xfrm>
            <a:off x="3501600" y="353536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SW/HW Interface</a:t>
            </a:r>
          </a:p>
        </p:txBody>
      </p:sp>
      <p:sp>
        <p:nvSpPr>
          <p:cNvPr id="7" name="Text Box 19"/>
          <p:cNvSpPr txBox="1">
            <a:spLocks noChangeAspect="1" noChangeArrowheads="1"/>
          </p:cNvSpPr>
          <p:nvPr/>
        </p:nvSpPr>
        <p:spPr bwMode="auto">
          <a:xfrm>
            <a:off x="3498425" y="287104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Program/Language</a:t>
            </a:r>
          </a:p>
        </p:txBody>
      </p:sp>
      <p:sp>
        <p:nvSpPr>
          <p:cNvPr id="8" name="Text Box 20"/>
          <p:cNvSpPr txBox="1">
            <a:spLocks noChangeAspect="1" noChangeArrowheads="1"/>
          </p:cNvSpPr>
          <p:nvPr/>
        </p:nvSpPr>
        <p:spPr bwMode="auto">
          <a:xfrm>
            <a:off x="3498425" y="249956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Algorithm</a:t>
            </a:r>
          </a:p>
        </p:txBody>
      </p:sp>
      <p:sp>
        <p:nvSpPr>
          <p:cNvPr id="9" name="Text Box 21"/>
          <p:cNvSpPr txBox="1">
            <a:spLocks noChangeAspect="1" noChangeArrowheads="1"/>
          </p:cNvSpPr>
          <p:nvPr/>
        </p:nvSpPr>
        <p:spPr bwMode="auto">
          <a:xfrm>
            <a:off x="3498425" y="213285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Problem</a:t>
            </a:r>
          </a:p>
        </p:txBody>
      </p:sp>
      <p:sp>
        <p:nvSpPr>
          <p:cNvPr id="10" name="Text Box 22"/>
          <p:cNvSpPr txBox="1">
            <a:spLocks noChangeAspect="1" noChangeArrowheads="1"/>
          </p:cNvSpPr>
          <p:nvPr/>
        </p:nvSpPr>
        <p:spPr bwMode="auto">
          <a:xfrm>
            <a:off x="3501600" y="4279900"/>
            <a:ext cx="2039938" cy="373063"/>
          </a:xfrm>
          <a:prstGeom prst="rect">
            <a:avLst/>
          </a:prstGeom>
          <a:solidFill>
            <a:srgbClr val="00FF00"/>
          </a:solidFill>
          <a:ln w="9525">
            <a:solidFill>
              <a:schemeClr val="tx1"/>
            </a:solidFill>
            <a:miter lim="800000"/>
            <a:headEnd/>
            <a:tailEnd/>
          </a:ln>
        </p:spPr>
        <p:txBody>
          <a:bodyPr wrap="none"/>
          <a:lstStyle/>
          <a:p>
            <a:pPr>
              <a:defRPr/>
            </a:pPr>
            <a:r>
              <a:rPr lang="en-US" sz="1750" dirty="0">
                <a:solidFill>
                  <a:srgbClr val="000000"/>
                </a:solidFill>
                <a:latin typeface="Tahoma" pitchFamily="34" charset="0"/>
                <a:ea typeface="+mn-ea"/>
                <a:cs typeface="Arial" charset="0"/>
              </a:rPr>
              <a:t>Logic</a:t>
            </a:r>
          </a:p>
          <a:p>
            <a:pPr>
              <a:defRPr/>
            </a:pPr>
            <a:endParaRPr lang="en-US" sz="1750" dirty="0">
              <a:solidFill>
                <a:srgbClr val="000000"/>
              </a:solidFill>
              <a:latin typeface="Tahoma" pitchFamily="34" charset="0"/>
              <a:ea typeface="+mn-ea"/>
              <a:cs typeface="Arial" charset="0"/>
            </a:endParaRPr>
          </a:p>
        </p:txBody>
      </p:sp>
      <p:sp>
        <p:nvSpPr>
          <p:cNvPr id="11" name="Text Box 23"/>
          <p:cNvSpPr txBox="1">
            <a:spLocks noChangeAspect="1" noChangeArrowheads="1"/>
          </p:cNvSpPr>
          <p:nvPr/>
        </p:nvSpPr>
        <p:spPr bwMode="auto">
          <a:xfrm>
            <a:off x="3501600" y="465137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Devices</a:t>
            </a:r>
          </a:p>
        </p:txBody>
      </p:sp>
      <p:sp>
        <p:nvSpPr>
          <p:cNvPr id="12" name="Text Box 24"/>
          <p:cNvSpPr txBox="1">
            <a:spLocks noChangeAspect="1" noChangeArrowheads="1"/>
          </p:cNvSpPr>
          <p:nvPr/>
        </p:nvSpPr>
        <p:spPr bwMode="auto">
          <a:xfrm>
            <a:off x="3501600" y="321297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System Software</a:t>
            </a:r>
          </a:p>
        </p:txBody>
      </p:sp>
      <p:sp>
        <p:nvSpPr>
          <p:cNvPr id="13" name="Text Box 23"/>
          <p:cNvSpPr txBox="1">
            <a:spLocks noChangeAspect="1" noChangeArrowheads="1"/>
          </p:cNvSpPr>
          <p:nvPr/>
        </p:nvSpPr>
        <p:spPr bwMode="auto">
          <a:xfrm>
            <a:off x="3503188" y="500697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Electrons</a:t>
            </a:r>
          </a:p>
        </p:txBody>
      </p:sp>
      <p:sp>
        <p:nvSpPr>
          <p:cNvPr id="14" name="Rounded Rectangle 13"/>
          <p:cNvSpPr>
            <a:spLocks noChangeArrowheads="1"/>
          </p:cNvSpPr>
          <p:nvPr/>
        </p:nvSpPr>
        <p:spPr bwMode="auto">
          <a:xfrm rot="5400000">
            <a:off x="3392996" y="2610036"/>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FF"/>
              </a:solidFill>
            </a:endParaRPr>
          </a:p>
        </p:txBody>
      </p:sp>
    </p:spTree>
    <p:extLst>
      <p:ext uri="{BB962C8B-B14F-4D97-AF65-F5344CB8AC3E}">
        <p14:creationId xmlns:p14="http://schemas.microsoft.com/office/powerpoint/2010/main" val="150664714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Computing System</a:t>
            </a:r>
          </a:p>
        </p:txBody>
      </p:sp>
      <p:sp>
        <p:nvSpPr>
          <p:cNvPr id="3" name="Content Placeholder 2"/>
          <p:cNvSpPr>
            <a:spLocks noGrp="1"/>
          </p:cNvSpPr>
          <p:nvPr>
            <p:ph idx="1"/>
          </p:nvPr>
        </p:nvSpPr>
        <p:spPr/>
        <p:txBody>
          <a:bodyPr/>
          <a:lstStyle/>
          <a:p>
            <a:r>
              <a:rPr lang="en-US" dirty="0"/>
              <a:t>Three key components</a:t>
            </a:r>
          </a:p>
          <a:p>
            <a:r>
              <a:rPr lang="en-US" dirty="0">
                <a:solidFill>
                  <a:srgbClr val="0000FF"/>
                </a:solidFill>
              </a:rPr>
              <a:t>Computation </a:t>
            </a:r>
          </a:p>
          <a:p>
            <a:r>
              <a:rPr lang="en-US" dirty="0">
                <a:solidFill>
                  <a:srgbClr val="0000FF"/>
                </a:solidFill>
              </a:rPr>
              <a:t>Communication</a:t>
            </a:r>
          </a:p>
          <a:p>
            <a:r>
              <a:rPr lang="en-US" dirty="0">
                <a:solidFill>
                  <a:srgbClr val="0000FF"/>
                </a:solidFill>
              </a:rPr>
              <a:t>Storage/memory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429000"/>
            <a:ext cx="7226300" cy="330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Content Placeholder 6" descr="barcelona-die-photo-colo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861048"/>
            <a:ext cx="1312168" cy="12799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3491880" y="5733256"/>
            <a:ext cx="2304256" cy="549297"/>
          </a:xfrm>
          <a:prstGeom prst="rect">
            <a:avLst/>
          </a:prstGeom>
        </p:spPr>
      </p:pic>
      <p:pic>
        <p:nvPicPr>
          <p:cNvPr id="8" name="Picture 23" descr="http://i.ehow.com/images/a04/ac/qb/format-hard-drive-xp-800X8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433856">
            <a:off x="6233024" y="4297936"/>
            <a:ext cx="21240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3798168" y="2852936"/>
            <a:ext cx="8334672" cy="523220"/>
          </a:xfrm>
          <a:prstGeom prst="rect">
            <a:avLst/>
          </a:prstGeom>
        </p:spPr>
        <p:txBody>
          <a:bodyPr wrap="square">
            <a:spAutoFit/>
          </a:bodyPr>
          <a:lstStyle/>
          <a:p>
            <a:r>
              <a:rPr lang="en-US" sz="1400" dirty="0">
                <a:solidFill>
                  <a:srgbClr val="000000"/>
                </a:solidFill>
              </a:rPr>
              <a:t>Burks, Goldstein, von Neumann, “</a:t>
            </a:r>
            <a:r>
              <a:rPr lang="en-US" sz="1400" dirty="0">
                <a:solidFill>
                  <a:srgbClr val="0000FF"/>
                </a:solidFill>
              </a:rPr>
              <a:t>Preliminary discussion of the</a:t>
            </a:r>
          </a:p>
          <a:p>
            <a:r>
              <a:rPr lang="en-US" sz="1400" dirty="0">
                <a:solidFill>
                  <a:srgbClr val="0000FF"/>
                </a:solidFill>
              </a:rPr>
              <a:t>logical design of an electronic computing instrument</a:t>
            </a:r>
            <a:r>
              <a:rPr lang="en-US" sz="1400" dirty="0">
                <a:solidFill>
                  <a:srgbClr val="000000"/>
                </a:solidFill>
              </a:rPr>
              <a:t>,” 1946.</a:t>
            </a:r>
          </a:p>
        </p:txBody>
      </p:sp>
      <p:pic>
        <p:nvPicPr>
          <p:cNvPr id="11" name="Picture 10"/>
          <p:cNvPicPr>
            <a:picLocks noChangeAspect="1"/>
          </p:cNvPicPr>
          <p:nvPr/>
        </p:nvPicPr>
        <p:blipFill>
          <a:blip r:embed="rId6"/>
          <a:stretch>
            <a:fillRect/>
          </a:stretch>
        </p:blipFill>
        <p:spPr>
          <a:xfrm>
            <a:off x="5148063" y="152400"/>
            <a:ext cx="3255263" cy="2554836"/>
          </a:xfrm>
          <a:prstGeom prst="rect">
            <a:avLst/>
          </a:prstGeom>
        </p:spPr>
      </p:pic>
      <p:sp>
        <p:nvSpPr>
          <p:cNvPr id="12" name="TextBox 11"/>
          <p:cNvSpPr txBox="1"/>
          <p:nvPr/>
        </p:nvSpPr>
        <p:spPr>
          <a:xfrm>
            <a:off x="103846" y="6630115"/>
            <a:ext cx="5666936" cy="246221"/>
          </a:xfrm>
          <a:prstGeom prst="rect">
            <a:avLst/>
          </a:prstGeom>
          <a:noFill/>
        </p:spPr>
        <p:txBody>
          <a:bodyPr wrap="none" rtlCol="0">
            <a:spAutoFit/>
          </a:bodyPr>
          <a:lstStyle/>
          <a:p>
            <a:r>
              <a:rPr lang="en-US" sz="1000" dirty="0">
                <a:solidFill>
                  <a:srgbClr val="000000"/>
                </a:solidFill>
              </a:rPr>
              <a:t>Image source: https://lbsitbytes2010.wordpress.com/2013/03/29/john-von-neumann-roll-no-15/</a:t>
            </a:r>
          </a:p>
        </p:txBody>
      </p:sp>
    </p:spTree>
    <p:extLst>
      <p:ext uri="{BB962C8B-B14F-4D97-AF65-F5344CB8AC3E}">
        <p14:creationId xmlns:p14="http://schemas.microsoft.com/office/powerpoint/2010/main" val="650473938"/>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 </a:t>
            </a:r>
            <a:r>
              <a:rPr lang="en-US" dirty="0">
                <a:latin typeface="+mn-lt"/>
              </a:rPr>
              <a:t>1: Code Mapping</a:t>
            </a: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algn="ctr">
              <a:defRPr/>
            </a:pPr>
            <a:endParaRPr lang="en-US" kern="0">
              <a:solidFill>
                <a:prstClr val="white"/>
              </a:solidFill>
              <a:latin typeface="Gill Sans MT" panose="020B0502020104020203" pitchFamily="34" charset="0"/>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srgbClr val="0070C0"/>
                </a:solidFill>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r>
              <a:rPr lang="is-IS" sz="1200" b="1" dirty="0">
                <a:solidFill>
                  <a:prstClr val="black"/>
                </a:solidFill>
                <a:latin typeface="Gill Sans MT" panose="020B0502020104020203" pitchFamily="34" charset="0"/>
                <a:ea typeface="Times New Roman" charset="0"/>
                <a:cs typeface="Times New Roman" charset="0"/>
              </a:rPr>
              <a:t>….</a:t>
            </a:r>
            <a:endParaRPr lang="en-US" sz="1200" b="1" dirty="0">
              <a:solidFill>
                <a:prstClr val="black"/>
              </a:solidFill>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46" name="Rectangle 45"/>
          <p:cNvSpPr/>
          <p:nvPr/>
        </p:nvSpPr>
        <p:spPr>
          <a:xfrm>
            <a:off x="6752190" y="4198561"/>
            <a:ext cx="1359853"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sp>
        <p:nvSpPr>
          <p:cNvPr id="60" name="Rectangle 59"/>
          <p:cNvSpPr/>
          <p:nvPr/>
        </p:nvSpPr>
        <p:spPr>
          <a:xfrm>
            <a:off x="4820948" y="1813082"/>
            <a:ext cx="530169" cy="646331"/>
          </a:xfrm>
          <a:prstGeom prst="rect">
            <a:avLst/>
          </a:prstGeom>
        </p:spPr>
        <p:txBody>
          <a:bodyPr wrap="square">
            <a:spAutoFit/>
          </a:bodyPr>
          <a:lstStyle/>
          <a:p>
            <a:r>
              <a:rPr lang="en-US" sz="3600" b="1" dirty="0">
                <a:solidFill>
                  <a:srgbClr val="C00000"/>
                </a:solidFill>
                <a:ea typeface="Times New Roman" charset="0"/>
                <a:cs typeface="Times New Roman" charset="0"/>
              </a:rPr>
              <a:t>?</a:t>
            </a:r>
          </a:p>
        </p:txBody>
      </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3D-stacked memory</a:t>
            </a:r>
          </a:p>
          <a:p>
            <a:r>
              <a:rPr lang="en-US" sz="2000" b="1" dirty="0">
                <a:solidFill>
                  <a:prstClr val="black"/>
                </a:solidFill>
                <a:latin typeface="Gill Sans MT" panose="020B0502020104020203" pitchFamily="34" charset="0"/>
                <a:ea typeface="Times New Roman" charset="0"/>
                <a:cs typeface="Times New Roman" charset="0"/>
              </a:rPr>
              <a:t>(memory stack)</a:t>
            </a:r>
          </a:p>
        </p:txBody>
      </p:sp>
      <p:pic>
        <p:nvPicPr>
          <p:cNvPr id="64" name="Picture 2" descr="http://www.mathworks.com/cmsimages/76061_wl_CUDA_code2_wl.jpg"/>
          <p:cNvPicPr>
            <a:picLocks noChangeAspect="1" noChangeArrowheads="1"/>
          </p:cNvPicPr>
          <p:nvPr/>
        </p:nvPicPr>
        <p:blipFill rotWithShape="1">
          <a:blip r:embed="rId2">
            <a:extLst>
              <a:ext uri="{28A0092B-C50C-407E-A947-70E740481C1C}">
                <a14:useLocalDpi xmlns:a14="http://schemas.microsoft.com/office/drawing/2010/main" val="0"/>
              </a:ext>
            </a:extLst>
          </a:blip>
          <a:srcRect r="24238" b="31908"/>
          <a:stretch/>
        </p:blipFill>
        <p:spPr bwMode="auto">
          <a:xfrm>
            <a:off x="5757822" y="1768993"/>
            <a:ext cx="3245771" cy="165341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5" name="Straight Arrow Connector 64"/>
          <p:cNvCxnSpPr/>
          <p:nvPr/>
        </p:nvCxnSpPr>
        <p:spPr>
          <a:xfrm>
            <a:off x="7910782" y="3507815"/>
            <a:ext cx="34338" cy="1338505"/>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143"/>
          <p:cNvCxnSpPr>
            <a:endCxn id="50" idx="1"/>
          </p:cNvCxnSpPr>
          <p:nvPr/>
        </p:nvCxnSpPr>
        <p:spPr>
          <a:xfrm rot="5400000">
            <a:off x="3823168" y="2815999"/>
            <a:ext cx="2189702" cy="1483929"/>
          </a:xfrm>
          <a:prstGeom prst="bentConnector3">
            <a:avLst>
              <a:gd name="adj1" fmla="val -1039"/>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8" name="Content Placeholder 2"/>
          <p:cNvSpPr>
            <a:spLocks noGrp="1"/>
          </p:cNvSpPr>
          <p:nvPr>
            <p:ph idx="1"/>
          </p:nvPr>
        </p:nvSpPr>
        <p:spPr>
          <a:xfrm>
            <a:off x="610146" y="1123094"/>
            <a:ext cx="8300174" cy="909876"/>
          </a:xfrm>
        </p:spPr>
        <p:txBody>
          <a:bodyPr>
            <a:normAutofit/>
          </a:bodyPr>
          <a:lstStyle/>
          <a:p>
            <a:r>
              <a:rPr lang="en-US" b="1" dirty="0">
                <a:solidFill>
                  <a:srgbClr val="0070C0"/>
                </a:solidFill>
              </a:rPr>
              <a:t>Challenge </a:t>
            </a:r>
            <a:r>
              <a:rPr lang="en-US" b="1" dirty="0">
                <a:solidFill>
                  <a:srgbClr val="0070C0"/>
                </a:solidFill>
                <a:latin typeface="+mn-lt"/>
              </a:rPr>
              <a:t>1</a:t>
            </a:r>
            <a:r>
              <a:rPr lang="en-US" b="1" dirty="0">
                <a:solidFill>
                  <a:srgbClr val="0070C0"/>
                </a:solidFill>
              </a:rPr>
              <a:t>:</a:t>
            </a:r>
            <a:r>
              <a:rPr lang="en-US" dirty="0">
                <a:solidFill>
                  <a:srgbClr val="0070C0"/>
                </a:solidFill>
              </a:rPr>
              <a:t> Which operations should be executed in memory vs. in CPU?</a:t>
            </a:r>
          </a:p>
          <a:p>
            <a:pPr lvl="1"/>
            <a:endParaRPr lang="en-US" dirty="0">
              <a:solidFill>
                <a:srgbClr val="0070C0"/>
              </a:solidFill>
            </a:endParaRPr>
          </a:p>
        </p:txBody>
      </p:sp>
      <p:sp>
        <p:nvSpPr>
          <p:cNvPr id="69" name="Rectangle 68"/>
          <p:cNvSpPr/>
          <p:nvPr/>
        </p:nvSpPr>
        <p:spPr>
          <a:xfrm>
            <a:off x="7992481" y="3532975"/>
            <a:ext cx="530169" cy="646331"/>
          </a:xfrm>
          <a:prstGeom prst="rect">
            <a:avLst/>
          </a:prstGeom>
        </p:spPr>
        <p:txBody>
          <a:bodyPr wrap="square">
            <a:spAutoFit/>
          </a:bodyPr>
          <a:lstStyle/>
          <a:p>
            <a:r>
              <a:rPr lang="en-US" sz="3600" b="1" dirty="0">
                <a:solidFill>
                  <a:srgbClr val="C00000"/>
                </a:solidFill>
                <a:ea typeface="Times New Roman" charset="0"/>
                <a:cs typeface="Times New Roman" charset="0"/>
              </a:rPr>
              <a:t>?</a:t>
            </a:r>
          </a:p>
        </p:txBody>
      </p:sp>
      <p:sp>
        <p:nvSpPr>
          <p:cNvPr id="74" name="Rectangle 73"/>
          <p:cNvSpPr/>
          <p:nvPr/>
        </p:nvSpPr>
        <p:spPr>
          <a:xfrm>
            <a:off x="4380050" y="3345588"/>
            <a:ext cx="3385577"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SM </a:t>
            </a:r>
            <a:r>
              <a:rPr lang="en-US" sz="1600" b="1">
                <a:solidFill>
                  <a:prstClr val="black"/>
                </a:solidFill>
                <a:latin typeface="Gill Sans MT" panose="020B0502020104020203" pitchFamily="34" charset="0"/>
                <a:ea typeface="Times New Roman" charset="0"/>
                <a:cs typeface="Times New Roman" charset="0"/>
              </a:rPr>
              <a:t>(Streaming Multiprocessor)</a:t>
            </a:r>
            <a:endParaRPr lang="en-US" sz="1600" b="1" dirty="0">
              <a:solidFill>
                <a:prstClr val="black"/>
              </a:solidFill>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17463401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Challenge 2: Data Mapping</a:t>
            </a:r>
          </a:p>
        </p:txBody>
      </p:sp>
      <p:cxnSp>
        <p:nvCxnSpPr>
          <p:cNvPr id="5" name="Straight Connector 4"/>
          <p:cNvCxnSpPr/>
          <p:nvPr/>
        </p:nvCxnSpPr>
        <p:spPr>
          <a:xfrm flipV="1">
            <a:off x="6175231" y="4775741"/>
            <a:ext cx="470522" cy="587497"/>
          </a:xfrm>
          <a:prstGeom prst="line">
            <a:avLst/>
          </a:prstGeom>
          <a:noFill/>
          <a:ln w="6350" cap="flat" cmpd="sng" algn="ctr">
            <a:solidFill>
              <a:sysClr val="windowText" lastClr="000000"/>
            </a:solidFill>
            <a:prstDash val="dash"/>
            <a:miter lim="800000"/>
          </a:ln>
          <a:effectLst/>
        </p:spPr>
      </p:cxnSp>
      <p:cxnSp>
        <p:nvCxnSpPr>
          <p:cNvPr id="6" name="Straight Connector 5"/>
          <p:cNvCxnSpPr/>
          <p:nvPr/>
        </p:nvCxnSpPr>
        <p:spPr>
          <a:xfrm>
            <a:off x="5687292" y="5890254"/>
            <a:ext cx="958461" cy="497100"/>
          </a:xfrm>
          <a:prstGeom prst="line">
            <a:avLst/>
          </a:prstGeom>
          <a:noFill/>
          <a:ln w="6350" cap="flat" cmpd="sng" algn="ctr">
            <a:solidFill>
              <a:sysClr val="windowText" lastClr="000000"/>
            </a:solidFill>
            <a:prstDash val="dash"/>
            <a:miter lim="800000"/>
          </a:ln>
          <a:effectLst/>
        </p:spPr>
      </p:cxnSp>
      <p:sp>
        <p:nvSpPr>
          <p:cNvPr id="7" name="Rectangle 6"/>
          <p:cNvSpPr/>
          <p:nvPr/>
        </p:nvSpPr>
        <p:spPr>
          <a:xfrm>
            <a:off x="6648206" y="4751545"/>
            <a:ext cx="1867144" cy="1635809"/>
          </a:xfrm>
          <a:prstGeom prst="rect">
            <a:avLst/>
          </a:prstGeom>
          <a:noFill/>
          <a:ln w="9525" cap="flat" cmpd="sng" algn="ctr">
            <a:solidFill>
              <a:sysClr val="windowText" lastClr="000000"/>
            </a:solidFill>
            <a:prstDash val="solid"/>
            <a:miter lim="800000"/>
          </a:ln>
          <a:effectLst/>
        </p:spPr>
        <p:txBody>
          <a:bodyPr rtlCol="0" anchor="ctr"/>
          <a:lstStyle/>
          <a:p>
            <a:pPr algn="ctr">
              <a:defRPr/>
            </a:pPr>
            <a:endParaRPr lang="en-US" kern="0">
              <a:solidFill>
                <a:prstClr val="white"/>
              </a:solidFill>
              <a:latin typeface="Gill Sans MT" panose="020B0502020104020203" pitchFamily="34" charset="0"/>
            </a:endParaRPr>
          </a:p>
        </p:txBody>
      </p:sp>
      <p:sp>
        <p:nvSpPr>
          <p:cNvPr id="8" name="Rectangle 7"/>
          <p:cNvSpPr/>
          <p:nvPr/>
        </p:nvSpPr>
        <p:spPr>
          <a:xfrm>
            <a:off x="6953184" y="4790055"/>
            <a:ext cx="1257187" cy="572041"/>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srgbClr val="0070C0"/>
                </a:solidFill>
                <a:latin typeface="Gill Sans MT" panose="020B0502020104020203" pitchFamily="34" charset="0"/>
                <a:ea typeface="Times New Roman" charset="0"/>
                <a:cs typeface="Times New Roman" charset="0"/>
              </a:rPr>
              <a:t>Logic layer SM</a:t>
            </a:r>
          </a:p>
        </p:txBody>
      </p:sp>
      <p:sp>
        <p:nvSpPr>
          <p:cNvPr id="9" name="Rectangle 8"/>
          <p:cNvSpPr/>
          <p:nvPr/>
        </p:nvSpPr>
        <p:spPr>
          <a:xfrm>
            <a:off x="6730825" y="5441830"/>
            <a:ext cx="1696999" cy="266755"/>
          </a:xfrm>
          <a:prstGeom prst="rect">
            <a:avLst/>
          </a:prstGeom>
          <a:solidFill>
            <a:sysClr val="window" lastClr="FFFFFF"/>
          </a:solidFill>
          <a:ln w="6350" cap="flat" cmpd="sng" algn="ctr">
            <a:solidFill>
              <a:sysClr val="windowText" lastClr="000000"/>
            </a:solidFill>
            <a:prstDash val="solid"/>
            <a:miter lim="800000"/>
          </a:ln>
          <a:effectLst/>
        </p:spPr>
        <p:txBody>
          <a:bodyPr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Crossbar switch</a:t>
            </a:r>
          </a:p>
        </p:txBody>
      </p:sp>
      <p:sp>
        <p:nvSpPr>
          <p:cNvPr id="10" name="Rectangle 9"/>
          <p:cNvSpPr/>
          <p:nvPr/>
        </p:nvSpPr>
        <p:spPr>
          <a:xfrm>
            <a:off x="6719812"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sp>
        <p:nvSpPr>
          <p:cNvPr id="11" name="Rectangle 10"/>
          <p:cNvSpPr/>
          <p:nvPr/>
        </p:nvSpPr>
        <p:spPr>
          <a:xfrm>
            <a:off x="7376106" y="5809890"/>
            <a:ext cx="432691" cy="276999"/>
          </a:xfrm>
          <a:prstGeom prst="rect">
            <a:avLst/>
          </a:prstGeom>
        </p:spPr>
        <p:txBody>
          <a:bodyPr wrap="square">
            <a:spAutoFit/>
          </a:bodyPr>
          <a:lstStyle/>
          <a:p>
            <a:r>
              <a:rPr lang="is-IS" sz="1200" b="1" dirty="0">
                <a:solidFill>
                  <a:prstClr val="black"/>
                </a:solidFill>
                <a:latin typeface="Gill Sans MT" panose="020B0502020104020203" pitchFamily="34" charset="0"/>
                <a:ea typeface="Times New Roman" charset="0"/>
                <a:cs typeface="Times New Roman" charset="0"/>
              </a:rPr>
              <a:t>….</a:t>
            </a:r>
            <a:endParaRPr lang="en-US" sz="1200" b="1" dirty="0">
              <a:solidFill>
                <a:prstClr val="black"/>
              </a:solidFill>
              <a:latin typeface="Gill Sans MT" panose="020B0502020104020203" pitchFamily="34" charset="0"/>
              <a:ea typeface="Times New Roman" charset="0"/>
              <a:cs typeface="Times New Roman" charset="0"/>
            </a:endParaRPr>
          </a:p>
        </p:txBody>
      </p:sp>
      <p:cxnSp>
        <p:nvCxnSpPr>
          <p:cNvPr id="12" name="Straight Connector 11"/>
          <p:cNvCxnSpPr/>
          <p:nvPr/>
        </p:nvCxnSpPr>
        <p:spPr>
          <a:xfrm flipH="1">
            <a:off x="7579325" y="5362096"/>
            <a:ext cx="2452" cy="79735"/>
          </a:xfrm>
          <a:prstGeom prst="line">
            <a:avLst/>
          </a:prstGeom>
          <a:noFill/>
          <a:ln w="6350" cap="flat" cmpd="sng" algn="ctr">
            <a:solidFill>
              <a:sysClr val="windowText" lastClr="000000"/>
            </a:solidFill>
            <a:prstDash val="solid"/>
            <a:miter lim="800000"/>
          </a:ln>
          <a:effectLst/>
        </p:spPr>
      </p:cxnSp>
      <p:cxnSp>
        <p:nvCxnSpPr>
          <p:cNvPr id="13" name="Straight Connector 12"/>
          <p:cNvCxnSpPr/>
          <p:nvPr/>
        </p:nvCxnSpPr>
        <p:spPr>
          <a:xfrm>
            <a:off x="7004197" y="5705587"/>
            <a:ext cx="0" cy="100947"/>
          </a:xfrm>
          <a:prstGeom prst="line">
            <a:avLst/>
          </a:prstGeom>
          <a:noFill/>
          <a:ln w="6350" cap="flat" cmpd="sng" algn="ctr">
            <a:solidFill>
              <a:sysClr val="windowText" lastClr="000000"/>
            </a:solidFill>
            <a:prstDash val="solid"/>
            <a:miter lim="800000"/>
          </a:ln>
          <a:effectLst/>
        </p:spPr>
      </p:cxnSp>
      <p:cxnSp>
        <p:nvCxnSpPr>
          <p:cNvPr id="14" name="Straight Connector 13"/>
          <p:cNvCxnSpPr/>
          <p:nvPr/>
        </p:nvCxnSpPr>
        <p:spPr>
          <a:xfrm>
            <a:off x="8112043" y="5709738"/>
            <a:ext cx="0" cy="85860"/>
          </a:xfrm>
          <a:prstGeom prst="line">
            <a:avLst/>
          </a:prstGeom>
          <a:noFill/>
          <a:ln w="6350" cap="flat" cmpd="sng" algn="ctr">
            <a:solidFill>
              <a:sysClr val="windowText" lastClr="000000"/>
            </a:solidFill>
            <a:prstDash val="solid"/>
            <a:miter lim="800000"/>
          </a:ln>
          <a:effectLst/>
        </p:spPr>
      </p:cxnSp>
      <p:sp>
        <p:nvSpPr>
          <p:cNvPr id="15" name="Rectangle 14"/>
          <p:cNvSpPr/>
          <p:nvPr/>
        </p:nvSpPr>
        <p:spPr>
          <a:xfrm>
            <a:off x="7877688" y="5806534"/>
            <a:ext cx="568770" cy="495619"/>
          </a:xfrm>
          <a:prstGeom prst="rect">
            <a:avLst/>
          </a:prstGeom>
          <a:solidFill>
            <a:sysClr val="window" lastClr="FFFFFF"/>
          </a:solidFill>
          <a:ln w="6350" cap="flat" cmpd="sng" algn="ctr">
            <a:solidFill>
              <a:sysClr val="windowText" lastClr="000000"/>
            </a:solidFill>
            <a:prstDash val="solid"/>
            <a:miter lim="800000"/>
          </a:ln>
          <a:effectLst/>
        </p:spPr>
        <p:txBody>
          <a:bodyPr lIns="0" rIns="0" rtlCol="0" anchor="ctr"/>
          <a:lstStyle/>
          <a:p>
            <a:pPr algn="ctr">
              <a:defRPr/>
            </a:pPr>
            <a:r>
              <a:rPr lang="en-US" sz="1400" b="1" kern="0" dirty="0">
                <a:solidFill>
                  <a:prstClr val="black"/>
                </a:solidFill>
                <a:latin typeface="Gill Sans MT" panose="020B0502020104020203" pitchFamily="34" charset="0"/>
                <a:ea typeface="Times New Roman" charset="0"/>
                <a:cs typeface="Times New Roman" charset="0"/>
              </a:rPr>
              <a:t>Vault Ctrl</a:t>
            </a:r>
          </a:p>
        </p:txBody>
      </p:sp>
      <p:cxnSp>
        <p:nvCxnSpPr>
          <p:cNvPr id="16" name="Straight Connector 15"/>
          <p:cNvCxnSpPr/>
          <p:nvPr/>
        </p:nvCxnSpPr>
        <p:spPr>
          <a:xfrm flipV="1">
            <a:off x="2432635" y="5320670"/>
            <a:ext cx="706042" cy="270898"/>
          </a:xfrm>
          <a:prstGeom prst="line">
            <a:avLst/>
          </a:prstGeom>
          <a:noFill/>
          <a:ln w="12700" cap="flat" cmpd="sng" algn="ctr">
            <a:solidFill>
              <a:sysClr val="windowText" lastClr="000000"/>
            </a:solidFill>
            <a:prstDash val="solid"/>
            <a:miter lim="800000"/>
          </a:ln>
          <a:effectLst/>
        </p:spPr>
      </p:cxnSp>
      <p:cxnSp>
        <p:nvCxnSpPr>
          <p:cNvPr id="17" name="Straight Connector 16"/>
          <p:cNvCxnSpPr/>
          <p:nvPr/>
        </p:nvCxnSpPr>
        <p:spPr>
          <a:xfrm flipV="1">
            <a:off x="4661744" y="4614246"/>
            <a:ext cx="589727" cy="230089"/>
          </a:xfrm>
          <a:prstGeom prst="line">
            <a:avLst/>
          </a:prstGeom>
          <a:noFill/>
          <a:ln w="12700" cap="flat" cmpd="sng" algn="ctr">
            <a:solidFill>
              <a:sysClr val="windowText" lastClr="000000"/>
            </a:solidFill>
            <a:prstDash val="solid"/>
            <a:miter lim="800000"/>
          </a:ln>
          <a:effectLst/>
        </p:spPr>
      </p:cxnSp>
      <p:cxnSp>
        <p:nvCxnSpPr>
          <p:cNvPr id="18" name="Straight Connector 17"/>
          <p:cNvCxnSpPr/>
          <p:nvPr/>
        </p:nvCxnSpPr>
        <p:spPr>
          <a:xfrm flipH="1">
            <a:off x="1709972" y="4656586"/>
            <a:ext cx="506351" cy="792977"/>
          </a:xfrm>
          <a:prstGeom prst="line">
            <a:avLst/>
          </a:prstGeom>
          <a:noFill/>
          <a:ln w="12700" cap="flat" cmpd="sng" algn="ctr">
            <a:solidFill>
              <a:sysClr val="windowText" lastClr="000000"/>
            </a:solidFill>
            <a:prstDash val="solid"/>
            <a:miter lim="800000"/>
          </a:ln>
          <a:effectLst/>
        </p:spPr>
      </p:cxnSp>
      <p:cxnSp>
        <p:nvCxnSpPr>
          <p:cNvPr id="19" name="Straight Connector 18"/>
          <p:cNvCxnSpPr/>
          <p:nvPr/>
        </p:nvCxnSpPr>
        <p:spPr>
          <a:xfrm flipH="1">
            <a:off x="5251471" y="4640370"/>
            <a:ext cx="506351" cy="792977"/>
          </a:xfrm>
          <a:prstGeom prst="line">
            <a:avLst/>
          </a:prstGeom>
          <a:noFill/>
          <a:ln w="12700" cap="flat" cmpd="sng" algn="ctr">
            <a:solidFill>
              <a:sysClr val="windowText" lastClr="000000"/>
            </a:solidFill>
            <a:prstDash val="solid"/>
            <a:miter lim="800000"/>
          </a:ln>
          <a:effectLst/>
        </p:spPr>
      </p:cxnSp>
      <p:cxnSp>
        <p:nvCxnSpPr>
          <p:cNvPr id="20" name="Straight Connector 19"/>
          <p:cNvCxnSpPr/>
          <p:nvPr/>
        </p:nvCxnSpPr>
        <p:spPr>
          <a:xfrm>
            <a:off x="2334512" y="5691560"/>
            <a:ext cx="2713462" cy="7124"/>
          </a:xfrm>
          <a:prstGeom prst="line">
            <a:avLst/>
          </a:prstGeom>
          <a:noFill/>
          <a:ln w="12700" cap="flat" cmpd="sng" algn="ctr">
            <a:solidFill>
              <a:sysClr val="windowText" lastClr="000000"/>
            </a:solidFill>
            <a:prstDash val="solid"/>
            <a:miter lim="800000"/>
          </a:ln>
          <a:effectLst/>
        </p:spPr>
      </p:cxnSp>
      <p:cxnSp>
        <p:nvCxnSpPr>
          <p:cNvPr id="21" name="Straight Connector 20"/>
          <p:cNvCxnSpPr/>
          <p:nvPr/>
        </p:nvCxnSpPr>
        <p:spPr>
          <a:xfrm>
            <a:off x="3023146" y="4277055"/>
            <a:ext cx="2713462" cy="7124"/>
          </a:xfrm>
          <a:prstGeom prst="line">
            <a:avLst/>
          </a:prstGeom>
          <a:noFill/>
          <a:ln w="12700" cap="flat" cmpd="sng" algn="ctr">
            <a:solidFill>
              <a:sysClr val="windowText" lastClr="000000"/>
            </a:solidFill>
            <a:prstDash val="solid"/>
            <a:miter lim="800000"/>
          </a:ln>
          <a:effectLst/>
        </p:spPr>
      </p:cxnSp>
      <p:cxnSp>
        <p:nvCxnSpPr>
          <p:cNvPr id="22" name="Straight Connector 21"/>
          <p:cNvCxnSpPr/>
          <p:nvPr/>
        </p:nvCxnSpPr>
        <p:spPr>
          <a:xfrm>
            <a:off x="2868543" y="4439837"/>
            <a:ext cx="581884" cy="312226"/>
          </a:xfrm>
          <a:prstGeom prst="line">
            <a:avLst/>
          </a:prstGeom>
          <a:noFill/>
          <a:ln w="12700" cap="flat" cmpd="sng" algn="ctr">
            <a:solidFill>
              <a:sysClr val="windowText" lastClr="000000"/>
            </a:solidFill>
            <a:prstDash val="solid"/>
            <a:miter lim="800000"/>
          </a:ln>
          <a:effectLst/>
        </p:spPr>
      </p:cxnSp>
      <p:cxnSp>
        <p:nvCxnSpPr>
          <p:cNvPr id="23" name="Straight Connector 22"/>
          <p:cNvCxnSpPr/>
          <p:nvPr/>
        </p:nvCxnSpPr>
        <p:spPr>
          <a:xfrm>
            <a:off x="4371371" y="5182180"/>
            <a:ext cx="1081108" cy="474857"/>
          </a:xfrm>
          <a:prstGeom prst="line">
            <a:avLst/>
          </a:prstGeom>
          <a:noFill/>
          <a:ln w="12700" cap="flat" cmpd="sng" algn="ctr">
            <a:solidFill>
              <a:sysClr val="windowText" lastClr="000000"/>
            </a:solidFill>
            <a:prstDash val="solid"/>
            <a:miter lim="800000"/>
          </a:ln>
          <a:effectLst/>
        </p:spPr>
      </p:cxnSp>
      <p:grpSp>
        <p:nvGrpSpPr>
          <p:cNvPr id="24" name="Group 23"/>
          <p:cNvGrpSpPr/>
          <p:nvPr/>
        </p:nvGrpSpPr>
        <p:grpSpPr>
          <a:xfrm>
            <a:off x="1714577" y="3773893"/>
            <a:ext cx="1386451" cy="904640"/>
            <a:chOff x="1783056" y="1197864"/>
            <a:chExt cx="1207032" cy="713232"/>
          </a:xfrm>
        </p:grpSpPr>
        <p:sp>
          <p:nvSpPr>
            <p:cNvPr id="25" name="Cube 24"/>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26" name="Cube 25"/>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7" name="Cube 26"/>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28" name="Cube 27"/>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29" name="Group 28"/>
          <p:cNvGrpSpPr/>
          <p:nvPr/>
        </p:nvGrpSpPr>
        <p:grpSpPr>
          <a:xfrm>
            <a:off x="1217540" y="4994760"/>
            <a:ext cx="1386451" cy="904640"/>
            <a:chOff x="1783056" y="1140582"/>
            <a:chExt cx="1844298" cy="1027220"/>
          </a:xfrm>
        </p:grpSpPr>
        <p:sp>
          <p:nvSpPr>
            <p:cNvPr id="30" name="Cube 29"/>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1" name="Cube 30"/>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2" name="Cube 31"/>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3" name="Cube 32"/>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34" name="Cube 33"/>
          <p:cNvSpPr/>
          <p:nvPr/>
        </p:nvSpPr>
        <p:spPr>
          <a:xfrm>
            <a:off x="2953471" y="4598547"/>
            <a:ext cx="1906529" cy="723107"/>
          </a:xfrm>
          <a:prstGeom prst="cube">
            <a:avLst>
              <a:gd name="adj" fmla="val 93596"/>
            </a:avLst>
          </a:prstGeom>
          <a:solidFill>
            <a:srgbClr val="009C48"/>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5" name="Cube 34"/>
          <p:cNvSpPr/>
          <p:nvPr/>
        </p:nvSpPr>
        <p:spPr>
          <a:xfrm>
            <a:off x="3061157" y="4633607"/>
            <a:ext cx="1674497" cy="614583"/>
          </a:xfrm>
          <a:prstGeom prst="cube">
            <a:avLst>
              <a:gd name="adj" fmla="val 93596"/>
            </a:avLst>
          </a:prstGeom>
          <a:solidFill>
            <a:srgbClr val="E7E6E6"/>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nvGrpSpPr>
          <p:cNvPr id="36" name="Group 35"/>
          <p:cNvGrpSpPr/>
          <p:nvPr/>
        </p:nvGrpSpPr>
        <p:grpSpPr>
          <a:xfrm>
            <a:off x="5251471" y="3751874"/>
            <a:ext cx="1386451" cy="904640"/>
            <a:chOff x="1783056" y="1197864"/>
            <a:chExt cx="1207032" cy="713232"/>
          </a:xfrm>
        </p:grpSpPr>
        <p:sp>
          <p:nvSpPr>
            <p:cNvPr id="37" name="Cube 36"/>
            <p:cNvSpPr/>
            <p:nvPr/>
          </p:nvSpPr>
          <p:spPr>
            <a:xfrm>
              <a:off x="1783056" y="1453323"/>
              <a:ext cx="1207032" cy="457773"/>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38" name="Cube 37"/>
            <p:cNvSpPr/>
            <p:nvPr/>
          </p:nvSpPr>
          <p:spPr>
            <a:xfrm>
              <a:off x="1853464" y="1390000"/>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39" name="Cube 38"/>
            <p:cNvSpPr/>
            <p:nvPr/>
          </p:nvSpPr>
          <p:spPr>
            <a:xfrm>
              <a:off x="1853464" y="1293932"/>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0" name="Cube 39"/>
            <p:cNvSpPr/>
            <p:nvPr/>
          </p:nvSpPr>
          <p:spPr>
            <a:xfrm>
              <a:off x="1853464" y="1197864"/>
              <a:ext cx="1075171" cy="419678"/>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grpSp>
        <p:nvGrpSpPr>
          <p:cNvPr id="41" name="Group 40"/>
          <p:cNvGrpSpPr/>
          <p:nvPr/>
        </p:nvGrpSpPr>
        <p:grpSpPr>
          <a:xfrm>
            <a:off x="4778495" y="4992400"/>
            <a:ext cx="1386451" cy="904640"/>
            <a:chOff x="1783056" y="1140582"/>
            <a:chExt cx="1844298" cy="1027220"/>
          </a:xfrm>
        </p:grpSpPr>
        <p:sp>
          <p:nvSpPr>
            <p:cNvPr id="42" name="Cube 41"/>
            <p:cNvSpPr/>
            <p:nvPr/>
          </p:nvSpPr>
          <p:spPr>
            <a:xfrm>
              <a:off x="1783056" y="1508502"/>
              <a:ext cx="1844298" cy="659300"/>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algn="ctr">
                <a:defRPr/>
              </a:pPr>
              <a:endParaRPr lang="en-US" kern="0">
                <a:solidFill>
                  <a:prstClr val="white"/>
                </a:solidFill>
              </a:endParaRPr>
            </a:p>
          </p:txBody>
        </p:sp>
        <p:sp>
          <p:nvSpPr>
            <p:cNvPr id="43" name="Cube 42"/>
            <p:cNvSpPr/>
            <p:nvPr/>
          </p:nvSpPr>
          <p:spPr>
            <a:xfrm>
              <a:off x="1890637" y="1417303"/>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4" name="Cube 43"/>
            <p:cNvSpPr/>
            <p:nvPr/>
          </p:nvSpPr>
          <p:spPr>
            <a:xfrm>
              <a:off x="1890637" y="127894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sp>
          <p:nvSpPr>
            <p:cNvPr id="45" name="Cube 44"/>
            <p:cNvSpPr/>
            <p:nvPr/>
          </p:nvSpPr>
          <p:spPr>
            <a:xfrm>
              <a:off x="1890637" y="1140582"/>
              <a:ext cx="1642820" cy="604434"/>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algn="ctr">
                <a:defRPr/>
              </a:pPr>
              <a:endParaRPr lang="en-US" kern="0">
                <a:solidFill>
                  <a:prstClr val="white"/>
                </a:solidFill>
              </a:endParaRPr>
            </a:p>
          </p:txBody>
        </p:sp>
      </p:grpSp>
      <p:sp>
        <p:nvSpPr>
          <p:cNvPr id="46" name="Rectangle 45"/>
          <p:cNvSpPr/>
          <p:nvPr/>
        </p:nvSpPr>
        <p:spPr>
          <a:xfrm>
            <a:off x="6752190" y="4198561"/>
            <a:ext cx="1359853"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Logic layer</a:t>
            </a:r>
          </a:p>
        </p:txBody>
      </p:sp>
      <p:cxnSp>
        <p:nvCxnSpPr>
          <p:cNvPr id="47" name="Straight Arrow Connector 46"/>
          <p:cNvCxnSpPr/>
          <p:nvPr/>
        </p:nvCxnSpPr>
        <p:spPr>
          <a:xfrm flipH="1" flipV="1">
            <a:off x="6481250" y="4361170"/>
            <a:ext cx="270940" cy="32578"/>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grpSp>
        <p:nvGrpSpPr>
          <p:cNvPr id="48" name="Group 47"/>
          <p:cNvGrpSpPr/>
          <p:nvPr/>
        </p:nvGrpSpPr>
        <p:grpSpPr>
          <a:xfrm>
            <a:off x="3516974" y="4652814"/>
            <a:ext cx="1131475" cy="165803"/>
            <a:chOff x="3727519" y="1965605"/>
            <a:chExt cx="985052" cy="130722"/>
          </a:xfrm>
        </p:grpSpPr>
        <p:sp>
          <p:nvSpPr>
            <p:cNvPr id="49" name="Parallelogram 48"/>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0" name="Parallelogram 49"/>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1" name="Parallelogram 50"/>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2" name="Group 51"/>
          <p:cNvGrpSpPr/>
          <p:nvPr/>
        </p:nvGrpSpPr>
        <p:grpSpPr>
          <a:xfrm>
            <a:off x="3344838" y="4838059"/>
            <a:ext cx="1131475" cy="165803"/>
            <a:chOff x="3727519" y="1965605"/>
            <a:chExt cx="985052" cy="130722"/>
          </a:xfrm>
        </p:grpSpPr>
        <p:sp>
          <p:nvSpPr>
            <p:cNvPr id="53" name="Parallelogram 52"/>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4" name="Parallelogram 53"/>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5" name="Parallelogram 54"/>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grpSp>
        <p:nvGrpSpPr>
          <p:cNvPr id="56" name="Group 55"/>
          <p:cNvGrpSpPr/>
          <p:nvPr/>
        </p:nvGrpSpPr>
        <p:grpSpPr>
          <a:xfrm>
            <a:off x="3172702" y="5023303"/>
            <a:ext cx="1131475" cy="165803"/>
            <a:chOff x="3727519" y="1965605"/>
            <a:chExt cx="985052" cy="130722"/>
          </a:xfrm>
        </p:grpSpPr>
        <p:sp>
          <p:nvSpPr>
            <p:cNvPr id="57" name="Parallelogram 56"/>
            <p:cNvSpPr/>
            <p:nvPr/>
          </p:nvSpPr>
          <p:spPr>
            <a:xfrm>
              <a:off x="372751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8" name="Parallelogram 57"/>
            <p:cNvSpPr/>
            <p:nvPr/>
          </p:nvSpPr>
          <p:spPr>
            <a:xfrm>
              <a:off x="4026628"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sp>
          <p:nvSpPr>
            <p:cNvPr id="59" name="Parallelogram 58"/>
            <p:cNvSpPr/>
            <p:nvPr/>
          </p:nvSpPr>
          <p:spPr>
            <a:xfrm>
              <a:off x="4318939" y="1965605"/>
              <a:ext cx="393632" cy="130722"/>
            </a:xfrm>
            <a:prstGeom prst="parallelogram">
              <a:avLst>
                <a:gd name="adj" fmla="val 107885"/>
              </a:avLst>
            </a:prstGeom>
            <a:solidFill>
              <a:srgbClr val="A5A5A5"/>
            </a:solidFill>
            <a:ln w="12700" cap="flat" cmpd="sng" algn="ctr">
              <a:noFill/>
              <a:prstDash val="solid"/>
              <a:miter lim="800000"/>
            </a:ln>
            <a:effectLst/>
          </p:spPr>
          <p:txBody>
            <a:bodyPr rtlCol="0" anchor="ctr"/>
            <a:lstStyle/>
            <a:p>
              <a:pPr algn="ctr">
                <a:defRPr/>
              </a:pPr>
              <a:endParaRPr lang="en-US" kern="0">
                <a:solidFill>
                  <a:prstClr val="white"/>
                </a:solidFill>
              </a:endParaRPr>
            </a:p>
          </p:txBody>
        </p:sp>
      </p:grpSp>
      <p:cxnSp>
        <p:nvCxnSpPr>
          <p:cNvPr id="61" name="Straight Arrow Connector 60"/>
          <p:cNvCxnSpPr/>
          <p:nvPr/>
        </p:nvCxnSpPr>
        <p:spPr>
          <a:xfrm flipH="1">
            <a:off x="4480056" y="3668380"/>
            <a:ext cx="852288" cy="984377"/>
          </a:xfrm>
          <a:prstGeom prst="straightConnector1">
            <a:avLst/>
          </a:prstGeom>
          <a:noFill/>
          <a:ln w="6350" cap="flat" cmpd="sng" algn="ctr">
            <a:solidFill>
              <a:sysClr val="windowText" lastClr="000000">
                <a:lumMod val="65000"/>
                <a:lumOff val="35000"/>
              </a:sysClr>
            </a:solidFill>
            <a:prstDash val="sysDot"/>
            <a:miter lim="800000"/>
            <a:tailEnd type="triangle"/>
          </a:ln>
          <a:effectLst/>
        </p:spPr>
      </p:cxnSp>
      <p:sp>
        <p:nvSpPr>
          <p:cNvPr id="62" name="Rectangle 61"/>
          <p:cNvSpPr/>
          <p:nvPr/>
        </p:nvSpPr>
        <p:spPr>
          <a:xfrm>
            <a:off x="2994311" y="5359799"/>
            <a:ext cx="1605339" cy="400110"/>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Main GPU</a:t>
            </a:r>
          </a:p>
        </p:txBody>
      </p:sp>
      <p:sp>
        <p:nvSpPr>
          <p:cNvPr id="63" name="Rectangle 62"/>
          <p:cNvSpPr/>
          <p:nvPr/>
        </p:nvSpPr>
        <p:spPr>
          <a:xfrm>
            <a:off x="998829" y="2973192"/>
            <a:ext cx="2798151" cy="707886"/>
          </a:xfrm>
          <a:prstGeom prst="rect">
            <a:avLst/>
          </a:prstGeom>
        </p:spPr>
        <p:txBody>
          <a:bodyPr wrap="square">
            <a:spAutoFit/>
          </a:bodyPr>
          <a:lstStyle/>
          <a:p>
            <a:r>
              <a:rPr lang="en-US" sz="2000" b="1" dirty="0">
                <a:solidFill>
                  <a:prstClr val="black"/>
                </a:solidFill>
                <a:latin typeface="Gill Sans MT" panose="020B0502020104020203" pitchFamily="34" charset="0"/>
                <a:ea typeface="Times New Roman" charset="0"/>
                <a:cs typeface="Times New Roman" charset="0"/>
              </a:rPr>
              <a:t>3D-stacked memory</a:t>
            </a:r>
          </a:p>
          <a:p>
            <a:r>
              <a:rPr lang="en-US" sz="2000" b="1" dirty="0">
                <a:solidFill>
                  <a:prstClr val="black"/>
                </a:solidFill>
                <a:latin typeface="Gill Sans MT" panose="020B0502020104020203" pitchFamily="34" charset="0"/>
                <a:ea typeface="Times New Roman" charset="0"/>
                <a:cs typeface="Times New Roman" charset="0"/>
              </a:rPr>
              <a:t>(memory stack)</a:t>
            </a:r>
          </a:p>
        </p:txBody>
      </p:sp>
      <p:sp>
        <p:nvSpPr>
          <p:cNvPr id="69" name="Content Placeholder 2"/>
          <p:cNvSpPr txBox="1">
            <a:spLocks/>
          </p:cNvSpPr>
          <p:nvPr/>
        </p:nvSpPr>
        <p:spPr>
          <a:xfrm>
            <a:off x="700063" y="1386295"/>
            <a:ext cx="7799174" cy="107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70C0"/>
                </a:solidFill>
              </a:rPr>
              <a:t>Challenge 2:</a:t>
            </a:r>
            <a:r>
              <a:rPr lang="en-US" dirty="0">
                <a:solidFill>
                  <a:srgbClr val="0070C0"/>
                </a:solidFill>
              </a:rPr>
              <a:t> How should data be mapped to different 3D memory stacks? </a:t>
            </a:r>
          </a:p>
          <a:p>
            <a:endParaRPr lang="en-US" dirty="0">
              <a:solidFill>
                <a:srgbClr val="0070C0"/>
              </a:solidFill>
            </a:endParaRPr>
          </a:p>
        </p:txBody>
      </p:sp>
      <p:sp>
        <p:nvSpPr>
          <p:cNvPr id="67" name="Oval 66"/>
          <p:cNvSpPr/>
          <p:nvPr/>
        </p:nvSpPr>
        <p:spPr>
          <a:xfrm>
            <a:off x="1390900" y="3668380"/>
            <a:ext cx="1953938" cy="116967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0" name="Oval 69"/>
          <p:cNvSpPr/>
          <p:nvPr/>
        </p:nvSpPr>
        <p:spPr>
          <a:xfrm>
            <a:off x="1054333" y="4885098"/>
            <a:ext cx="1774621" cy="116390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1" name="Oval 70"/>
          <p:cNvSpPr/>
          <p:nvPr/>
        </p:nvSpPr>
        <p:spPr>
          <a:xfrm>
            <a:off x="4476313" y="4842578"/>
            <a:ext cx="1889711" cy="119138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2" name="Oval 71"/>
          <p:cNvSpPr/>
          <p:nvPr/>
        </p:nvSpPr>
        <p:spPr>
          <a:xfrm>
            <a:off x="4974267" y="3668380"/>
            <a:ext cx="1870825" cy="1084829"/>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4" name="Rectangle 73"/>
          <p:cNvSpPr/>
          <p:nvPr/>
        </p:nvSpPr>
        <p:spPr>
          <a:xfrm>
            <a:off x="4380050" y="3345588"/>
            <a:ext cx="3385577" cy="338554"/>
          </a:xfrm>
          <a:prstGeom prst="rect">
            <a:avLst/>
          </a:prstGeom>
        </p:spPr>
        <p:txBody>
          <a:bodyPr wrap="square">
            <a:spAutoFit/>
          </a:bodyPr>
          <a:lstStyle/>
          <a:p>
            <a:r>
              <a:rPr lang="en-US" sz="1600" b="1" dirty="0">
                <a:solidFill>
                  <a:prstClr val="black"/>
                </a:solidFill>
                <a:latin typeface="Gill Sans MT" panose="020B0502020104020203" pitchFamily="34" charset="0"/>
                <a:ea typeface="Times New Roman" charset="0"/>
                <a:cs typeface="Times New Roman" charset="0"/>
              </a:rPr>
              <a:t>SM </a:t>
            </a:r>
            <a:r>
              <a:rPr lang="en-US" sz="1600" b="1">
                <a:solidFill>
                  <a:prstClr val="black"/>
                </a:solidFill>
                <a:latin typeface="Gill Sans MT" panose="020B0502020104020203" pitchFamily="34" charset="0"/>
                <a:ea typeface="Times New Roman" charset="0"/>
                <a:cs typeface="Times New Roman" charset="0"/>
              </a:rPr>
              <a:t>(Streaming Multiprocessor)</a:t>
            </a:r>
            <a:endParaRPr lang="en-US" sz="1600" b="1" dirty="0">
              <a:solidFill>
                <a:prstClr val="black"/>
              </a:solidFill>
              <a:latin typeface="Gill Sans MT" panose="020B0502020104020203" pitchFamily="34" charset="0"/>
              <a:ea typeface="Times New Roman" charset="0"/>
              <a:cs typeface="Times New Roman" charset="0"/>
            </a:endParaRPr>
          </a:p>
        </p:txBody>
      </p:sp>
    </p:spTree>
    <p:extLst>
      <p:ext uri="{BB962C8B-B14F-4D97-AF65-F5344CB8AC3E}">
        <p14:creationId xmlns:p14="http://schemas.microsoft.com/office/powerpoint/2010/main" val="10805529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Do the Code and Data Mapping?</a:t>
            </a:r>
          </a:p>
        </p:txBody>
      </p:sp>
      <p:sp>
        <p:nvSpPr>
          <p:cNvPr id="3" name="Content Placeholder 2"/>
          <p:cNvSpPr>
            <a:spLocks noGrp="1"/>
          </p:cNvSpPr>
          <p:nvPr>
            <p:ph idx="1"/>
          </p:nvPr>
        </p:nvSpPr>
        <p:spPr>
          <a:xfrm>
            <a:off x="228600" y="1124744"/>
            <a:ext cx="8807896" cy="5123656"/>
          </a:xfrm>
        </p:spPr>
        <p:txBody>
          <a:bodyPr/>
          <a:lstStyle/>
          <a:p>
            <a:r>
              <a:rPr lang="en-US" sz="2000" dirty="0"/>
              <a:t>Kevin Hsieh, </a:t>
            </a:r>
            <a:r>
              <a:rPr lang="en-US" sz="2000" dirty="0" err="1"/>
              <a:t>Eiman</a:t>
            </a:r>
            <a:r>
              <a:rPr lang="en-US" sz="2000" dirty="0"/>
              <a:t> </a:t>
            </a:r>
            <a:r>
              <a:rPr lang="en-US" sz="2000" dirty="0" err="1"/>
              <a:t>Ebrahimi</a:t>
            </a:r>
            <a:r>
              <a:rPr lang="en-US" sz="2000" dirty="0"/>
              <a:t>, </a:t>
            </a:r>
            <a:r>
              <a:rPr lang="en-US" sz="2000" dirty="0" err="1"/>
              <a:t>Gwangsun</a:t>
            </a:r>
            <a:r>
              <a:rPr lang="en-US" sz="2000" dirty="0"/>
              <a:t> Kim, </a:t>
            </a:r>
            <a:r>
              <a:rPr lang="en-US" sz="2000" dirty="0" err="1"/>
              <a:t>Niladrish</a:t>
            </a:r>
            <a:r>
              <a:rPr lang="en-US" sz="2000" dirty="0"/>
              <a:t> </a:t>
            </a:r>
            <a:r>
              <a:rPr lang="en-US" sz="2000" dirty="0" err="1"/>
              <a:t>Chatterjee</a:t>
            </a:r>
            <a:r>
              <a:rPr lang="en-US" sz="2000" dirty="0"/>
              <a:t>, Mike O'Connor, </a:t>
            </a:r>
            <a:r>
              <a:rPr lang="en-US" sz="2000" dirty="0" err="1"/>
              <a:t>Nandita</a:t>
            </a:r>
            <a:r>
              <a:rPr lang="en-US" sz="2000" dirty="0"/>
              <a:t> </a:t>
            </a:r>
            <a:r>
              <a:rPr lang="en-US" sz="2000" dirty="0" err="1"/>
              <a:t>Vijaykumar</a:t>
            </a:r>
            <a:r>
              <a:rPr lang="en-US" sz="2000" dirty="0"/>
              <a:t>, Onur Mutlu, and Stephen W. </a:t>
            </a:r>
            <a:r>
              <a:rPr lang="en-US" sz="2000" dirty="0" err="1"/>
              <a:t>Keckler</a:t>
            </a:r>
            <a:r>
              <a:rPr lang="en-US" sz="2000" dirty="0"/>
              <a:t>,</a:t>
            </a:r>
            <a:br>
              <a:rPr lang="en-US" sz="2000" dirty="0"/>
            </a:br>
            <a:r>
              <a:rPr lang="en-US" sz="2000" b="1" dirty="0">
                <a:hlinkClick r:id="rId2"/>
              </a:rPr>
              <a:t>"Transparent Offloading and Mapping (TOM): Enabling Programmer-Transparent Near-Data Processing in GPU Systems"</a:t>
            </a:r>
            <a:br>
              <a:rPr lang="en-US" sz="2000" dirty="0"/>
            </a:br>
            <a:r>
              <a:rPr lang="en-US" sz="2000" i="1" dirty="0"/>
              <a:t>Proceedings of the </a:t>
            </a:r>
            <a:r>
              <a:rPr lang="en-US" sz="2000" i="1" dirty="0">
                <a:hlinkClick r:id="rId3"/>
              </a:rPr>
              <a:t>43rd International Symposium on Computer Architecture</a:t>
            </a:r>
            <a:r>
              <a:rPr lang="en-US" sz="2000" i="1" dirty="0"/>
              <a:t> (</a:t>
            </a:r>
            <a:r>
              <a:rPr lang="en-US" sz="2000" b="1" i="1" dirty="0"/>
              <a:t>ISCA</a:t>
            </a:r>
            <a:r>
              <a:rPr lang="en-US" sz="2000" i="1" dirty="0"/>
              <a:t>)</a:t>
            </a:r>
            <a:r>
              <a:rPr lang="en-US" sz="2000" dirty="0"/>
              <a:t>, Seoul, South Korea, June 2016. </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 </a:t>
            </a:r>
            <a:br>
              <a:rPr lang="en-US" sz="2000" dirty="0"/>
            </a:br>
            <a:r>
              <a:rPr lang="en-US" sz="2000" dirty="0"/>
              <a:t>[</a:t>
            </a:r>
            <a:r>
              <a:rPr lang="en-US" sz="2000" dirty="0">
                <a:hlinkClick r:id="rId6"/>
              </a:rPr>
              <a:t>Lightning Session Slides (pptx)</a:t>
            </a:r>
            <a:r>
              <a:rPr lang="en-US" sz="2000" dirty="0"/>
              <a:t> </a:t>
            </a:r>
            <a:r>
              <a:rPr lang="en-US" sz="2000" dirty="0">
                <a:hlinkClick r:id="rId7"/>
              </a:rPr>
              <a:t>(pdf)</a:t>
            </a:r>
            <a:r>
              <a:rPr lang="en-US" sz="2000" dirty="0"/>
              <a:t>] </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142</a:t>
            </a:fld>
            <a:endParaRPr lang="en-US" altLang="en-US">
              <a:solidFill>
                <a:srgbClr val="000000"/>
              </a:solidFill>
            </a:endParaRPr>
          </a:p>
        </p:txBody>
      </p:sp>
      <p:pic>
        <p:nvPicPr>
          <p:cNvPr id="6" name="Picture 5"/>
          <p:cNvPicPr>
            <a:picLocks noChangeAspect="1"/>
          </p:cNvPicPr>
          <p:nvPr/>
        </p:nvPicPr>
        <p:blipFill>
          <a:blip r:embed="rId8"/>
          <a:stretch>
            <a:fillRect/>
          </a:stretch>
        </p:blipFill>
        <p:spPr>
          <a:xfrm>
            <a:off x="0" y="4883385"/>
            <a:ext cx="9144000" cy="1857983"/>
          </a:xfrm>
          <a:prstGeom prst="rect">
            <a:avLst/>
          </a:prstGeom>
        </p:spPr>
      </p:pic>
    </p:spTree>
    <p:extLst>
      <p:ext uri="{BB962C8B-B14F-4D97-AF65-F5344CB8AC3E}">
        <p14:creationId xmlns:p14="http://schemas.microsoft.com/office/powerpoint/2010/main" val="7436485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How to Schedule Code?</a:t>
            </a:r>
          </a:p>
        </p:txBody>
      </p:sp>
      <p:sp>
        <p:nvSpPr>
          <p:cNvPr id="3" name="Content Placeholder 2"/>
          <p:cNvSpPr>
            <a:spLocks noGrp="1"/>
          </p:cNvSpPr>
          <p:nvPr>
            <p:ph idx="1"/>
          </p:nvPr>
        </p:nvSpPr>
        <p:spPr>
          <a:xfrm>
            <a:off x="228600" y="1124744"/>
            <a:ext cx="8807896" cy="5123656"/>
          </a:xfrm>
        </p:spPr>
        <p:txBody>
          <a:bodyPr/>
          <a:lstStyle/>
          <a:p>
            <a:r>
              <a:rPr lang="en-US" sz="2000" dirty="0" err="1"/>
              <a:t>Ashutosh</a:t>
            </a:r>
            <a:r>
              <a:rPr lang="en-US" sz="2000" dirty="0"/>
              <a:t> Pattnaik, </a:t>
            </a:r>
            <a:r>
              <a:rPr lang="en-US" sz="2000" dirty="0" err="1"/>
              <a:t>Xulong</a:t>
            </a:r>
            <a:r>
              <a:rPr lang="en-US" sz="2000" dirty="0"/>
              <a:t> Tang, </a:t>
            </a:r>
            <a:r>
              <a:rPr lang="en-US" sz="2000" dirty="0" err="1"/>
              <a:t>Adwait</a:t>
            </a:r>
            <a:r>
              <a:rPr lang="en-US" sz="2000" dirty="0"/>
              <a:t> Jog, Onur </a:t>
            </a:r>
            <a:r>
              <a:rPr lang="en-US" sz="2000" dirty="0" err="1"/>
              <a:t>Kayiran</a:t>
            </a:r>
            <a:r>
              <a:rPr lang="en-US" sz="2000" dirty="0"/>
              <a:t>, </a:t>
            </a:r>
            <a:r>
              <a:rPr lang="en-US" sz="2000" dirty="0" err="1"/>
              <a:t>Asit</a:t>
            </a:r>
            <a:r>
              <a:rPr lang="en-US" sz="2000" dirty="0"/>
              <a:t> K. Mishra, </a:t>
            </a:r>
            <a:r>
              <a:rPr lang="en-US" sz="2000" dirty="0" err="1"/>
              <a:t>Mahmut</a:t>
            </a:r>
            <a:r>
              <a:rPr lang="en-US" sz="2000" dirty="0"/>
              <a:t> T. </a:t>
            </a:r>
            <a:r>
              <a:rPr lang="en-US" sz="2000" dirty="0" err="1"/>
              <a:t>Kandemir</a:t>
            </a:r>
            <a:r>
              <a:rPr lang="en-US" sz="2000" dirty="0"/>
              <a:t>, </a:t>
            </a:r>
            <a:r>
              <a:rPr lang="en-US" sz="2000" u="sng" dirty="0"/>
              <a:t>Onur Mutlu</a:t>
            </a:r>
            <a:r>
              <a:rPr lang="en-US" sz="2000" dirty="0"/>
              <a:t>, and Chita R. Das,</a:t>
            </a:r>
            <a:br>
              <a:rPr lang="en-US" sz="2000" dirty="0"/>
            </a:br>
            <a:r>
              <a:rPr lang="en-US" sz="2000" b="1" dirty="0">
                <a:hlinkClick r:id="rId2"/>
              </a:rPr>
              <a:t>"Scheduling Techniques for GPU Architectures with Processing-In-Memory Capabilities"</a:t>
            </a:r>
            <a:br>
              <a:rPr lang="en-US" sz="2000" dirty="0"/>
            </a:br>
            <a:r>
              <a:rPr lang="en-US" sz="2000" i="1" dirty="0"/>
              <a:t>Proceedings of the </a:t>
            </a:r>
            <a:r>
              <a:rPr lang="en-US" sz="2000" i="1" dirty="0">
                <a:hlinkClick r:id="rId3"/>
              </a:rPr>
              <a:t>25th International Conference on Parallel Architectures and Compilation Techniques</a:t>
            </a:r>
            <a:r>
              <a:rPr lang="en-US" sz="2000" i="1" dirty="0"/>
              <a:t> (</a:t>
            </a:r>
            <a:r>
              <a:rPr lang="en-US" sz="2000" b="1" i="1" dirty="0"/>
              <a:t>PACT</a:t>
            </a:r>
            <a:r>
              <a:rPr lang="en-US" sz="2000" i="1" dirty="0"/>
              <a:t>)</a:t>
            </a:r>
            <a:r>
              <a:rPr lang="en-US" sz="2000" dirty="0"/>
              <a:t>, Haifa, Israel, September 2016.</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143</a:t>
            </a:fld>
            <a:endParaRPr lang="en-US" altLang="en-US">
              <a:solidFill>
                <a:srgbClr val="000000"/>
              </a:solidFill>
            </a:endParaRPr>
          </a:p>
        </p:txBody>
      </p:sp>
      <p:pic>
        <p:nvPicPr>
          <p:cNvPr id="5" name="Picture 4"/>
          <p:cNvPicPr>
            <a:picLocks noChangeAspect="1"/>
          </p:cNvPicPr>
          <p:nvPr/>
        </p:nvPicPr>
        <p:blipFill>
          <a:blip r:embed="rId4"/>
          <a:stretch>
            <a:fillRect/>
          </a:stretch>
        </p:blipFill>
        <p:spPr>
          <a:xfrm>
            <a:off x="228600" y="3717032"/>
            <a:ext cx="8686800" cy="2476500"/>
          </a:xfrm>
          <a:prstGeom prst="rect">
            <a:avLst/>
          </a:prstGeom>
        </p:spPr>
      </p:pic>
    </p:spTree>
    <p:extLst>
      <p:ext uri="{BB962C8B-B14F-4D97-AF65-F5344CB8AC3E}">
        <p14:creationId xmlns:p14="http://schemas.microsoft.com/office/powerpoint/2010/main" val="1465728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78" y="167703"/>
            <a:ext cx="9036496" cy="1066800"/>
          </a:xfrm>
        </p:spPr>
        <p:txBody>
          <a:bodyPr/>
          <a:lstStyle/>
          <a:p>
            <a:r>
              <a:rPr lang="en-US" sz="3550" dirty="0">
                <a:solidFill>
                  <a:srgbClr val="006633"/>
                </a:solidFill>
              </a:rPr>
              <a:t>Challenge: Coherence for Hybrid CPU-PIM Apps</a:t>
            </a:r>
            <a:endParaRPr lang="en-US" sz="355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144</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0" y="1844825"/>
            <a:ext cx="9144000" cy="3638067"/>
          </a:xfrm>
          <a:prstGeom prst="rect">
            <a:avLst/>
          </a:prstGeom>
        </p:spPr>
      </p:pic>
      <p:sp>
        <p:nvSpPr>
          <p:cNvPr id="6" name="Rectangle 38"/>
          <p:cNvSpPr>
            <a:spLocks noChangeArrowheads="1"/>
          </p:cNvSpPr>
          <p:nvPr/>
        </p:nvSpPr>
        <p:spPr bwMode="auto">
          <a:xfrm>
            <a:off x="7828192" y="2924944"/>
            <a:ext cx="690736" cy="1080120"/>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defRPr/>
            </a:pPr>
            <a:endParaRPr lang="en-US" kern="0">
              <a:solidFill>
                <a:srgbClr val="333399"/>
              </a:solidFill>
            </a:endParaRPr>
          </a:p>
        </p:txBody>
      </p:sp>
      <p:sp>
        <p:nvSpPr>
          <p:cNvPr id="7" name="Text Box 22"/>
          <p:cNvSpPr txBox="1">
            <a:spLocks noChangeArrowheads="1"/>
          </p:cNvSpPr>
          <p:nvPr/>
        </p:nvSpPr>
        <p:spPr bwMode="auto">
          <a:xfrm>
            <a:off x="7870500" y="1484784"/>
            <a:ext cx="1142861"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sz="1600" kern="0" dirty="0">
                <a:solidFill>
                  <a:srgbClr val="0000FF"/>
                </a:solidFill>
              </a:rPr>
              <a:t>Traditional</a:t>
            </a:r>
          </a:p>
          <a:p>
            <a:pPr>
              <a:defRPr/>
            </a:pPr>
            <a:r>
              <a:rPr lang="en-US" sz="1600" kern="0" dirty="0">
                <a:solidFill>
                  <a:srgbClr val="0000FF"/>
                </a:solidFill>
              </a:rPr>
              <a:t>coherence</a:t>
            </a:r>
          </a:p>
        </p:txBody>
      </p:sp>
      <p:sp>
        <p:nvSpPr>
          <p:cNvPr id="8" name="Line 23"/>
          <p:cNvSpPr>
            <a:spLocks noChangeShapeType="1"/>
          </p:cNvSpPr>
          <p:nvPr/>
        </p:nvSpPr>
        <p:spPr bwMode="auto">
          <a:xfrm flipH="1">
            <a:off x="8388424" y="2060848"/>
            <a:ext cx="249560" cy="1296144"/>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kern="0">
              <a:solidFill>
                <a:sysClr val="windowText" lastClr="000000"/>
              </a:solidFill>
            </a:endParaRPr>
          </a:p>
        </p:txBody>
      </p:sp>
      <p:sp>
        <p:nvSpPr>
          <p:cNvPr id="9" name="Rectangle 38"/>
          <p:cNvSpPr>
            <a:spLocks noChangeArrowheads="1"/>
          </p:cNvSpPr>
          <p:nvPr/>
        </p:nvSpPr>
        <p:spPr bwMode="auto">
          <a:xfrm>
            <a:off x="7812360" y="4338084"/>
            <a:ext cx="1224136" cy="360040"/>
          </a:xfrm>
          <a:prstGeom prst="rect">
            <a:avLst/>
          </a:prstGeom>
          <a:noFill/>
          <a:ln w="28575">
            <a:solidFill>
              <a:srgbClr val="0000FF"/>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defRPr/>
            </a:pPr>
            <a:endParaRPr lang="en-US" kern="0">
              <a:solidFill>
                <a:srgbClr val="333399"/>
              </a:solidFill>
            </a:endParaRPr>
          </a:p>
        </p:txBody>
      </p:sp>
      <p:sp>
        <p:nvSpPr>
          <p:cNvPr id="10" name="Line 23"/>
          <p:cNvSpPr>
            <a:spLocks noChangeShapeType="1"/>
          </p:cNvSpPr>
          <p:nvPr/>
        </p:nvSpPr>
        <p:spPr bwMode="auto">
          <a:xfrm flipV="1">
            <a:off x="8316416" y="4653136"/>
            <a:ext cx="110480" cy="288032"/>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pPr>
              <a:defRPr/>
            </a:pPr>
            <a:endParaRPr lang="en-US" kern="0">
              <a:solidFill>
                <a:sysClr val="windowText" lastClr="000000"/>
              </a:solidFill>
            </a:endParaRPr>
          </a:p>
        </p:txBody>
      </p:sp>
      <p:sp>
        <p:nvSpPr>
          <p:cNvPr id="11" name="Text Box 22"/>
          <p:cNvSpPr txBox="1">
            <a:spLocks noChangeArrowheads="1"/>
          </p:cNvSpPr>
          <p:nvPr/>
        </p:nvSpPr>
        <p:spPr bwMode="auto">
          <a:xfrm>
            <a:off x="7718627" y="4869160"/>
            <a:ext cx="1462159" cy="5847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0"/>
                <a:cs typeface="MS PGothic" charset="0"/>
              </a:defRPr>
            </a:lvl1pPr>
            <a:lvl2pPr marL="742950" indent="-285750" eaLnBrk="0" hangingPunct="0">
              <a:defRPr sz="2400">
                <a:solidFill>
                  <a:schemeClr val="tx1"/>
                </a:solidFill>
                <a:latin typeface="Arial" charset="0"/>
                <a:ea typeface="MS PGothic" charset="0"/>
                <a:cs typeface="MS PGothic" charset="0"/>
              </a:defRPr>
            </a:lvl2pPr>
            <a:lvl3pPr marL="1143000" indent="-228600" eaLnBrk="0" hangingPunct="0">
              <a:defRPr sz="2400">
                <a:solidFill>
                  <a:schemeClr val="tx1"/>
                </a:solidFill>
                <a:latin typeface="Arial" charset="0"/>
                <a:ea typeface="MS PGothic" charset="0"/>
                <a:cs typeface="MS PGothic" charset="0"/>
              </a:defRPr>
            </a:lvl3pPr>
            <a:lvl4pPr marL="1600200" indent="-228600" eaLnBrk="0" hangingPunct="0">
              <a:defRPr sz="2400">
                <a:solidFill>
                  <a:schemeClr val="tx1"/>
                </a:solidFill>
                <a:latin typeface="Arial" charset="0"/>
                <a:ea typeface="MS PGothic" charset="0"/>
                <a:cs typeface="MS PGothic" charset="0"/>
              </a:defRPr>
            </a:lvl4pPr>
            <a:lvl5pPr marL="2057400" indent="-228600" eaLnBrk="0" hangingPunct="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defRPr/>
            </a:pPr>
            <a:r>
              <a:rPr lang="en-US" sz="1600" kern="0" dirty="0">
                <a:solidFill>
                  <a:srgbClr val="0000FF"/>
                </a:solidFill>
              </a:rPr>
              <a:t>No coherence</a:t>
            </a:r>
          </a:p>
          <a:p>
            <a:pPr>
              <a:defRPr/>
            </a:pPr>
            <a:r>
              <a:rPr lang="en-US" sz="1600" kern="0" dirty="0">
                <a:solidFill>
                  <a:srgbClr val="0000FF"/>
                </a:solidFill>
              </a:rPr>
              <a:t>overhead</a:t>
            </a:r>
          </a:p>
        </p:txBody>
      </p:sp>
    </p:spTree>
    <p:extLst>
      <p:ext uri="{BB962C8B-B14F-4D97-AF65-F5344CB8AC3E}">
        <p14:creationId xmlns:p14="http://schemas.microsoft.com/office/powerpoint/2010/main" val="1863674296"/>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How to Maintain Coherence?</a:t>
            </a:r>
          </a:p>
        </p:txBody>
      </p:sp>
      <p:sp>
        <p:nvSpPr>
          <p:cNvPr id="3" name="Content Placeholder 2"/>
          <p:cNvSpPr>
            <a:spLocks noGrp="1"/>
          </p:cNvSpPr>
          <p:nvPr>
            <p:ph idx="1"/>
          </p:nvPr>
        </p:nvSpPr>
        <p:spPr/>
        <p:txBody>
          <a:bodyPr/>
          <a:lstStyle/>
          <a:p>
            <a:r>
              <a:rPr lang="en-US" dirty="0" err="1"/>
              <a:t>Amirali</a:t>
            </a:r>
            <a:r>
              <a:rPr lang="en-US" dirty="0"/>
              <a:t> Boroumand, </a:t>
            </a:r>
            <a:r>
              <a:rPr lang="en-US" dirty="0" err="1"/>
              <a:t>Saugata</a:t>
            </a:r>
            <a:r>
              <a:rPr lang="en-US" dirty="0"/>
              <a:t> </a:t>
            </a:r>
            <a:r>
              <a:rPr lang="en-US" dirty="0" err="1"/>
              <a:t>Ghose</a:t>
            </a:r>
            <a:r>
              <a:rPr lang="en-US" dirty="0"/>
              <a:t>, </a:t>
            </a:r>
            <a:r>
              <a:rPr lang="en-US" dirty="0" err="1"/>
              <a:t>Minesh</a:t>
            </a:r>
            <a:r>
              <a:rPr lang="en-US" dirty="0"/>
              <a:t> Patel, </a:t>
            </a:r>
            <a:r>
              <a:rPr lang="en-US" dirty="0" err="1"/>
              <a:t>Hasan</a:t>
            </a:r>
            <a:r>
              <a:rPr lang="en-US" dirty="0"/>
              <a:t> Hassan, Brandon Lucia, Kevin Hsieh, Krishna T. </a:t>
            </a:r>
            <a:r>
              <a:rPr lang="en-US" dirty="0" err="1"/>
              <a:t>Malladi</a:t>
            </a:r>
            <a:r>
              <a:rPr lang="en-US" dirty="0"/>
              <a:t>, </a:t>
            </a:r>
            <a:r>
              <a:rPr lang="en-US" dirty="0" err="1"/>
              <a:t>Hongzhong</a:t>
            </a:r>
            <a:r>
              <a:rPr lang="en-US" dirty="0"/>
              <a:t> </a:t>
            </a:r>
            <a:r>
              <a:rPr lang="en-US" dirty="0" err="1"/>
              <a:t>Zheng</a:t>
            </a:r>
            <a:r>
              <a:rPr lang="en-US" dirty="0"/>
              <a:t>, and Onur Mutlu,</a:t>
            </a:r>
            <a:br>
              <a:rPr lang="en-US" dirty="0"/>
            </a:br>
            <a:r>
              <a:rPr lang="en-US" b="1" dirty="0">
                <a:hlinkClick r:id="rId2"/>
              </a:rPr>
              <a:t>"LazyPIM: An Efficient Cache Coherence Mechanism for Processing-in-Memory"</a:t>
            </a:r>
            <a:br>
              <a:rPr lang="en-US" dirty="0"/>
            </a:br>
            <a:r>
              <a:rPr lang="en-US" i="1" dirty="0">
                <a:hlinkClick r:id="rId3"/>
              </a:rPr>
              <a:t>IEEE Computer Architecture Letters</a:t>
            </a:r>
            <a:r>
              <a:rPr lang="en-US" i="1" dirty="0"/>
              <a:t> (</a:t>
            </a:r>
            <a:r>
              <a:rPr lang="en-US" b="1" i="1" dirty="0"/>
              <a:t>CAL</a:t>
            </a:r>
            <a:r>
              <a:rPr lang="en-US" i="1" dirty="0"/>
              <a:t>)</a:t>
            </a:r>
            <a:r>
              <a:rPr lang="en-US" dirty="0"/>
              <a:t>, June 2016.</a:t>
            </a:r>
          </a:p>
          <a:p>
            <a:endParaRPr lang="en-US"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145</a:t>
            </a:fld>
            <a:endParaRPr lang="en-US" altLang="en-US">
              <a:solidFill>
                <a:srgbClr val="000000"/>
              </a:solidFill>
            </a:endParaRPr>
          </a:p>
        </p:txBody>
      </p:sp>
      <p:pic>
        <p:nvPicPr>
          <p:cNvPr id="5" name="Picture 4"/>
          <p:cNvPicPr>
            <a:picLocks noChangeAspect="1"/>
          </p:cNvPicPr>
          <p:nvPr/>
        </p:nvPicPr>
        <p:blipFill>
          <a:blip r:embed="rId4"/>
          <a:stretch>
            <a:fillRect/>
          </a:stretch>
        </p:blipFill>
        <p:spPr>
          <a:xfrm>
            <a:off x="0" y="4581128"/>
            <a:ext cx="9144000" cy="1080655"/>
          </a:xfrm>
          <a:prstGeom prst="rect">
            <a:avLst/>
          </a:prstGeom>
        </p:spPr>
      </p:pic>
    </p:spTree>
    <p:extLst>
      <p:ext uri="{BB962C8B-B14F-4D97-AF65-F5344CB8AC3E}">
        <p14:creationId xmlns:p14="http://schemas.microsoft.com/office/powerpoint/2010/main" val="1618675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Support Virtual Memory?</a:t>
            </a:r>
            <a:endParaRPr lang="en-US" dirty="0"/>
          </a:p>
        </p:txBody>
      </p:sp>
      <p:sp>
        <p:nvSpPr>
          <p:cNvPr id="3" name="Content Placeholder 2"/>
          <p:cNvSpPr>
            <a:spLocks noGrp="1"/>
          </p:cNvSpPr>
          <p:nvPr>
            <p:ph idx="1"/>
          </p:nvPr>
        </p:nvSpPr>
        <p:spPr>
          <a:xfrm>
            <a:off x="228600" y="1095375"/>
            <a:ext cx="8610600" cy="2405633"/>
          </a:xfrm>
        </p:spPr>
        <p:txBody>
          <a:bodyPr/>
          <a:lstStyle/>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hlinkClick r:id="rId2"/>
              </a:rPr>
              <a:t>"Accelerating Pointer Chasing in 3D-Stacked Memory: Challenges, Mechanisms, Evaluation"</a:t>
            </a:r>
            <a:br>
              <a:rPr lang="en-US" sz="2000" dirty="0"/>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a:defRPr/>
            </a:pPr>
            <a:fld id="{7292004D-7284-C244-B275-AB956C66515A}" type="slidenum">
              <a:rPr lang="en-US" smtClean="0">
                <a:solidFill>
                  <a:srgbClr val="000000"/>
                </a:solidFill>
              </a:rPr>
              <a:pPr>
                <a:defRPr/>
              </a:pPr>
              <a:t>146</a:t>
            </a:fld>
            <a:endParaRPr lang="en-US">
              <a:solidFill>
                <a:srgbClr val="000000"/>
              </a:solidFill>
            </a:endParaRPr>
          </a:p>
        </p:txBody>
      </p:sp>
      <p:pic>
        <p:nvPicPr>
          <p:cNvPr id="5" name="Picture 4"/>
          <p:cNvPicPr>
            <a:picLocks noChangeAspect="1"/>
          </p:cNvPicPr>
          <p:nvPr/>
        </p:nvPicPr>
        <p:blipFill>
          <a:blip r:embed="rId4"/>
          <a:stretch>
            <a:fillRect/>
          </a:stretch>
        </p:blipFill>
        <p:spPr>
          <a:xfrm>
            <a:off x="0" y="3861048"/>
            <a:ext cx="9144000" cy="2260728"/>
          </a:xfrm>
          <a:prstGeom prst="rect">
            <a:avLst/>
          </a:prstGeom>
        </p:spPr>
      </p:pic>
    </p:spTree>
    <p:extLst>
      <p:ext uri="{BB962C8B-B14F-4D97-AF65-F5344CB8AC3E}">
        <p14:creationId xmlns:p14="http://schemas.microsoft.com/office/powerpoint/2010/main" val="1105126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How to Design Data Structures for PIM?</a:t>
            </a:r>
          </a:p>
        </p:txBody>
      </p:sp>
      <p:sp>
        <p:nvSpPr>
          <p:cNvPr id="3" name="Content Placeholder 2"/>
          <p:cNvSpPr>
            <a:spLocks noGrp="1"/>
          </p:cNvSpPr>
          <p:nvPr>
            <p:ph idx="1"/>
          </p:nvPr>
        </p:nvSpPr>
        <p:spPr>
          <a:xfrm>
            <a:off x="228600" y="1144488"/>
            <a:ext cx="8735888" cy="4876800"/>
          </a:xfrm>
        </p:spPr>
        <p:txBody>
          <a:bodyPr/>
          <a:lstStyle/>
          <a:p>
            <a:r>
              <a:rPr lang="en-US" sz="2100" dirty="0" err="1"/>
              <a:t>Zhiyu</a:t>
            </a:r>
            <a:r>
              <a:rPr lang="en-US" sz="2100" dirty="0"/>
              <a:t> Liu, Irina </a:t>
            </a:r>
            <a:r>
              <a:rPr lang="en-US" sz="2100" dirty="0" err="1"/>
              <a:t>Calciu</a:t>
            </a:r>
            <a:r>
              <a:rPr lang="en-US" sz="2100" dirty="0"/>
              <a:t>, Maurice </a:t>
            </a:r>
            <a:r>
              <a:rPr lang="en-US" sz="2100" dirty="0" err="1"/>
              <a:t>Herlihy</a:t>
            </a:r>
            <a:r>
              <a:rPr lang="en-US" sz="2100" dirty="0"/>
              <a:t>, and Onur Mutlu,</a:t>
            </a:r>
            <a:br>
              <a:rPr lang="en-US" sz="2100" dirty="0"/>
            </a:br>
            <a:r>
              <a:rPr lang="en-US" sz="2100" b="1" dirty="0">
                <a:hlinkClick r:id="rId2"/>
              </a:rPr>
              <a:t>"Concurrent Data Structures for Near-Memory Computing"</a:t>
            </a:r>
            <a:br>
              <a:rPr lang="en-US" sz="2100" dirty="0"/>
            </a:br>
            <a:r>
              <a:rPr lang="en-US" sz="2100" i="1" dirty="0"/>
              <a:t>Proceedings of the </a:t>
            </a:r>
            <a:r>
              <a:rPr lang="en-US" sz="2100" i="1" dirty="0">
                <a:hlinkClick r:id="rId3"/>
              </a:rPr>
              <a:t>29th ACM Symposium on Parallelism in Algorithms and Architectures</a:t>
            </a:r>
            <a:r>
              <a:rPr lang="en-US" sz="2100" i="1" dirty="0"/>
              <a:t> (</a:t>
            </a:r>
            <a:r>
              <a:rPr lang="en-US" sz="2100" b="1" i="1" dirty="0"/>
              <a:t>SPAA</a:t>
            </a:r>
            <a:r>
              <a:rPr lang="en-US" sz="2100" i="1" dirty="0"/>
              <a:t>)</a:t>
            </a:r>
            <a:r>
              <a:rPr lang="en-US" sz="2100" dirty="0"/>
              <a:t>, Washington, DC, USA, July 2017. </a:t>
            </a:r>
            <a:br>
              <a:rPr lang="en-US" sz="2100" dirty="0"/>
            </a:br>
            <a:r>
              <a:rPr lang="en-US" sz="2100" dirty="0"/>
              <a:t>[</a:t>
            </a:r>
            <a:r>
              <a:rPr lang="en-US" sz="2100" dirty="0">
                <a:hlinkClick r:id="rId4"/>
              </a:rPr>
              <a:t>Slides (pptx)</a:t>
            </a:r>
            <a:r>
              <a:rPr lang="en-US" sz="2100" dirty="0"/>
              <a:t> </a:t>
            </a:r>
            <a:r>
              <a:rPr lang="en-US" sz="2100" dirty="0">
                <a:hlinkClick r:id="rId5"/>
              </a:rPr>
              <a:t>(pdf)</a:t>
            </a:r>
            <a:r>
              <a:rPr lang="en-US" sz="2100" dirty="0"/>
              <a:t>] </a:t>
            </a:r>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147</a:t>
            </a:fld>
            <a:endParaRPr lang="en-US" altLang="en-US">
              <a:solidFill>
                <a:srgbClr val="000000"/>
              </a:solidFill>
            </a:endParaRPr>
          </a:p>
        </p:txBody>
      </p:sp>
      <p:pic>
        <p:nvPicPr>
          <p:cNvPr id="6" name="Picture 5"/>
          <p:cNvPicPr>
            <a:picLocks noChangeAspect="1"/>
          </p:cNvPicPr>
          <p:nvPr/>
        </p:nvPicPr>
        <p:blipFill>
          <a:blip r:embed="rId6"/>
          <a:stretch>
            <a:fillRect/>
          </a:stretch>
        </p:blipFill>
        <p:spPr>
          <a:xfrm>
            <a:off x="0" y="3429000"/>
            <a:ext cx="9144000" cy="2854424"/>
          </a:xfrm>
          <a:prstGeom prst="rect">
            <a:avLst/>
          </a:prstGeom>
        </p:spPr>
      </p:pic>
    </p:spTree>
    <p:extLst>
      <p:ext uri="{BB962C8B-B14F-4D97-AF65-F5344CB8AC3E}">
        <p14:creationId xmlns:p14="http://schemas.microsoft.com/office/powerpoint/2010/main" val="4203258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Infrastructures for PIM</a:t>
            </a:r>
          </a:p>
        </p:txBody>
      </p:sp>
      <p:sp>
        <p:nvSpPr>
          <p:cNvPr id="3" name="Content Placeholder 2"/>
          <p:cNvSpPr>
            <a:spLocks noGrp="1"/>
          </p:cNvSpPr>
          <p:nvPr>
            <p:ph idx="1"/>
          </p:nvPr>
        </p:nvSpPr>
        <p:spPr>
          <a:xfrm>
            <a:off x="228600" y="1216496"/>
            <a:ext cx="8610600" cy="4876800"/>
          </a:xfrm>
        </p:spPr>
        <p:txBody>
          <a:bodyPr/>
          <a:lstStyle/>
          <a:p>
            <a:r>
              <a:rPr lang="en-US" dirty="0">
                <a:solidFill>
                  <a:srgbClr val="0000FF"/>
                </a:solidFill>
              </a:rPr>
              <a:t>Ramulator</a:t>
            </a:r>
            <a:r>
              <a:rPr lang="en-US" dirty="0"/>
              <a:t> extended for PIM</a:t>
            </a:r>
          </a:p>
          <a:p>
            <a:pPr lvl="1"/>
            <a:r>
              <a:rPr lang="en-US" dirty="0"/>
              <a:t>Flexible and extensible DRAM simulator</a:t>
            </a:r>
          </a:p>
          <a:p>
            <a:pPr lvl="1"/>
            <a:r>
              <a:rPr lang="en-US" dirty="0"/>
              <a:t>Can model many different memory standards and proposals</a:t>
            </a:r>
          </a:p>
          <a:p>
            <a:pPr lvl="1"/>
            <a:r>
              <a:rPr lang="en-US" dirty="0"/>
              <a:t>Kim+, “</a:t>
            </a:r>
            <a:r>
              <a:rPr lang="en-US" b="1" dirty="0"/>
              <a:t>Ramulator: A Flexible and Extensible DRAM Simulator</a:t>
            </a:r>
            <a:r>
              <a:rPr lang="en-US" dirty="0"/>
              <a:t>”, IEEE CAL 2015.</a:t>
            </a:r>
          </a:p>
          <a:p>
            <a:pPr lvl="1"/>
            <a:r>
              <a:rPr lang="en-US" dirty="0">
                <a:hlinkClick r:id="rId2"/>
              </a:rPr>
              <a:t>https://github.com/CMU-SAFARI/ramulator</a:t>
            </a:r>
            <a:r>
              <a:rPr lang="en-US" dirty="0"/>
              <a:t> </a:t>
            </a:r>
          </a:p>
          <a:p>
            <a:pPr lvl="1"/>
            <a:endParaRPr lang="en-US"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148</a:t>
            </a:fld>
            <a:endParaRPr lang="en-US" altLang="en-US"/>
          </a:p>
        </p:txBody>
      </p:sp>
      <p:pic>
        <p:nvPicPr>
          <p:cNvPr id="6" name="Picture 5"/>
          <p:cNvPicPr>
            <a:picLocks noChangeAspect="1"/>
          </p:cNvPicPr>
          <p:nvPr/>
        </p:nvPicPr>
        <p:blipFill>
          <a:blip r:embed="rId3"/>
          <a:stretch>
            <a:fillRect/>
          </a:stretch>
        </p:blipFill>
        <p:spPr>
          <a:xfrm>
            <a:off x="0" y="4365104"/>
            <a:ext cx="9144000" cy="1190231"/>
          </a:xfrm>
          <a:prstGeom prst="rect">
            <a:avLst/>
          </a:prstGeom>
        </p:spPr>
      </p:pic>
    </p:spTree>
    <p:extLst>
      <p:ext uri="{BB962C8B-B14F-4D97-AF65-F5344CB8AC3E}">
        <p14:creationId xmlns:p14="http://schemas.microsoft.com/office/powerpoint/2010/main" val="20975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FPGA-based Test-bed for PIM?</a:t>
            </a:r>
          </a:p>
        </p:txBody>
      </p:sp>
      <p:sp>
        <p:nvSpPr>
          <p:cNvPr id="3" name="Content Placeholder 2"/>
          <p:cNvSpPr>
            <a:spLocks noGrp="1"/>
          </p:cNvSpPr>
          <p:nvPr>
            <p:ph idx="1"/>
          </p:nvPr>
        </p:nvSpPr>
        <p:spPr>
          <a:xfrm>
            <a:off x="35496" y="1432520"/>
            <a:ext cx="5112568" cy="4876800"/>
          </a:xfrm>
        </p:spPr>
        <p:txBody>
          <a:bodyPr/>
          <a:lstStyle/>
          <a:p>
            <a:r>
              <a:rPr lang="en-US" dirty="0"/>
              <a:t>Hasan Hassan et al., </a:t>
            </a:r>
            <a:r>
              <a:rPr lang="en-US" b="1" dirty="0">
                <a:hlinkClick r:id="rId2"/>
              </a:rPr>
              <a:t>SoftMC: A Flexible and Practical Open-Source Infrastructure for Enabling Experimental DRAM Studies</a:t>
            </a:r>
            <a:r>
              <a:rPr lang="en-US" dirty="0"/>
              <a:t> HPCA 2017.</a:t>
            </a:r>
          </a:p>
          <a:p>
            <a:pPr marL="0" indent="0">
              <a:buNone/>
            </a:pPr>
            <a:endParaRPr lang="en-US" dirty="0"/>
          </a:p>
          <a:p>
            <a:pPr marL="0" indent="0">
              <a:buNone/>
            </a:pPr>
            <a:endParaRPr lang="en-US" dirty="0"/>
          </a:p>
          <a:p>
            <a:r>
              <a:rPr lang="en-US" b="1" dirty="0">
                <a:solidFill>
                  <a:schemeClr val="accent2">
                    <a:lumMod val="75000"/>
                  </a:schemeClr>
                </a:solidFill>
              </a:rPr>
              <a:t>Flexible</a:t>
            </a:r>
          </a:p>
          <a:p>
            <a:r>
              <a:rPr lang="en-US" b="1" dirty="0">
                <a:solidFill>
                  <a:schemeClr val="accent2">
                    <a:lumMod val="75000"/>
                  </a:schemeClr>
                </a:solidFill>
              </a:rPr>
              <a:t>Easy to Use (C++ API)</a:t>
            </a:r>
          </a:p>
          <a:p>
            <a:r>
              <a:rPr lang="en-US" b="1" dirty="0">
                <a:solidFill>
                  <a:schemeClr val="accent2">
                    <a:lumMod val="75000"/>
                  </a:schemeClr>
                </a:solidFill>
              </a:rPr>
              <a:t>Open-source </a:t>
            </a:r>
          </a:p>
          <a:p>
            <a:pPr marL="0" indent="0">
              <a:buNone/>
            </a:pPr>
            <a:r>
              <a:rPr lang="en-US" i="1" dirty="0">
                <a:solidFill>
                  <a:srgbClr val="0000FF"/>
                </a:solidFill>
              </a:rPr>
              <a:t>    </a:t>
            </a:r>
            <a:r>
              <a:rPr lang="en-US" i="1" dirty="0" err="1">
                <a:solidFill>
                  <a:srgbClr val="0000FF"/>
                </a:solidFill>
              </a:rPr>
              <a:t>github.com</a:t>
            </a:r>
            <a:r>
              <a:rPr lang="en-US" i="1" dirty="0">
                <a:solidFill>
                  <a:srgbClr val="0000FF"/>
                </a:solidFill>
              </a:rPr>
              <a:t>/CMU-SAFARI/SoftMC </a:t>
            </a:r>
            <a:endParaRPr lang="en-US" b="1" dirty="0">
              <a:solidFill>
                <a:srgbClr val="0000FF"/>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149</a:t>
            </a:fld>
            <a:endParaRPr lang="en-US" altLang="en-US">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748" y="1232759"/>
            <a:ext cx="4004777" cy="4830993"/>
          </a:xfrm>
          <a:prstGeom prst="rect">
            <a:avLst/>
          </a:prstGeom>
        </p:spPr>
      </p:pic>
      <p:pic>
        <p:nvPicPr>
          <p:cNvPr id="6"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103748" y="1265237"/>
            <a:ext cx="4004777" cy="4830763"/>
          </a:xfrm>
          <a:prstGeom prst="rect">
            <a:avLst/>
          </a:prstGeom>
          <a:noFill/>
          <a:ln w="9525">
            <a:noFill/>
            <a:miter lim="800000"/>
            <a:headEnd/>
            <a:tailEnd/>
          </a:ln>
        </p:spPr>
      </p:pic>
    </p:spTree>
    <p:extLst>
      <p:ext uri="{BB962C8B-B14F-4D97-AF65-F5344CB8AC3E}">
        <p14:creationId xmlns:p14="http://schemas.microsoft.com/office/powerpoint/2010/main" val="76083727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Computing Systems</a:t>
            </a:r>
          </a:p>
        </p:txBody>
      </p:sp>
      <p:sp>
        <p:nvSpPr>
          <p:cNvPr id="3" name="Content Placeholder 2"/>
          <p:cNvSpPr>
            <a:spLocks noGrp="1"/>
          </p:cNvSpPr>
          <p:nvPr>
            <p:ph idx="1"/>
          </p:nvPr>
        </p:nvSpPr>
        <p:spPr>
          <a:xfrm>
            <a:off x="228600" y="997527"/>
            <a:ext cx="8915400" cy="5193723"/>
          </a:xfrm>
        </p:spPr>
        <p:txBody>
          <a:bodyPr/>
          <a:lstStyle/>
          <a:p>
            <a:r>
              <a:rPr lang="en-US" dirty="0"/>
              <a:t>Are overwhelmingly processor centric</a:t>
            </a:r>
          </a:p>
          <a:p>
            <a:r>
              <a:rPr lang="en-US" dirty="0">
                <a:solidFill>
                  <a:srgbClr val="FF0000"/>
                </a:solidFill>
              </a:rPr>
              <a:t>All data processed in the processor </a:t>
            </a:r>
            <a:r>
              <a:rPr lang="en-US" dirty="0">
                <a:sym typeface="Wingdings"/>
              </a:rPr>
              <a:t> at great system cost</a:t>
            </a:r>
            <a:endParaRPr lang="en-US" dirty="0"/>
          </a:p>
          <a:p>
            <a:r>
              <a:rPr lang="en-US" dirty="0"/>
              <a:t>Processor is heavily optimized and is considered the master</a:t>
            </a:r>
          </a:p>
          <a:p>
            <a:r>
              <a:rPr lang="en-US" dirty="0">
                <a:solidFill>
                  <a:srgbClr val="FF0000"/>
                </a:solidFill>
              </a:rPr>
              <a:t>Data storage units are dumb </a:t>
            </a:r>
            <a:r>
              <a:rPr lang="en-US" dirty="0"/>
              <a:t>and are largely </a:t>
            </a:r>
            <a:r>
              <a:rPr lang="en-US" dirty="0" err="1"/>
              <a:t>unoptimized</a:t>
            </a:r>
            <a:r>
              <a:rPr lang="en-US" dirty="0"/>
              <a:t> (except for some that are on the processor die)</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583384"/>
            <a:ext cx="6669360" cy="3047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AutoShape 25"/>
          <p:cNvSpPr>
            <a:spLocks noChangeArrowheads="1"/>
          </p:cNvSpPr>
          <p:nvPr/>
        </p:nvSpPr>
        <p:spPr bwMode="auto">
          <a:xfrm>
            <a:off x="1331640" y="3933056"/>
            <a:ext cx="1800200" cy="1224136"/>
          </a:xfrm>
          <a:prstGeom prst="roundRect">
            <a:avLst>
              <a:gd name="adj" fmla="val 16667"/>
            </a:avLst>
          </a:prstGeom>
          <a:noFill/>
          <a:ln w="28575">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891664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solidFill>
                  <a:srgbClr val="006633"/>
                </a:solidFill>
              </a:rPr>
              <a:t>New Applications and Use Cases for PIM</a:t>
            </a:r>
            <a:endParaRPr lang="en-US" dirty="0"/>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0D6DD92-3E99-804F-B2F4-271398E18684}"/>
              </a:ext>
            </a:extLst>
          </p:cNvPr>
          <p:cNvPicPr>
            <a:picLocks noChangeAspect="1"/>
          </p:cNvPicPr>
          <p:nvPr/>
        </p:nvPicPr>
        <p:blipFill>
          <a:blip r:embed="rId5"/>
          <a:stretch>
            <a:fillRect/>
          </a:stretch>
        </p:blipFill>
        <p:spPr>
          <a:xfrm>
            <a:off x="611560" y="3489290"/>
            <a:ext cx="7956376" cy="2892354"/>
          </a:xfrm>
          <a:prstGeom prst="rect">
            <a:avLst/>
          </a:prstGeom>
        </p:spPr>
      </p:pic>
    </p:spTree>
    <p:extLst>
      <p:ext uri="{BB962C8B-B14F-4D97-AF65-F5344CB8AC3E}">
        <p14:creationId xmlns:p14="http://schemas.microsoft.com/office/powerpoint/2010/main" val="7359822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28600"/>
            <a:ext cx="9144000" cy="2076450"/>
          </a:xfrm>
          <a:solidFill>
            <a:schemeClr val="tx2">
              <a:lumMod val="75000"/>
            </a:schemeClr>
          </a:solidFill>
        </p:spPr>
        <p:txBody>
          <a:bodyPr/>
          <a:lstStyle/>
          <a:p>
            <a:r>
              <a:rPr lang="en-US" sz="3800" dirty="0">
                <a:solidFill>
                  <a:srgbClr val="FFFFFF"/>
                </a:solidFill>
                <a:latin typeface=""/>
              </a:rPr>
              <a:t>Google Workloads</a:t>
            </a:r>
            <a:br>
              <a:rPr lang="en-US" sz="3800" dirty="0">
                <a:solidFill>
                  <a:srgbClr val="FFFFFF"/>
                </a:solidFill>
                <a:latin typeface=""/>
              </a:rPr>
            </a:br>
            <a:r>
              <a:rPr lang="en-US" sz="3800" dirty="0">
                <a:solidFill>
                  <a:srgbClr val="FFFFFF"/>
                </a:solidFill>
                <a:latin typeface=""/>
              </a:rPr>
              <a:t> for Consumer Devices:</a:t>
            </a:r>
            <a:br>
              <a:rPr lang="en-US" sz="3800" dirty="0">
                <a:solidFill>
                  <a:srgbClr val="FFFFFF"/>
                </a:solidFill>
                <a:latin typeface=""/>
              </a:rPr>
            </a:br>
            <a:r>
              <a:rPr lang="en-US" sz="3800" dirty="0">
                <a:solidFill>
                  <a:srgbClr val="FFFFFF"/>
                </a:solidFill>
                <a:latin typeface=""/>
              </a:rPr>
              <a:t>Mitigating Data Movement Bottlenecks</a:t>
            </a:r>
            <a:endParaRPr lang="en-US" sz="3800" dirty="0">
              <a:solidFill>
                <a:srgbClr val="FFFFFF"/>
              </a:solidFill>
            </a:endParaRPr>
          </a:p>
        </p:txBody>
      </p:sp>
      <p:sp>
        <p:nvSpPr>
          <p:cNvPr id="6" name="Subtitle 5"/>
          <p:cNvSpPr>
            <a:spLocks noGrp="1"/>
          </p:cNvSpPr>
          <p:nvPr>
            <p:ph type="subTitle" idx="1"/>
          </p:nvPr>
        </p:nvSpPr>
        <p:spPr>
          <a:xfrm>
            <a:off x="1371600" y="3156704"/>
            <a:ext cx="6400800" cy="685800"/>
          </a:xfrm>
        </p:spPr>
        <p:txBody>
          <a:bodyPr>
            <a:noAutofit/>
          </a:bodyPr>
          <a:lstStyle/>
          <a:p>
            <a:br>
              <a:rPr lang="en-US" sz="3600" dirty="0">
                <a:solidFill>
                  <a:schemeClr val="tx1">
                    <a:lumMod val="75000"/>
                    <a:lumOff val="25000"/>
                  </a:schemeClr>
                </a:solidFill>
              </a:rPr>
            </a:b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2" name="Rectangle 1"/>
          <p:cNvSpPr/>
          <p:nvPr/>
        </p:nvSpPr>
        <p:spPr>
          <a:xfrm>
            <a:off x="2605141" y="2819400"/>
            <a:ext cx="4024259" cy="5847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0000"/>
                </a:solidFill>
                <a:effectLst/>
                <a:uLnTx/>
                <a:uFillTx/>
                <a:latin typeface="Gill Sans MT"/>
                <a:ea typeface="+mn-ea"/>
                <a:cs typeface="+mn-cs"/>
              </a:rPr>
              <a:t>Amirali Boroumand</a:t>
            </a:r>
          </a:p>
        </p:txBody>
      </p:sp>
      <p:sp>
        <p:nvSpPr>
          <p:cNvPr id="8" name="Rectangle 7"/>
          <p:cNvSpPr/>
          <p:nvPr/>
        </p:nvSpPr>
        <p:spPr>
          <a:xfrm>
            <a:off x="378337" y="3480376"/>
            <a:ext cx="8340745" cy="12003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Saugata</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Ghose</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Youngsok</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Rachata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Ausavarungnirun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Eric</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Shiu</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Rahul</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Thakur</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Daehyun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Aki</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Kuusela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b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Allan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Knies</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Parthasarathy</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Ranganathan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Onur Mutlu</a:t>
            </a:r>
            <a:endPar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endParaRPr>
          </a:p>
        </p:txBody>
      </p:sp>
      <p:sp>
        <p:nvSpPr>
          <p:cNvPr id="4" name="TextBox 3"/>
          <p:cNvSpPr txBox="1"/>
          <p:nvPr/>
        </p:nvSpPr>
        <p:spPr>
          <a:xfrm>
            <a:off x="-1882588" y="3316941"/>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pic>
        <p:nvPicPr>
          <p:cNvPr id="13" name="Picture 12"/>
          <p:cNvPicPr>
            <a:picLocks noChangeAspect="1"/>
          </p:cNvPicPr>
          <p:nvPr/>
        </p:nvPicPr>
        <p:blipFill rotWithShape="1">
          <a:blip r:embed="rId2"/>
          <a:srcRect t="27272" b="29091"/>
          <a:stretch/>
        </p:blipFill>
        <p:spPr>
          <a:xfrm>
            <a:off x="506982" y="6050611"/>
            <a:ext cx="1828800" cy="798022"/>
          </a:xfrm>
          <a:prstGeom prst="rect">
            <a:avLst/>
          </a:prstGeom>
        </p:spPr>
      </p:pic>
      <p:pic>
        <p:nvPicPr>
          <p:cNvPr id="14" name="Picture 13"/>
          <p:cNvPicPr>
            <a:picLocks noChangeAspect="1"/>
          </p:cNvPicPr>
          <p:nvPr/>
        </p:nvPicPr>
        <p:blipFill>
          <a:blip r:embed="rId3"/>
          <a:stretch>
            <a:fillRect/>
          </a:stretch>
        </p:blipFill>
        <p:spPr>
          <a:xfrm>
            <a:off x="6981825" y="4724400"/>
            <a:ext cx="1682084" cy="1657706"/>
          </a:xfrm>
          <a:prstGeom prst="rect">
            <a:avLst/>
          </a:prstGeom>
        </p:spPr>
      </p:pic>
      <p:pic>
        <p:nvPicPr>
          <p:cNvPr id="15" name="Picture 14"/>
          <p:cNvPicPr>
            <a:picLocks noChangeAspect="1"/>
          </p:cNvPicPr>
          <p:nvPr/>
        </p:nvPicPr>
        <p:blipFill rotWithShape="1">
          <a:blip r:embed="rId4"/>
          <a:srcRect t="30096" b="30046"/>
          <a:stretch/>
        </p:blipFill>
        <p:spPr>
          <a:xfrm>
            <a:off x="6632242" y="6179521"/>
            <a:ext cx="2381250" cy="533400"/>
          </a:xfrm>
          <a:prstGeom prst="rect">
            <a:avLst/>
          </a:prstGeom>
        </p:spPr>
      </p:pic>
      <p:pic>
        <p:nvPicPr>
          <p:cNvPr id="16" name="Picture 15" descr="safari.png"/>
          <p:cNvPicPr>
            <a:picLocks noChangeAspect="1"/>
          </p:cNvPicPr>
          <p:nvPr/>
        </p:nvPicPr>
        <p:blipFill rotWithShape="1">
          <a:blip r:embed="rId5" cstate="print"/>
          <a:srcRect r="1519"/>
          <a:stretch/>
        </p:blipFill>
        <p:spPr>
          <a:xfrm>
            <a:off x="476188" y="5294713"/>
            <a:ext cx="1890388" cy="555400"/>
          </a:xfrm>
          <a:prstGeom prst="rect">
            <a:avLst/>
          </a:prstGeom>
        </p:spPr>
      </p:pic>
      <p:pic>
        <p:nvPicPr>
          <p:cNvPr id="17" name="Picture 16"/>
          <p:cNvPicPr>
            <a:picLocks noChangeAspect="1"/>
          </p:cNvPicPr>
          <p:nvPr/>
        </p:nvPicPr>
        <p:blipFill>
          <a:blip r:embed="rId6"/>
          <a:stretch>
            <a:fillRect/>
          </a:stretch>
        </p:blipFill>
        <p:spPr>
          <a:xfrm>
            <a:off x="3015517" y="5030786"/>
            <a:ext cx="3112967" cy="112412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887" y="6045295"/>
            <a:ext cx="1748226" cy="801853"/>
          </a:xfrm>
          <a:prstGeom prst="rect">
            <a:avLst/>
          </a:prstGeom>
        </p:spPr>
      </p:pic>
    </p:spTree>
    <p:extLst>
      <p:ext uri="{BB962C8B-B14F-4D97-AF65-F5344CB8AC3E}">
        <p14:creationId xmlns:p14="http://schemas.microsoft.com/office/powerpoint/2010/main" val="17602401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979" y="1540839"/>
            <a:ext cx="8260644" cy="1314450"/>
          </a:xfrm>
        </p:spPr>
        <p:txBody>
          <a:bodyPr/>
          <a:lstStyle/>
          <a:p>
            <a:pPr algn="ctr"/>
            <a:r>
              <a:rPr lang="en-US" b="1" dirty="0"/>
              <a:t>Genome Read In-Memory (GRIM) Filter: </a:t>
            </a:r>
            <a:br>
              <a:rPr lang="en-US" dirty="0"/>
            </a:br>
            <a:r>
              <a:rPr lang="en-US" sz="2800" dirty="0">
                <a:solidFill>
                  <a:srgbClr val="FF0000"/>
                </a:solidFill>
              </a:rPr>
              <a:t>Fast Seed Location Filtering in DNA Read Mapping </a:t>
            </a:r>
            <a:br>
              <a:rPr lang="en-US" sz="2800" dirty="0">
                <a:solidFill>
                  <a:srgbClr val="FF0000"/>
                </a:solidFill>
              </a:rPr>
            </a:br>
            <a:r>
              <a:rPr lang="en-US" sz="2800" dirty="0">
                <a:solidFill>
                  <a:srgbClr val="FF0000"/>
                </a:solidFill>
              </a:rPr>
              <a:t>using Processing-in-Memory Technologies</a:t>
            </a:r>
          </a:p>
        </p:txBody>
      </p:sp>
      <p:sp>
        <p:nvSpPr>
          <p:cNvPr id="3" name="Subtitle 2"/>
          <p:cNvSpPr>
            <a:spLocks noGrp="1"/>
          </p:cNvSpPr>
          <p:nvPr>
            <p:ph type="subTitle" idx="1"/>
          </p:nvPr>
        </p:nvSpPr>
        <p:spPr>
          <a:xfrm>
            <a:off x="685800" y="3835530"/>
            <a:ext cx="7848600" cy="1314450"/>
          </a:xfrm>
        </p:spPr>
        <p:txBody>
          <a:bodyPr/>
          <a:lstStyle/>
          <a:p>
            <a:r>
              <a:rPr lang="en-US" sz="2000" b="1" dirty="0" err="1"/>
              <a:t>Jeremie</a:t>
            </a:r>
            <a:r>
              <a:rPr lang="en-US" sz="2000" b="1" dirty="0"/>
              <a:t> Kim</a:t>
            </a:r>
            <a:r>
              <a:rPr lang="en-US" sz="2000" dirty="0"/>
              <a:t>, </a:t>
            </a:r>
          </a:p>
          <a:p>
            <a:r>
              <a:rPr lang="en-US" dirty="0" err="1"/>
              <a:t>Damla</a:t>
            </a:r>
            <a:r>
              <a:rPr lang="en-US" dirty="0"/>
              <a:t> </a:t>
            </a:r>
            <a:r>
              <a:rPr lang="en-US" dirty="0" err="1"/>
              <a:t>Senol</a:t>
            </a:r>
            <a:r>
              <a:rPr lang="en-US" dirty="0"/>
              <a:t>, </a:t>
            </a:r>
            <a:r>
              <a:rPr lang="en-US" dirty="0" err="1"/>
              <a:t>Hongyi</a:t>
            </a:r>
            <a:r>
              <a:rPr lang="en-US" dirty="0"/>
              <a:t> Xin, </a:t>
            </a:r>
            <a:r>
              <a:rPr lang="en-US" dirty="0" err="1"/>
              <a:t>Donghyuk</a:t>
            </a:r>
            <a:r>
              <a:rPr lang="en-US" dirty="0"/>
              <a:t> Lee, </a:t>
            </a:r>
          </a:p>
          <a:p>
            <a:r>
              <a:rPr lang="en-US" dirty="0" err="1"/>
              <a:t>Saugata</a:t>
            </a:r>
            <a:r>
              <a:rPr lang="en-US" dirty="0"/>
              <a:t> </a:t>
            </a:r>
            <a:r>
              <a:rPr lang="en-US" dirty="0" err="1"/>
              <a:t>Ghose</a:t>
            </a:r>
            <a:r>
              <a:rPr lang="en-US" dirty="0"/>
              <a:t>, Mohammed </a:t>
            </a:r>
            <a:r>
              <a:rPr lang="en-US" dirty="0" err="1"/>
              <a:t>Alser</a:t>
            </a:r>
            <a:r>
              <a:rPr lang="en-US" dirty="0"/>
              <a:t>, Hasan Hassan, </a:t>
            </a:r>
          </a:p>
          <a:p>
            <a:r>
              <a:rPr lang="en-US" dirty="0" err="1"/>
              <a:t>Oguz</a:t>
            </a:r>
            <a:r>
              <a:rPr lang="en-US" dirty="0"/>
              <a:t> </a:t>
            </a:r>
            <a:r>
              <a:rPr lang="en-US" dirty="0" err="1"/>
              <a:t>Ergin</a:t>
            </a:r>
            <a:r>
              <a:rPr lang="en-US" dirty="0"/>
              <a:t>, Can </a:t>
            </a:r>
            <a:r>
              <a:rPr lang="en-US" dirty="0" err="1"/>
              <a:t>Alkan</a:t>
            </a:r>
            <a:r>
              <a:rPr lang="en-US" dirty="0"/>
              <a:t>, and </a:t>
            </a:r>
            <a:r>
              <a:rPr lang="en-US" dirty="0" err="1"/>
              <a:t>Onur</a:t>
            </a:r>
            <a:r>
              <a:rPr lang="en-US" dirty="0"/>
              <a:t> </a:t>
            </a:r>
            <a:r>
              <a:rPr lang="en-US" dirty="0" err="1"/>
              <a:t>Mutlu</a:t>
            </a:r>
            <a:endParaRPr lang="en-US" dirty="0"/>
          </a:p>
        </p:txBody>
      </p:sp>
      <p:pic>
        <p:nvPicPr>
          <p:cNvPr id="5" name="Picture 4" descr="Burgundy_CMU_JPG_Logo.jpg"/>
          <p:cNvPicPr>
            <a:picLocks noChangeAspect="1"/>
          </p:cNvPicPr>
          <p:nvPr/>
        </p:nvPicPr>
        <p:blipFill>
          <a:blip r:embed="rId3" cstate="print"/>
          <a:stretch>
            <a:fillRect/>
          </a:stretch>
        </p:blipFill>
        <p:spPr>
          <a:xfrm>
            <a:off x="268167" y="5613477"/>
            <a:ext cx="2532185" cy="914400"/>
          </a:xfrm>
          <a:prstGeom prst="rect">
            <a:avLst/>
          </a:prstGeom>
        </p:spPr>
      </p:pic>
      <p:pic>
        <p:nvPicPr>
          <p:cNvPr id="6" name="Picture 5" descr="safari.png"/>
          <p:cNvPicPr>
            <a:picLocks noChangeAspect="1"/>
          </p:cNvPicPr>
          <p:nvPr/>
        </p:nvPicPr>
        <p:blipFill>
          <a:blip r:embed="rId4" cstate="print"/>
          <a:stretch>
            <a:fillRect/>
          </a:stretch>
        </p:blipFill>
        <p:spPr>
          <a:xfrm>
            <a:off x="7496045" y="183407"/>
            <a:ext cx="1543049" cy="446466"/>
          </a:xfrm>
          <a:prstGeom prst="rect">
            <a:avLst/>
          </a:prstGeom>
        </p:spPr>
      </p:pic>
      <p:pic>
        <p:nvPicPr>
          <p:cNvPr id="7" name="Picture 6"/>
          <p:cNvPicPr>
            <a:picLocks noChangeAspect="1"/>
          </p:cNvPicPr>
          <p:nvPr/>
        </p:nvPicPr>
        <p:blipFill>
          <a:blip r:embed="rId5"/>
          <a:stretch>
            <a:fillRect/>
          </a:stretch>
        </p:blipFill>
        <p:spPr>
          <a:xfrm>
            <a:off x="4626851" y="5469344"/>
            <a:ext cx="1719262" cy="1371111"/>
          </a:xfrm>
          <a:prstGeom prst="rect">
            <a:avLst/>
          </a:prstGeom>
        </p:spPr>
      </p:pic>
      <p:pic>
        <p:nvPicPr>
          <p:cNvPr id="8" name="Picture 7"/>
          <p:cNvPicPr>
            <a:picLocks noChangeAspect="1"/>
          </p:cNvPicPr>
          <p:nvPr/>
        </p:nvPicPr>
        <p:blipFill>
          <a:blip r:embed="rId6"/>
          <a:stretch>
            <a:fillRect/>
          </a:stretch>
        </p:blipFill>
        <p:spPr>
          <a:xfrm>
            <a:off x="3214426" y="5465246"/>
            <a:ext cx="1210865" cy="121086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4087" y="5829114"/>
            <a:ext cx="2369002" cy="483124"/>
          </a:xfrm>
          <a:prstGeom prst="rect">
            <a:avLst/>
          </a:prstGeom>
        </p:spPr>
      </p:pic>
    </p:spTree>
    <p:extLst>
      <p:ext uri="{BB962C8B-B14F-4D97-AF65-F5344CB8AC3E}">
        <p14:creationId xmlns:p14="http://schemas.microsoft.com/office/powerpoint/2010/main" val="107479571"/>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Executive Summary</a:t>
            </a:r>
          </a:p>
        </p:txBody>
      </p:sp>
      <p:sp>
        <p:nvSpPr>
          <p:cNvPr id="3" name="Content Placeholder 2"/>
          <p:cNvSpPr>
            <a:spLocks noGrp="1"/>
          </p:cNvSpPr>
          <p:nvPr>
            <p:ph idx="1"/>
          </p:nvPr>
        </p:nvSpPr>
        <p:spPr>
          <a:xfrm>
            <a:off x="228599" y="1126189"/>
            <a:ext cx="8786813" cy="5122211"/>
          </a:xfrm>
        </p:spPr>
        <p:txBody>
          <a:bodyPr/>
          <a:lstStyle/>
          <a:p>
            <a:r>
              <a:rPr lang="en-US" sz="2000" b="1" dirty="0">
                <a:solidFill>
                  <a:srgbClr val="0070C0"/>
                </a:solidFill>
              </a:rPr>
              <a:t>Genome Read Mapping </a:t>
            </a:r>
            <a:r>
              <a:rPr lang="en-US" sz="2000" dirty="0"/>
              <a:t>is a very important problem and is the first step in many types of genomic analysis</a:t>
            </a:r>
          </a:p>
          <a:p>
            <a:pPr lvl="1"/>
            <a:r>
              <a:rPr lang="en-US" sz="1800" dirty="0"/>
              <a:t>Could lead to improved health care, medicine, quality of life</a:t>
            </a:r>
          </a:p>
          <a:p>
            <a:pPr lvl="1"/>
            <a:endParaRPr lang="en-US" sz="2000" dirty="0"/>
          </a:p>
          <a:p>
            <a:r>
              <a:rPr lang="en-US" sz="2000" dirty="0"/>
              <a:t>Read mapping is an </a:t>
            </a:r>
            <a:r>
              <a:rPr lang="en-US" sz="2000" b="1" dirty="0">
                <a:solidFill>
                  <a:srgbClr val="0070C0"/>
                </a:solidFill>
              </a:rPr>
              <a:t>approximate string matching </a:t>
            </a:r>
            <a:r>
              <a:rPr lang="en-US" sz="2000" dirty="0"/>
              <a:t>problem</a:t>
            </a:r>
          </a:p>
          <a:p>
            <a:pPr lvl="1"/>
            <a:r>
              <a:rPr lang="en-US" sz="1800" dirty="0"/>
              <a:t>Find the best fit of 100 character strings into a 3 billion character dictionary</a:t>
            </a:r>
          </a:p>
          <a:p>
            <a:pPr lvl="1"/>
            <a:r>
              <a:rPr lang="en-US" sz="1800" b="1" dirty="0">
                <a:solidFill>
                  <a:srgbClr val="0070C0"/>
                </a:solidFill>
              </a:rPr>
              <a:t>Alignment</a:t>
            </a:r>
            <a:r>
              <a:rPr lang="en-US" sz="1800" dirty="0">
                <a:solidFill>
                  <a:srgbClr val="0070C0"/>
                </a:solidFill>
              </a:rPr>
              <a:t> </a:t>
            </a:r>
            <a:r>
              <a:rPr lang="en-US" sz="1800" dirty="0"/>
              <a:t>is currently the best method for determining the similarity between two strings, but is </a:t>
            </a:r>
            <a:r>
              <a:rPr lang="en-US" sz="1800" b="1" dirty="0">
                <a:solidFill>
                  <a:srgbClr val="FF0000"/>
                </a:solidFill>
              </a:rPr>
              <a:t>very expensive</a:t>
            </a:r>
          </a:p>
          <a:p>
            <a:pPr lvl="1"/>
            <a:endParaRPr lang="en-US" sz="2000" dirty="0"/>
          </a:p>
          <a:p>
            <a:r>
              <a:rPr lang="en-US" sz="2000" dirty="0"/>
              <a:t>We propose an in-memory processing algorithm </a:t>
            </a:r>
            <a:r>
              <a:rPr lang="en-US" sz="2000" b="1" dirty="0">
                <a:solidFill>
                  <a:srgbClr val="0070C0"/>
                </a:solidFill>
              </a:rPr>
              <a:t>GRIM-Filter</a:t>
            </a:r>
            <a:r>
              <a:rPr lang="en-US" sz="2000" dirty="0"/>
              <a:t> for accelerating read mapping, by reducing the number of required alignments</a:t>
            </a:r>
          </a:p>
          <a:p>
            <a:endParaRPr lang="en-US" sz="2000" dirty="0"/>
          </a:p>
          <a:p>
            <a:r>
              <a:rPr lang="en-US" sz="2000" dirty="0"/>
              <a:t>We implement GRIM-Filter using </a:t>
            </a:r>
            <a:r>
              <a:rPr lang="en-US" sz="2000" b="1" dirty="0">
                <a:solidFill>
                  <a:schemeClr val="tx2"/>
                </a:solidFill>
              </a:rPr>
              <a:t>in-memory processing</a:t>
            </a:r>
            <a:r>
              <a:rPr lang="en-US" sz="2000" dirty="0"/>
              <a:t> within </a:t>
            </a:r>
            <a:r>
              <a:rPr lang="en-US" sz="2000" b="1" dirty="0">
                <a:solidFill>
                  <a:schemeClr val="tx2"/>
                </a:solidFill>
              </a:rPr>
              <a:t>3D-stacked memory</a:t>
            </a:r>
            <a:r>
              <a:rPr lang="en-US" sz="2000" b="1" dirty="0"/>
              <a:t> </a:t>
            </a:r>
            <a:r>
              <a:rPr lang="en-US" sz="2000" dirty="0"/>
              <a:t>and show up to </a:t>
            </a:r>
            <a:r>
              <a:rPr lang="en-US" sz="2000" b="1" dirty="0">
                <a:solidFill>
                  <a:schemeClr val="tx2"/>
                </a:solidFill>
              </a:rPr>
              <a:t>3.7x speedup</a:t>
            </a:r>
            <a:r>
              <a:rPr lang="en-US" sz="2000" dirty="0"/>
              <a: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3683314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GRIM-Filter in 3D-stacked DRAM</a:t>
            </a:r>
          </a:p>
        </p:txBody>
      </p:sp>
      <p:sp>
        <p:nvSpPr>
          <p:cNvPr id="3" name="Content Placeholder 2"/>
          <p:cNvSpPr>
            <a:spLocks noGrp="1"/>
          </p:cNvSpPr>
          <p:nvPr>
            <p:ph idx="1"/>
          </p:nvPr>
        </p:nvSpPr>
        <p:spPr>
          <a:xfrm>
            <a:off x="228600" y="5124564"/>
            <a:ext cx="8915400" cy="968732"/>
          </a:xfrm>
        </p:spPr>
        <p:txBody>
          <a:bodyPr/>
          <a:lstStyle/>
          <a:p>
            <a:r>
              <a:rPr lang="en-US" sz="2000" dirty="0"/>
              <a:t>The layout of bit vectors in a bank enables filtering many bins in parallel</a:t>
            </a:r>
          </a:p>
          <a:p>
            <a:r>
              <a:rPr lang="en-US" sz="2000" dirty="0"/>
              <a:t>Customized logic for accumulation and comparison per genome segment</a:t>
            </a:r>
          </a:p>
          <a:p>
            <a:pPr lvl="1"/>
            <a:r>
              <a:rPr lang="en-US" sz="1850" dirty="0"/>
              <a:t>Low area overhead, simple implementation</a:t>
            </a:r>
          </a:p>
          <a:p>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7" name="Picture 6"/>
          <p:cNvPicPr>
            <a:picLocks noChangeAspect="1"/>
          </p:cNvPicPr>
          <p:nvPr/>
        </p:nvPicPr>
        <p:blipFill>
          <a:blip r:embed="rId3"/>
          <a:stretch>
            <a:fillRect/>
          </a:stretch>
        </p:blipFill>
        <p:spPr>
          <a:xfrm>
            <a:off x="0" y="1179106"/>
            <a:ext cx="9144000" cy="3618046"/>
          </a:xfrm>
          <a:prstGeom prst="rect">
            <a:avLst/>
          </a:prstGeom>
        </p:spPr>
      </p:pic>
    </p:spTree>
    <p:extLst>
      <p:ext uri="{BB962C8B-B14F-4D97-AF65-F5344CB8AC3E}">
        <p14:creationId xmlns:p14="http://schemas.microsoft.com/office/powerpoint/2010/main" val="31384926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5080002"/>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000" dirty="0"/>
              <a:t>GRIM-Filter Performance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11" name="Picture 10"/>
          <p:cNvPicPr>
            <a:picLocks noChangeAspect="1"/>
          </p:cNvPicPr>
          <p:nvPr/>
        </p:nvPicPr>
        <p:blipFill rotWithShape="1">
          <a:blip r:embed="rId3"/>
          <a:srcRect l="941"/>
          <a:stretch/>
        </p:blipFill>
        <p:spPr>
          <a:xfrm>
            <a:off x="57150" y="2165217"/>
            <a:ext cx="9032351" cy="1892431"/>
          </a:xfrm>
          <a:prstGeom prst="rect">
            <a:avLst/>
          </a:prstGeom>
        </p:spPr>
      </p:pic>
      <p:sp>
        <p:nvSpPr>
          <p:cNvPr id="15" name="TextBox 14"/>
          <p:cNvSpPr txBox="1"/>
          <p:nvPr/>
        </p:nvSpPr>
        <p:spPr>
          <a:xfrm>
            <a:off x="157162" y="1568467"/>
            <a:ext cx="14267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Time (x1000 seconds)</a:t>
            </a:r>
          </a:p>
        </p:txBody>
      </p:sp>
      <p:sp>
        <p:nvSpPr>
          <p:cNvPr id="20" name="TextBox 19"/>
          <p:cNvSpPr txBox="1"/>
          <p:nvPr/>
        </p:nvSpPr>
        <p:spPr>
          <a:xfrm>
            <a:off x="550264" y="5445224"/>
            <a:ext cx="82889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1.8x-3.7x performance benefit across real data sets</a:t>
            </a:r>
          </a:p>
        </p:txBody>
      </p:sp>
      <p:sp>
        <p:nvSpPr>
          <p:cNvPr id="23" name="Content Placeholder 2"/>
          <p:cNvSpPr>
            <a:spLocks noGrp="1"/>
          </p:cNvSpPr>
          <p:nvPr>
            <p:ph idx="1"/>
          </p:nvPr>
        </p:nvSpPr>
        <p:spPr>
          <a:xfrm>
            <a:off x="389429" y="3260175"/>
            <a:ext cx="8610600" cy="1737231"/>
          </a:xfrm>
        </p:spPr>
        <p:txBody>
          <a:bodyPr/>
          <a:lstStyle/>
          <a:p>
            <a:endParaRPr lang="en-US" sz="2400" dirty="0"/>
          </a:p>
          <a:p>
            <a:pPr marL="0" indent="0">
              <a:buNone/>
            </a:pPr>
            <a:endParaRPr lang="en-US" sz="2400" dirty="0"/>
          </a:p>
        </p:txBody>
      </p:sp>
      <p:sp>
        <p:nvSpPr>
          <p:cNvPr id="25" name="TextBox 24"/>
          <p:cNvSpPr txBox="1"/>
          <p:nvPr/>
        </p:nvSpPr>
        <p:spPr>
          <a:xfrm>
            <a:off x="2803762" y="1903317"/>
            <a:ext cx="37329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Benchmarks and </a:t>
            </a:r>
            <a:r>
              <a:rPr kumimoji="0" lang="en-US" sz="1400" b="0" i="0" u="none" strike="noStrike" kern="1200" cap="none" spc="0" normalizeH="0" baseline="0" noProof="0">
                <a:ln>
                  <a:noFill/>
                </a:ln>
                <a:solidFill>
                  <a:srgbClr val="000000"/>
                </a:solidFill>
                <a:effectLst/>
                <a:uLnTx/>
                <a:uFillTx/>
                <a:latin typeface="Tahoma"/>
                <a:ea typeface="+mn-ea"/>
                <a:cs typeface="+mn-cs"/>
              </a:rPr>
              <a:t>their Execution Times</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271132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080002"/>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000" dirty="0"/>
              <a:t>GRIM-Filter False Positive Rate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12" name="Picture 11"/>
          <p:cNvPicPr>
            <a:picLocks noChangeAspect="1"/>
          </p:cNvPicPr>
          <p:nvPr/>
        </p:nvPicPr>
        <p:blipFill>
          <a:blip r:embed="rId3"/>
          <a:stretch>
            <a:fillRect/>
          </a:stretch>
        </p:blipFill>
        <p:spPr>
          <a:xfrm>
            <a:off x="0" y="2187000"/>
            <a:ext cx="9144000" cy="1812687"/>
          </a:xfrm>
          <a:prstGeom prst="rect">
            <a:avLst/>
          </a:prstGeom>
        </p:spPr>
      </p:pic>
      <p:sp>
        <p:nvSpPr>
          <p:cNvPr id="16" name="TextBox 15"/>
          <p:cNvSpPr txBox="1"/>
          <p:nvPr/>
        </p:nvSpPr>
        <p:spPr>
          <a:xfrm>
            <a:off x="0" y="1680700"/>
            <a:ext cx="142677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False Positive Rate (%)</a:t>
            </a:r>
          </a:p>
        </p:txBody>
      </p:sp>
      <p:sp>
        <p:nvSpPr>
          <p:cNvPr id="20" name="TextBox 19"/>
          <p:cNvSpPr txBox="1"/>
          <p:nvPr/>
        </p:nvSpPr>
        <p:spPr>
          <a:xfrm>
            <a:off x="228600" y="5445224"/>
            <a:ext cx="8915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5.6x-6.4x False Positive reduction across real data sets</a:t>
            </a:r>
          </a:p>
        </p:txBody>
      </p:sp>
      <p:sp>
        <p:nvSpPr>
          <p:cNvPr id="23" name="TextBox 22"/>
          <p:cNvSpPr txBox="1"/>
          <p:nvPr/>
        </p:nvSpPr>
        <p:spPr>
          <a:xfrm>
            <a:off x="2667448" y="1855602"/>
            <a:ext cx="37329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Benchmarks and </a:t>
            </a:r>
            <a:r>
              <a:rPr kumimoji="0" lang="en-US" sz="1400" b="0" i="0" u="none" strike="noStrike" kern="1200" cap="none" spc="0" normalizeH="0" baseline="0" noProof="0">
                <a:ln>
                  <a:noFill/>
                </a:ln>
                <a:solidFill>
                  <a:srgbClr val="000000"/>
                </a:solidFill>
                <a:effectLst/>
                <a:uLnTx/>
                <a:uFillTx/>
                <a:latin typeface="Tahoma"/>
                <a:ea typeface="+mn-ea"/>
                <a:cs typeface="+mn-cs"/>
              </a:rPr>
              <a:t>their False Positive Rates</a:t>
            </a:r>
            <a:endParaRPr kumimoji="0" lang="en-US" sz="1400" b="0" i="0" u="none" strike="noStrike" kern="1200" cap="none" spc="0" normalizeH="0" baseline="0" noProof="0" dirty="0">
              <a:ln>
                <a:noFill/>
              </a:ln>
              <a:solidFill>
                <a:srgbClr val="000000"/>
              </a:solidFill>
              <a:effectLst/>
              <a:uLnTx/>
              <a:uFillTx/>
              <a:latin typeface="Tahoma"/>
              <a:ea typeface="+mn-ea"/>
              <a:cs typeface="+mn-cs"/>
            </a:endParaRPr>
          </a:p>
        </p:txBody>
      </p:sp>
    </p:spTree>
    <p:extLst>
      <p:ext uri="{BB962C8B-B14F-4D97-AF65-F5344CB8AC3E}">
        <p14:creationId xmlns:p14="http://schemas.microsoft.com/office/powerpoint/2010/main" val="3577143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Conclusions</a:t>
            </a:r>
          </a:p>
        </p:txBody>
      </p:sp>
      <p:sp>
        <p:nvSpPr>
          <p:cNvPr id="3" name="Content Placeholder 2"/>
          <p:cNvSpPr>
            <a:spLocks noGrp="1"/>
          </p:cNvSpPr>
          <p:nvPr>
            <p:ph idx="1"/>
          </p:nvPr>
        </p:nvSpPr>
        <p:spPr/>
        <p:txBody>
          <a:bodyPr/>
          <a:lstStyle/>
          <a:p>
            <a:r>
              <a:rPr lang="en-US" sz="2400" dirty="0"/>
              <a:t>We propose an </a:t>
            </a:r>
            <a:r>
              <a:rPr lang="en-US" sz="2400" dirty="0">
                <a:solidFill>
                  <a:srgbClr val="0070C0"/>
                </a:solidFill>
              </a:rPr>
              <a:t>in memory filter algorithm </a:t>
            </a:r>
            <a:r>
              <a:rPr lang="en-US" sz="2400" dirty="0"/>
              <a:t>to</a:t>
            </a:r>
            <a:r>
              <a:rPr lang="en-US" sz="2400" dirty="0">
                <a:solidFill>
                  <a:srgbClr val="0070C0"/>
                </a:solidFill>
              </a:rPr>
              <a:t> accelerate end-to-end genome read mapping </a:t>
            </a:r>
            <a:r>
              <a:rPr lang="en-US" sz="2400" dirty="0"/>
              <a:t>by reducing the number of required alignments</a:t>
            </a:r>
            <a:endParaRPr lang="en-US" sz="2400" dirty="0">
              <a:solidFill>
                <a:srgbClr val="0070C0"/>
              </a:solidFill>
            </a:endParaRPr>
          </a:p>
          <a:p>
            <a:endParaRPr lang="en-US" sz="2400" dirty="0"/>
          </a:p>
          <a:p>
            <a:r>
              <a:rPr lang="en-US" sz="2400" dirty="0"/>
              <a:t>Compared to the previous best filter</a:t>
            </a:r>
          </a:p>
          <a:p>
            <a:pPr lvl="1"/>
            <a:r>
              <a:rPr lang="en-US" sz="2000" dirty="0"/>
              <a:t>We observed </a:t>
            </a:r>
            <a:r>
              <a:rPr lang="en-US" sz="2000" dirty="0">
                <a:solidFill>
                  <a:srgbClr val="0070C0"/>
                </a:solidFill>
              </a:rPr>
              <a:t>1.8x-3.7x speedup</a:t>
            </a:r>
          </a:p>
          <a:p>
            <a:pPr lvl="1"/>
            <a:r>
              <a:rPr lang="en-US" sz="2000" dirty="0"/>
              <a:t>We observed </a:t>
            </a:r>
            <a:r>
              <a:rPr lang="en-US" sz="2000" dirty="0">
                <a:solidFill>
                  <a:srgbClr val="0070C0"/>
                </a:solidFill>
              </a:rPr>
              <a:t>5.6x-6.4x fewer false positives</a:t>
            </a:r>
          </a:p>
          <a:p>
            <a:endParaRPr lang="en-US" sz="2400" dirty="0"/>
          </a:p>
          <a:p>
            <a:r>
              <a:rPr lang="en-US" sz="2400" dirty="0">
                <a:solidFill>
                  <a:srgbClr val="FF0000"/>
                </a:solidFill>
              </a:rPr>
              <a:t>GRIM-Filter is a universal filter </a:t>
            </a:r>
            <a:r>
              <a:rPr lang="en-US" sz="2400" dirty="0"/>
              <a:t>that can be applied to any genome read mapper </a:t>
            </a:r>
          </a:p>
          <a:p>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286520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solidFill>
                  <a:srgbClr val="006633"/>
                </a:solidFill>
              </a:rPr>
              <a:t>In-Memory DNA Sequence Analysis</a:t>
            </a:r>
            <a:endParaRPr lang="en-US" dirty="0"/>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0D6DD92-3E99-804F-B2F4-271398E18684}"/>
              </a:ext>
            </a:extLst>
          </p:cNvPr>
          <p:cNvPicPr>
            <a:picLocks noChangeAspect="1"/>
          </p:cNvPicPr>
          <p:nvPr/>
        </p:nvPicPr>
        <p:blipFill>
          <a:blip r:embed="rId5"/>
          <a:stretch>
            <a:fillRect/>
          </a:stretch>
        </p:blipFill>
        <p:spPr>
          <a:xfrm>
            <a:off x="611560" y="3489290"/>
            <a:ext cx="7956376" cy="2892354"/>
          </a:xfrm>
          <a:prstGeom prst="rect">
            <a:avLst/>
          </a:prstGeom>
        </p:spPr>
      </p:pic>
    </p:spTree>
    <p:extLst>
      <p:ext uri="{BB962C8B-B14F-4D97-AF65-F5344CB8AC3E}">
        <p14:creationId xmlns:p14="http://schemas.microsoft.com/office/powerpoint/2010/main" val="17447398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Open Problems: PIM Adoption</a:t>
            </a:r>
          </a:p>
        </p:txBody>
      </p:sp>
      <p:sp>
        <p:nvSpPr>
          <p:cNvPr id="3" name="Content Placeholder 2"/>
          <p:cNvSpPr>
            <a:spLocks noGrp="1"/>
          </p:cNvSpPr>
          <p:nvPr>
            <p:ph idx="1"/>
          </p:nvPr>
        </p:nvSpPr>
        <p:spPr>
          <a:xfrm>
            <a:off x="228600" y="1052736"/>
            <a:ext cx="8735888"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lgn="ctr">
              <a:buNone/>
            </a:pPr>
            <a:r>
              <a:rPr lang="en-US" sz="2000" b="1" dirty="0">
                <a:hlinkClick r:id="rId2"/>
              </a:rPr>
              <a:t>https://arxiv.org/pdf/1802.00320.pdf</a:t>
            </a:r>
            <a:r>
              <a:rPr lang="en-US" sz="2000"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3AD2022-F9DE-D14F-A45A-D41DA60EB21E}"/>
              </a:ext>
            </a:extLst>
          </p:cNvPr>
          <p:cNvPicPr>
            <a:picLocks noChangeAspect="1"/>
          </p:cNvPicPr>
          <p:nvPr/>
        </p:nvPicPr>
        <p:blipFill>
          <a:blip r:embed="rId3"/>
          <a:stretch>
            <a:fillRect/>
          </a:stretch>
        </p:blipFill>
        <p:spPr>
          <a:xfrm>
            <a:off x="337560" y="1286211"/>
            <a:ext cx="8589976" cy="3366925"/>
          </a:xfrm>
          <a:prstGeom prst="rect">
            <a:avLst/>
          </a:prstGeom>
        </p:spPr>
      </p:pic>
    </p:spTree>
    <p:extLst>
      <p:ext uri="{BB962C8B-B14F-4D97-AF65-F5344CB8AC3E}">
        <p14:creationId xmlns:p14="http://schemas.microsoft.com/office/powerpoint/2010/main" val="38928453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Yet …</a:t>
            </a:r>
          </a:p>
        </p:txBody>
      </p:sp>
      <p:sp>
        <p:nvSpPr>
          <p:cNvPr id="3" name="Content Placeholder 2"/>
          <p:cNvSpPr>
            <a:spLocks noGrp="1"/>
          </p:cNvSpPr>
          <p:nvPr>
            <p:ph idx="1"/>
          </p:nvPr>
        </p:nvSpPr>
        <p:spPr>
          <a:xfrm>
            <a:off x="228600" y="997527"/>
            <a:ext cx="8915400" cy="5193723"/>
          </a:xfrm>
        </p:spPr>
        <p:txBody>
          <a:bodyPr/>
          <a:lstStyle/>
          <a:p>
            <a:r>
              <a:rPr lang="en-US" dirty="0"/>
              <a:t>“</a:t>
            </a:r>
            <a:r>
              <a:rPr lang="en-US" sz="2800" b="1" dirty="0">
                <a:solidFill>
                  <a:srgbClr val="0000FF"/>
                </a:solidFill>
              </a:rPr>
              <a:t>It</a:t>
            </a:r>
            <a:r>
              <a:rPr lang="fr-FR" sz="2800" b="1" dirty="0">
                <a:solidFill>
                  <a:srgbClr val="0000FF"/>
                </a:solidFill>
              </a:rPr>
              <a:t>’</a:t>
            </a:r>
            <a:r>
              <a:rPr lang="en-US" sz="2800" b="1" dirty="0">
                <a:solidFill>
                  <a:srgbClr val="0000FF"/>
                </a:solidFill>
              </a:rPr>
              <a:t>s the Memory, Stupid!</a:t>
            </a:r>
            <a:r>
              <a:rPr lang="en-US" dirty="0"/>
              <a:t>” (Richard Sites, MPR, 1996)</a:t>
            </a:r>
          </a:p>
        </p:txBody>
      </p:sp>
      <p:pic>
        <p:nvPicPr>
          <p:cNvPr id="10" name="Picture 9"/>
          <p:cNvPicPr>
            <a:picLocks noChangeAspect="1"/>
          </p:cNvPicPr>
          <p:nvPr/>
        </p:nvPicPr>
        <p:blipFill>
          <a:blip r:embed="rId2"/>
          <a:stretch>
            <a:fillRect/>
          </a:stretch>
        </p:blipFill>
        <p:spPr>
          <a:xfrm>
            <a:off x="203200" y="1606128"/>
            <a:ext cx="8724900" cy="4775200"/>
          </a:xfrm>
          <a:prstGeom prst="rect">
            <a:avLst/>
          </a:prstGeom>
        </p:spPr>
      </p:pic>
      <p:sp>
        <p:nvSpPr>
          <p:cNvPr id="6" name="AutoShape 25"/>
          <p:cNvSpPr>
            <a:spLocks noChangeArrowheads="1"/>
          </p:cNvSpPr>
          <p:nvPr/>
        </p:nvSpPr>
        <p:spPr bwMode="auto">
          <a:xfrm>
            <a:off x="2123728" y="3573016"/>
            <a:ext cx="2016224" cy="2304256"/>
          </a:xfrm>
          <a:prstGeom prst="roundRect">
            <a:avLst>
              <a:gd name="adj" fmla="val 16667"/>
            </a:avLst>
          </a:prstGeom>
          <a:noFill/>
          <a:ln w="88900">
            <a:solidFill>
              <a:srgbClr val="0000FF"/>
            </a:solidFill>
            <a:round/>
            <a:headEnd/>
            <a:tailEn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8" name="TextBox 7"/>
          <p:cNvSpPr txBox="1"/>
          <p:nvPr/>
        </p:nvSpPr>
        <p:spPr>
          <a:xfrm>
            <a:off x="107504" y="6496146"/>
            <a:ext cx="8871173" cy="284693"/>
          </a:xfrm>
          <a:prstGeom prst="rect">
            <a:avLst/>
          </a:prstGeom>
          <a:noFill/>
        </p:spPr>
        <p:txBody>
          <a:bodyPr wrap="none" rtlCol="0">
            <a:spAutoFit/>
          </a:bodyPr>
          <a:lstStyle/>
          <a:p>
            <a:r>
              <a:rPr lang="en-US" sz="1250" dirty="0">
                <a:solidFill>
                  <a:srgbClr val="000000"/>
                </a:solidFill>
              </a:rPr>
              <a:t>Mutlu+, “</a:t>
            </a:r>
            <a:r>
              <a:rPr lang="en-US" sz="1250" dirty="0">
                <a:solidFill>
                  <a:srgbClr val="0000FF"/>
                </a:solidFill>
              </a:rPr>
              <a:t>Runahead Execution: An Alternative to Very Large Instruction Windows for Out-of-Order Processors</a:t>
            </a:r>
            <a:r>
              <a:rPr lang="en-US" sz="1250" dirty="0">
                <a:solidFill>
                  <a:srgbClr val="000000"/>
                </a:solidFill>
              </a:rPr>
              <a:t>,” HPCA 2003.</a:t>
            </a:r>
          </a:p>
        </p:txBody>
      </p:sp>
    </p:spTree>
    <p:extLst>
      <p:ext uri="{BB962C8B-B14F-4D97-AF65-F5344CB8AC3E}">
        <p14:creationId xmlns:p14="http://schemas.microsoft.com/office/powerpoint/2010/main" val="1057623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4"/>
          <p:cNvSpPr>
            <a:spLocks noGrp="1" noChangeArrowheads="1"/>
          </p:cNvSpPr>
          <p:nvPr>
            <p:ph type="ctrTitle"/>
          </p:nvPr>
        </p:nvSpPr>
        <p:spPr>
          <a:xfrm>
            <a:off x="1" y="1814587"/>
            <a:ext cx="8794750" cy="822325"/>
          </a:xfrm>
        </p:spPr>
        <p:txBody>
          <a:bodyPr/>
          <a:lstStyle/>
          <a:p>
            <a:pPr algn="ctr" eaLnBrk="1" hangingPunct="1"/>
            <a:r>
              <a:rPr lang="en-US" dirty="0">
                <a:latin typeface="Garamond" charset="0"/>
              </a:rPr>
              <a:t>Enabling the Paradigm Shift</a:t>
            </a:r>
          </a:p>
        </p:txBody>
      </p:sp>
      <p:sp>
        <p:nvSpPr>
          <p:cNvPr id="11571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1241621925"/>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D372D6BD-00C3-AE42-A425-0171EA615E4C}"/>
              </a:ext>
            </a:extLst>
          </p:cNvPr>
          <p:cNvSpPr>
            <a:spLocks noGrp="1"/>
          </p:cNvSpPr>
          <p:nvPr>
            <p:ph type="title"/>
          </p:nvPr>
        </p:nvSpPr>
        <p:spPr/>
        <p:txBody>
          <a:bodyPr/>
          <a:lstStyle/>
          <a:p>
            <a:r>
              <a:rPr lang="en-US" altLang="en-US" dirty="0">
                <a:ea typeface="ＭＳ Ｐゴシック" panose="020B0600070205080204" pitchFamily="34" charset="-128"/>
              </a:rPr>
              <a:t>Computer Architecture Today</a:t>
            </a:r>
          </a:p>
        </p:txBody>
      </p:sp>
      <p:sp>
        <p:nvSpPr>
          <p:cNvPr id="3" name="Content Placeholder 2">
            <a:extLst>
              <a:ext uri="{FF2B5EF4-FFF2-40B4-BE49-F238E27FC236}">
                <a16:creationId xmlns:a16="http://schemas.microsoft.com/office/drawing/2014/main" id="{9F7A138C-3CD5-CC4B-9922-ACD95237B4F4}"/>
              </a:ext>
            </a:extLst>
          </p:cNvPr>
          <p:cNvSpPr>
            <a:spLocks noGrp="1"/>
          </p:cNvSpPr>
          <p:nvPr>
            <p:ph idx="1"/>
          </p:nvPr>
        </p:nvSpPr>
        <p:spPr>
          <a:xfrm>
            <a:off x="228600" y="996950"/>
            <a:ext cx="8763000" cy="5194300"/>
          </a:xfrm>
        </p:spPr>
        <p:txBody>
          <a:bodyPr/>
          <a:lstStyle/>
          <a:p>
            <a:r>
              <a:rPr lang="en-US" altLang="en-US">
                <a:ea typeface="ＭＳ Ｐゴシック" panose="020B0600070205080204" pitchFamily="34" charset="-128"/>
              </a:rPr>
              <a:t>You can revolutionize the way computers are built, if you understand both the hardware and the software (and change each accordingly)</a:t>
            </a:r>
          </a:p>
          <a:p>
            <a:endParaRPr lang="en-US" altLang="en-US">
              <a:ea typeface="ＭＳ Ｐゴシック" panose="020B0600070205080204" pitchFamily="34" charset="-128"/>
            </a:endParaRPr>
          </a:p>
          <a:p>
            <a:r>
              <a:rPr lang="en-US" altLang="en-US">
                <a:ea typeface="ＭＳ Ｐゴシック" panose="020B0600070205080204" pitchFamily="34" charset="-128"/>
              </a:rPr>
              <a:t>You can invent new paradigms for computation, communication, and storage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Recommended book: Thomas Kuhn, “</a:t>
            </a:r>
            <a:r>
              <a:rPr lang="en-US" altLang="ja-JP">
                <a:solidFill>
                  <a:srgbClr val="0000FF"/>
                </a:solidFill>
                <a:ea typeface="ＭＳ Ｐゴシック" panose="020B0600070205080204" pitchFamily="34" charset="-128"/>
              </a:rPr>
              <a:t>The Structure of Scientific Revolutions</a:t>
            </a:r>
            <a:r>
              <a:rPr lang="en-US" altLang="en-US">
                <a:ea typeface="ＭＳ Ｐゴシック" panose="020B0600070205080204" pitchFamily="34" charset="-128"/>
              </a:rPr>
              <a:t>”</a:t>
            </a:r>
            <a:r>
              <a:rPr lang="en-US" altLang="ja-JP">
                <a:ea typeface="ＭＳ Ｐゴシック" panose="020B0600070205080204" pitchFamily="34" charset="-128"/>
              </a:rPr>
              <a:t> (1962)</a:t>
            </a:r>
          </a:p>
          <a:p>
            <a:pPr lvl="1"/>
            <a:r>
              <a:rPr lang="en-US" altLang="en-US">
                <a:ea typeface="ＭＳ Ｐゴシック" panose="020B0600070205080204" pitchFamily="34" charset="-128"/>
              </a:rPr>
              <a:t>Pre-paradigm science: no clear consensus in the field</a:t>
            </a:r>
          </a:p>
          <a:p>
            <a:pPr lvl="1"/>
            <a:r>
              <a:rPr lang="en-US" altLang="en-US">
                <a:ea typeface="ＭＳ Ｐゴシック" panose="020B0600070205080204" pitchFamily="34" charset="-128"/>
              </a:rPr>
              <a:t>Normal science: dominant theory used to explain/improve things (business as usual); exceptions considered anomalies</a:t>
            </a:r>
          </a:p>
          <a:p>
            <a:pPr lvl="1"/>
            <a:r>
              <a:rPr lang="en-US" altLang="en-US">
                <a:ea typeface="ＭＳ Ｐゴシック" panose="020B0600070205080204" pitchFamily="34" charset="-128"/>
              </a:rPr>
              <a:t>Revolutionary science: underlying assumptions re-examined</a:t>
            </a:r>
          </a:p>
        </p:txBody>
      </p:sp>
      <p:sp>
        <p:nvSpPr>
          <p:cNvPr id="122883" name="Slide Number Placeholder 3">
            <a:extLst>
              <a:ext uri="{FF2B5EF4-FFF2-40B4-BE49-F238E27FC236}">
                <a16:creationId xmlns:a16="http://schemas.microsoft.com/office/drawing/2014/main" id="{9E2F704F-D6F8-AB41-A9C9-454271828B2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5161B3-87D8-CA4C-A0A1-DD872946786D}"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640439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06F111BE-F8FF-814C-B96E-F2A2D1D06ECA}"/>
              </a:ext>
            </a:extLst>
          </p:cNvPr>
          <p:cNvSpPr>
            <a:spLocks noGrp="1"/>
          </p:cNvSpPr>
          <p:nvPr>
            <p:ph type="title"/>
          </p:nvPr>
        </p:nvSpPr>
        <p:spPr/>
        <p:txBody>
          <a:bodyPr/>
          <a:lstStyle/>
          <a:p>
            <a:r>
              <a:rPr lang="en-US" altLang="en-US" dirty="0">
                <a:ea typeface="ＭＳ Ｐゴシック" panose="020B0600070205080204" pitchFamily="34" charset="-128"/>
              </a:rPr>
              <a:t>Computer Architecture Today</a:t>
            </a:r>
          </a:p>
        </p:txBody>
      </p:sp>
      <p:sp>
        <p:nvSpPr>
          <p:cNvPr id="123906" name="Content Placeholder 2">
            <a:extLst>
              <a:ext uri="{FF2B5EF4-FFF2-40B4-BE49-F238E27FC236}">
                <a16:creationId xmlns:a16="http://schemas.microsoft.com/office/drawing/2014/main" id="{035196A7-91D5-9A49-9E10-1ED55CBF77A9}"/>
              </a:ext>
            </a:extLst>
          </p:cNvPr>
          <p:cNvSpPr>
            <a:spLocks noGrp="1"/>
          </p:cNvSpPr>
          <p:nvPr>
            <p:ph idx="1"/>
          </p:nvPr>
        </p:nvSpPr>
        <p:spPr>
          <a:xfrm>
            <a:off x="228600" y="996950"/>
            <a:ext cx="8763000" cy="5194300"/>
          </a:xfrm>
        </p:spPr>
        <p:txBody>
          <a:bodyPr/>
          <a:lstStyle/>
          <a:p>
            <a:r>
              <a:rPr lang="en-US" altLang="en-US">
                <a:ea typeface="ＭＳ Ｐゴシック" panose="020B0600070205080204" pitchFamily="34" charset="-128"/>
              </a:rPr>
              <a:t>You can revolutionize the way computers are built, if you understand both the hardware and the software (and change each accordingly)</a:t>
            </a:r>
          </a:p>
          <a:p>
            <a:endParaRPr lang="en-US" altLang="en-US">
              <a:ea typeface="ＭＳ Ｐゴシック" panose="020B0600070205080204" pitchFamily="34" charset="-128"/>
            </a:endParaRPr>
          </a:p>
          <a:p>
            <a:r>
              <a:rPr lang="en-US" altLang="en-US">
                <a:ea typeface="ＭＳ Ｐゴシック" panose="020B0600070205080204" pitchFamily="34" charset="-128"/>
              </a:rPr>
              <a:t>You can invent new paradigms for computation, communication, and storage</a:t>
            </a:r>
          </a:p>
          <a:p>
            <a:pPr lvl="1"/>
            <a:endParaRPr lang="en-US" altLang="en-US">
              <a:ea typeface="ＭＳ Ｐゴシック" panose="020B0600070205080204" pitchFamily="34" charset="-128"/>
            </a:endParaRPr>
          </a:p>
          <a:p>
            <a:r>
              <a:rPr lang="en-US" altLang="en-US">
                <a:ea typeface="ＭＳ Ｐゴシック" panose="020B0600070205080204" pitchFamily="34" charset="-128"/>
              </a:rPr>
              <a:t>Recommended book: Thomas Kuhn, “</a:t>
            </a:r>
            <a:r>
              <a:rPr lang="en-US" altLang="ja-JP">
                <a:solidFill>
                  <a:srgbClr val="0000FF"/>
                </a:solidFill>
                <a:ea typeface="ＭＳ Ｐゴシック" panose="020B0600070205080204" pitchFamily="34" charset="-128"/>
              </a:rPr>
              <a:t>The Structure of Scientific Revolutions</a:t>
            </a:r>
            <a:r>
              <a:rPr lang="en-US" altLang="en-US">
                <a:ea typeface="ＭＳ Ｐゴシック" panose="020B0600070205080204" pitchFamily="34" charset="-128"/>
              </a:rPr>
              <a:t>”</a:t>
            </a:r>
            <a:r>
              <a:rPr lang="en-US" altLang="ja-JP">
                <a:ea typeface="ＭＳ Ｐゴシック" panose="020B0600070205080204" pitchFamily="34" charset="-128"/>
              </a:rPr>
              <a:t> (1962)</a:t>
            </a:r>
          </a:p>
          <a:p>
            <a:pPr lvl="1"/>
            <a:r>
              <a:rPr lang="en-US" altLang="en-US">
                <a:ea typeface="ＭＳ Ｐゴシック" panose="020B0600070205080204" pitchFamily="34" charset="-128"/>
              </a:rPr>
              <a:t>Pre-paradigm science: no clear consensus in the field</a:t>
            </a:r>
          </a:p>
          <a:p>
            <a:pPr lvl="1"/>
            <a:r>
              <a:rPr lang="en-US" altLang="en-US">
                <a:ea typeface="ＭＳ Ｐゴシック" panose="020B0600070205080204" pitchFamily="34" charset="-128"/>
              </a:rPr>
              <a:t>Normal science: dominant theory used to explain/improve things (business as usual); exceptions considered anomalies</a:t>
            </a:r>
          </a:p>
          <a:p>
            <a:pPr lvl="1"/>
            <a:r>
              <a:rPr lang="en-US" altLang="en-US">
                <a:ea typeface="ＭＳ Ｐゴシック" panose="020B0600070205080204" pitchFamily="34" charset="-128"/>
              </a:rPr>
              <a:t>Revolutionary science: underlying assumptions re-examined</a:t>
            </a:r>
          </a:p>
        </p:txBody>
      </p:sp>
      <p:sp>
        <p:nvSpPr>
          <p:cNvPr id="123907" name="Slide Number Placeholder 3">
            <a:extLst>
              <a:ext uri="{FF2B5EF4-FFF2-40B4-BE49-F238E27FC236}">
                <a16:creationId xmlns:a16="http://schemas.microsoft.com/office/drawing/2014/main" id="{CE876F6F-B198-B14D-984D-83B52A8D68F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400">
                <a:solidFill>
                  <a:schemeClr val="tx1"/>
                </a:solidFill>
                <a:latin typeface="Tahoma" panose="020B0604030504040204" pitchFamily="34" charset="0"/>
                <a:ea typeface="ＭＳ Ｐゴシック" panose="020B0600070205080204" pitchFamily="34" charset="-128"/>
              </a:defRPr>
            </a:lvl1pPr>
            <a:lvl2pPr marL="742950" indent="-285750">
              <a:spcBef>
                <a:spcPct val="20000"/>
              </a:spcBef>
              <a:buClr>
                <a:schemeClr val="accent2"/>
              </a:buClr>
              <a:buSzPct val="60000"/>
              <a:buFont typeface="Wingdings" pitchFamily="2" charset="2"/>
              <a:buChar char="q"/>
              <a:defRPr sz="2200">
                <a:solidFill>
                  <a:schemeClr val="tx1"/>
                </a:solidFill>
                <a:latin typeface="Tahoma" panose="020B0604030504040204" pitchFamily="34" charset="0"/>
                <a:ea typeface="ＭＳ Ｐゴシック" panose="020B0600070205080204" pitchFamily="34" charset="-128"/>
              </a:defRPr>
            </a:lvl2pPr>
            <a:lvl3pPr marL="1143000" indent="-228600">
              <a:spcBef>
                <a:spcPct val="20000"/>
              </a:spcBef>
              <a:buClr>
                <a:schemeClr val="accent1"/>
              </a:buClr>
              <a:buSzPct val="65000"/>
              <a:buFont typeface="Wingdings" pitchFamily="2" charset="2"/>
              <a:buChar char="n"/>
              <a:defRPr sz="2000">
                <a:solidFill>
                  <a:schemeClr val="tx1"/>
                </a:solidFill>
                <a:latin typeface="Tahoma" panose="020B0604030504040204" pitchFamily="34" charset="0"/>
                <a:ea typeface="ＭＳ Ｐゴシック" panose="020B0600070205080204" pitchFamily="34" charset="-128"/>
              </a:defRPr>
            </a:lvl3pPr>
            <a:lvl4pPr marL="1600200" indent="-228600">
              <a:spcBef>
                <a:spcPct val="20000"/>
              </a:spcBef>
              <a:buClr>
                <a:schemeClr val="accent2"/>
              </a:buClr>
              <a:buSzPct val="70000"/>
              <a:buFont typeface="Wingdings" pitchFamily="2" charset="2"/>
              <a:buChar char="q"/>
              <a:defRPr>
                <a:solidFill>
                  <a:schemeClr val="tx1"/>
                </a:solidFill>
                <a:latin typeface="Tahoma" panose="020B0604030504040204" pitchFamily="34" charset="0"/>
                <a:ea typeface="ＭＳ Ｐゴシック" panose="020B0600070205080204" pitchFamily="34" charset="-128"/>
              </a:defRPr>
            </a:lvl4pPr>
            <a:lvl5pPr marL="2057400" indent="-228600">
              <a:spcBef>
                <a:spcPct val="20000"/>
              </a:spcBef>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8E9771-DD44-0F4E-A01B-3281F2677222}" type="slidenum">
              <a:rPr kumimoji="0" lang="en-US" altLang="en-US" sz="1600" b="0" i="0" u="none" strike="noStrike" kern="1200" cap="none" spc="0" normalizeH="0" baseline="0" noProof="0" smtClean="0">
                <a:ln>
                  <a:noFill/>
                </a:ln>
                <a:solidFill>
                  <a:srgbClr val="000000"/>
                </a:solidFill>
                <a:effectLst/>
                <a:uLnTx/>
                <a:uFillTx/>
                <a:latin typeface="Garamond" panose="02020404030301010803" pitchFamily="18"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en-US" sz="1600" b="0" i="0" u="none" strike="noStrike" kern="1200" cap="none" spc="0" normalizeH="0" baseline="0" noProof="0">
              <a:ln>
                <a:noFill/>
              </a:ln>
              <a:solidFill>
                <a:srgbClr val="000000"/>
              </a:solidFill>
              <a:effectLst/>
              <a:uLnTx/>
              <a:uFillTx/>
              <a:latin typeface="Garamond" panose="02020404030301010803" pitchFamily="18" charset="0"/>
              <a:ea typeface="ＭＳ Ｐゴシック" panose="020B0600070205080204" pitchFamily="34" charset="-128"/>
              <a:cs typeface="+mn-cs"/>
            </a:endParaRPr>
          </a:p>
        </p:txBody>
      </p:sp>
      <p:pic>
        <p:nvPicPr>
          <p:cNvPr id="123908" name="Picture 1">
            <a:extLst>
              <a:ext uri="{FF2B5EF4-FFF2-40B4-BE49-F238E27FC236}">
                <a16:creationId xmlns:a16="http://schemas.microsoft.com/office/drawing/2014/main" id="{9DA51FDA-8CDC-2647-AF9E-6D4CD75EFB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981200"/>
            <a:ext cx="144780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ADE28D-1258-6A45-A56E-4627A016C5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590800"/>
            <a:ext cx="2463800" cy="37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9CD75145-F3EF-534C-8CA2-A54F9C2228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7075" y="2590800"/>
            <a:ext cx="24606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8A1083F5-F69C-4F46-9507-88DF57FA77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1524000"/>
            <a:ext cx="3397250"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761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Agenda</a:t>
            </a:r>
          </a:p>
        </p:txBody>
      </p:sp>
      <p:sp>
        <p:nvSpPr>
          <p:cNvPr id="19459" name="Content Placeholder 2"/>
          <p:cNvSpPr>
            <a:spLocks noGrp="1"/>
          </p:cNvSpPr>
          <p:nvPr>
            <p:ph idx="1"/>
          </p:nvPr>
        </p:nvSpPr>
        <p:spPr>
          <a:xfrm>
            <a:off x="228600" y="1447800"/>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Major Trends Affecting Main Memory</a:t>
            </a:r>
          </a:p>
          <a:p>
            <a:pPr eaLnBrk="1" hangingPunct="1"/>
            <a:r>
              <a:rPr lang="en-US" dirty="0">
                <a:latin typeface="Tahoma" charset="0"/>
                <a:ea typeface="ＭＳ Ｐゴシック" charset="0"/>
                <a:cs typeface="ＭＳ Ｐゴシック" charset="0"/>
              </a:rPr>
              <a:t>The Need for Intelligent Memory Controllers</a:t>
            </a:r>
          </a:p>
          <a:p>
            <a:pPr lvl="1" eaLnBrk="1" hangingPunct="1"/>
            <a:r>
              <a:rPr lang="en-US" dirty="0">
                <a:latin typeface="Tahoma" charset="0"/>
                <a:ea typeface="ＭＳ Ｐゴシック" charset="0"/>
                <a:cs typeface="ＭＳ Ｐゴシック" charset="0"/>
              </a:rPr>
              <a:t>Bottom Up: Push from Circuits and Devices</a:t>
            </a:r>
          </a:p>
          <a:p>
            <a:pPr lvl="1" eaLnBrk="1" hangingPunct="1"/>
            <a:r>
              <a:rPr lang="en-US" dirty="0">
                <a:latin typeface="Tahoma" charset="0"/>
                <a:ea typeface="ＭＳ Ｐゴシック" charset="0"/>
                <a:cs typeface="ＭＳ Ｐゴシック" charset="0"/>
              </a:rPr>
              <a:t>Top Down: Pull from Systems and Applications</a:t>
            </a:r>
            <a:r>
              <a:rPr lang="en-US" dirty="0">
                <a:solidFill>
                  <a:srgbClr val="0432FF"/>
                </a:solidFill>
                <a:latin typeface="Tahoma" charset="0"/>
                <a:ea typeface="ＭＳ Ｐゴシック" charset="0"/>
                <a:cs typeface="ＭＳ Ｐゴシック" charset="0"/>
              </a:rPr>
              <a:t> </a:t>
            </a:r>
          </a:p>
          <a:p>
            <a:pPr eaLnBrk="1" hangingPunct="1"/>
            <a:r>
              <a:rPr lang="en-US" dirty="0">
                <a:latin typeface="Tahoma" charset="0"/>
                <a:ea typeface="ＭＳ Ｐゴシック" charset="0"/>
                <a:cs typeface="ＭＳ Ｐゴシック" charset="0"/>
              </a:rPr>
              <a:t>Processing in Memory: Two Directions</a:t>
            </a:r>
          </a:p>
          <a:p>
            <a:pPr lvl="1" eaLnBrk="1" hangingPunct="1"/>
            <a:r>
              <a:rPr lang="en-US" dirty="0">
                <a:latin typeface="Tahoma" charset="0"/>
                <a:ea typeface="ＭＳ Ｐゴシック" charset="0"/>
                <a:cs typeface="ＭＳ Ｐゴシック" charset="0"/>
              </a:rPr>
              <a:t>Minimally Changing Memory Chips</a:t>
            </a:r>
          </a:p>
          <a:p>
            <a:pPr lvl="1" eaLnBrk="1" hangingPunct="1"/>
            <a:r>
              <a:rPr lang="en-US" dirty="0">
                <a:latin typeface="Tahoma" charset="0"/>
                <a:ea typeface="ＭＳ Ｐゴシック" charset="0"/>
                <a:cs typeface="ＭＳ Ｐゴシック" charset="0"/>
              </a:rPr>
              <a:t>Exploiting 3D-Stacked Memory</a:t>
            </a:r>
          </a:p>
          <a:p>
            <a:pPr eaLnBrk="1" hangingPunct="1"/>
            <a:r>
              <a:rPr lang="en-US" dirty="0">
                <a:latin typeface="Tahoma" charset="0"/>
                <a:ea typeface="ＭＳ Ｐゴシック" charset="0"/>
                <a:cs typeface="ＭＳ Ｐゴシック" charset="0"/>
              </a:rPr>
              <a:t>How to Enable Adoption of Processing in Memory</a:t>
            </a:r>
          </a:p>
          <a:p>
            <a:pPr eaLnBrk="1" hangingPunct="1"/>
            <a:r>
              <a:rPr lang="en-US" dirty="0">
                <a:solidFill>
                  <a:srgbClr val="0000FF"/>
                </a:solidFill>
                <a:latin typeface="Tahoma" charset="0"/>
                <a:ea typeface="ＭＳ Ｐゴシック" charset="0"/>
                <a:cs typeface="ＭＳ Ｐゴシック" charset="0"/>
              </a:rPr>
              <a:t>Conclusion</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163</a:t>
            </a:fld>
            <a:endParaRPr lang="en-US" sz="1600">
              <a:solidFill>
                <a:srgbClr val="000000"/>
              </a:solidFill>
              <a:latin typeface="Garamond" charset="0"/>
            </a:endParaRPr>
          </a:p>
        </p:txBody>
      </p:sp>
    </p:spTree>
    <p:extLst>
      <p:ext uri="{BB962C8B-B14F-4D97-AF65-F5344CB8AC3E}">
        <p14:creationId xmlns:p14="http://schemas.microsoft.com/office/powerpoint/2010/main" val="525888476"/>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14406" y="1124744"/>
            <a:ext cx="6865906" cy="51845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2224057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Maslow’s Hierarchy of Needs, A Third Time</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165</a:t>
            </a:fld>
            <a:endParaRPr lang="en-US" altLang="en-US">
              <a:solidFill>
                <a:srgbClr val="000000"/>
              </a:solidFill>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7" name="TextBox 6"/>
          <p:cNvSpPr txBox="1"/>
          <p:nvPr/>
        </p:nvSpPr>
        <p:spPr>
          <a:xfrm>
            <a:off x="5076056" y="2196152"/>
            <a:ext cx="1448433" cy="584776"/>
          </a:xfrm>
          <a:prstGeom prst="rect">
            <a:avLst/>
          </a:prstGeom>
          <a:solidFill>
            <a:schemeClr val="bg1"/>
          </a:solidFill>
        </p:spPr>
        <p:txBody>
          <a:bodyPr wrap="none" rtlCol="0">
            <a:spAutoFit/>
          </a:bodyPr>
          <a:lstStyle/>
          <a:p>
            <a:r>
              <a:rPr lang="en-US" sz="3200" b="1" dirty="0">
                <a:solidFill>
                  <a:srgbClr val="FF0000"/>
                </a:solidFill>
              </a:rPr>
              <a:t>Speed</a:t>
            </a:r>
          </a:p>
        </p:txBody>
      </p:sp>
      <p:sp>
        <p:nvSpPr>
          <p:cNvPr id="8" name="TextBox 7"/>
          <p:cNvSpPr txBox="1"/>
          <p:nvPr/>
        </p:nvSpPr>
        <p:spPr>
          <a:xfrm>
            <a:off x="5076056" y="2988240"/>
            <a:ext cx="1448433" cy="584776"/>
          </a:xfrm>
          <a:prstGeom prst="rect">
            <a:avLst/>
          </a:prstGeom>
          <a:solidFill>
            <a:schemeClr val="bg1"/>
          </a:solidFill>
        </p:spPr>
        <p:txBody>
          <a:bodyPr wrap="none" rtlCol="0">
            <a:spAutoFit/>
          </a:bodyPr>
          <a:lstStyle/>
          <a:p>
            <a:r>
              <a:rPr lang="en-US" sz="3200" b="1" dirty="0">
                <a:solidFill>
                  <a:srgbClr val="FF0000"/>
                </a:solidFill>
              </a:rPr>
              <a:t>Speed</a:t>
            </a:r>
          </a:p>
        </p:txBody>
      </p:sp>
      <p:sp>
        <p:nvSpPr>
          <p:cNvPr id="9" name="TextBox 8"/>
          <p:cNvSpPr txBox="1"/>
          <p:nvPr/>
        </p:nvSpPr>
        <p:spPr>
          <a:xfrm>
            <a:off x="5076056" y="3636312"/>
            <a:ext cx="1448433" cy="584776"/>
          </a:xfrm>
          <a:prstGeom prst="rect">
            <a:avLst/>
          </a:prstGeom>
          <a:solidFill>
            <a:schemeClr val="bg1"/>
          </a:solidFill>
        </p:spPr>
        <p:txBody>
          <a:bodyPr wrap="none" rtlCol="0">
            <a:spAutoFit/>
          </a:bodyPr>
          <a:lstStyle/>
          <a:p>
            <a:r>
              <a:rPr lang="en-US" sz="3200" b="1" dirty="0">
                <a:solidFill>
                  <a:srgbClr val="FF0000"/>
                </a:solidFill>
              </a:rPr>
              <a:t>Speed</a:t>
            </a:r>
          </a:p>
        </p:txBody>
      </p:sp>
      <p:sp>
        <p:nvSpPr>
          <p:cNvPr id="10" name="TextBox 9"/>
          <p:cNvSpPr txBox="1"/>
          <p:nvPr/>
        </p:nvSpPr>
        <p:spPr>
          <a:xfrm>
            <a:off x="5067783" y="4242258"/>
            <a:ext cx="1448433" cy="584776"/>
          </a:xfrm>
          <a:prstGeom prst="rect">
            <a:avLst/>
          </a:prstGeom>
          <a:solidFill>
            <a:schemeClr val="bg1"/>
          </a:solidFill>
        </p:spPr>
        <p:txBody>
          <a:bodyPr wrap="none" rtlCol="0">
            <a:spAutoFit/>
          </a:bodyPr>
          <a:lstStyle/>
          <a:p>
            <a:r>
              <a:rPr lang="en-US" sz="3200" b="1" dirty="0">
                <a:solidFill>
                  <a:srgbClr val="FF0000"/>
                </a:solidFill>
              </a:rPr>
              <a:t>Speed</a:t>
            </a:r>
          </a:p>
        </p:txBody>
      </p:sp>
      <p:sp>
        <p:nvSpPr>
          <p:cNvPr id="11" name="TextBox 10"/>
          <p:cNvSpPr txBox="1"/>
          <p:nvPr/>
        </p:nvSpPr>
        <p:spPr>
          <a:xfrm>
            <a:off x="5067783" y="4860448"/>
            <a:ext cx="1448433" cy="584776"/>
          </a:xfrm>
          <a:prstGeom prst="rect">
            <a:avLst/>
          </a:prstGeom>
          <a:solidFill>
            <a:schemeClr val="bg1"/>
          </a:solidFill>
        </p:spPr>
        <p:txBody>
          <a:bodyPr wrap="none" rtlCol="0">
            <a:spAutoFit/>
          </a:bodyPr>
          <a:lstStyle/>
          <a:p>
            <a:r>
              <a:rPr lang="en-US" sz="3200" b="1" dirty="0">
                <a:solidFill>
                  <a:srgbClr val="FF0000"/>
                </a:solidFill>
              </a:rPr>
              <a:t>Speed</a:t>
            </a:r>
          </a:p>
        </p:txBody>
      </p:sp>
      <p:sp>
        <p:nvSpPr>
          <p:cNvPr id="12" name="TextBox 11"/>
          <p:cNvSpPr txBox="1"/>
          <p:nvPr/>
        </p:nvSpPr>
        <p:spPr>
          <a:xfrm>
            <a:off x="1780551" y="6512454"/>
            <a:ext cx="3160741" cy="246221"/>
          </a:xfrm>
          <a:prstGeom prst="rect">
            <a:avLst/>
          </a:prstGeom>
          <a:noFill/>
        </p:spPr>
        <p:txBody>
          <a:bodyPr wrap="none" rtlCol="0">
            <a:spAutoFit/>
          </a:bodyPr>
          <a:lstStyle/>
          <a:p>
            <a:r>
              <a:rPr lang="en-US" sz="1000" dirty="0">
                <a:solidFill>
                  <a:srgbClr val="000000"/>
                </a:solidFill>
                <a:latin typeface="Calibri"/>
                <a:cs typeface="Calibri"/>
              </a:rPr>
              <a:t>Source: https://</a:t>
            </a:r>
            <a:r>
              <a:rPr lang="en-US" sz="1000" dirty="0" err="1">
                <a:solidFill>
                  <a:srgbClr val="000000"/>
                </a:solidFill>
                <a:latin typeface="Calibri"/>
                <a:cs typeface="Calibri"/>
              </a:rPr>
              <a:t>www.simplypsychology.org</a:t>
            </a:r>
            <a:r>
              <a:rPr lang="en-US" sz="1000" dirty="0">
                <a:solidFill>
                  <a:srgbClr val="000000"/>
                </a:solidFill>
                <a:latin typeface="Calibri"/>
                <a:cs typeface="Calibri"/>
              </a:rPr>
              <a:t>/</a:t>
            </a:r>
            <a:r>
              <a:rPr lang="en-US" sz="1000" dirty="0" err="1">
                <a:solidFill>
                  <a:srgbClr val="000000"/>
                </a:solidFill>
                <a:latin typeface="Calibri"/>
                <a:cs typeface="Calibri"/>
              </a:rPr>
              <a:t>maslow.html</a:t>
            </a:r>
            <a:endParaRPr lang="en-US" sz="1000" dirty="0">
              <a:solidFill>
                <a:srgbClr val="000000"/>
              </a:solidFill>
              <a:latin typeface="Calibri"/>
              <a:cs typeface="Calibri"/>
            </a:endParaRPr>
          </a:p>
        </p:txBody>
      </p:sp>
      <p:sp>
        <p:nvSpPr>
          <p:cNvPr id="14" name="TextBox 13"/>
          <p:cNvSpPr txBox="1"/>
          <p:nvPr/>
        </p:nvSpPr>
        <p:spPr>
          <a:xfrm>
            <a:off x="227414" y="1052736"/>
            <a:ext cx="4477380" cy="1477328"/>
          </a:xfrm>
          <a:prstGeom prst="rect">
            <a:avLst/>
          </a:prstGeom>
          <a:noFill/>
        </p:spPr>
        <p:txBody>
          <a:bodyPr wrap="none" rtlCol="0">
            <a:spAutoFit/>
          </a:bodyPr>
          <a:lstStyle/>
          <a:p>
            <a:r>
              <a:rPr lang="en-US" dirty="0">
                <a:solidFill>
                  <a:srgbClr val="000000"/>
                </a:solidFill>
              </a:rPr>
              <a:t>Maslow, “</a:t>
            </a:r>
            <a:r>
              <a:rPr lang="en-US" dirty="0">
                <a:solidFill>
                  <a:srgbClr val="0000FF"/>
                </a:solidFill>
              </a:rPr>
              <a:t>A Theory of Human Motivation</a:t>
            </a:r>
            <a:r>
              <a:rPr lang="en-US" dirty="0">
                <a:solidFill>
                  <a:srgbClr val="000000"/>
                </a:solidFill>
              </a:rPr>
              <a:t>,” </a:t>
            </a:r>
          </a:p>
          <a:p>
            <a:r>
              <a:rPr lang="en-US" dirty="0">
                <a:solidFill>
                  <a:srgbClr val="000000"/>
                </a:solidFill>
              </a:rPr>
              <a:t>Psychological Review, 1943. </a:t>
            </a:r>
          </a:p>
          <a:p>
            <a:endParaRPr lang="en-US" dirty="0">
              <a:solidFill>
                <a:srgbClr val="000000"/>
              </a:solidFill>
            </a:endParaRPr>
          </a:p>
          <a:p>
            <a:r>
              <a:rPr lang="en-US" dirty="0">
                <a:solidFill>
                  <a:srgbClr val="000000"/>
                </a:solidFill>
              </a:rPr>
              <a:t>Maslow, “</a:t>
            </a:r>
            <a:r>
              <a:rPr lang="en-US" dirty="0">
                <a:solidFill>
                  <a:srgbClr val="0000FF"/>
                </a:solidFill>
              </a:rPr>
              <a:t>Motivation and Personality</a:t>
            </a:r>
            <a:r>
              <a:rPr lang="en-US" dirty="0">
                <a:solidFill>
                  <a:srgbClr val="000000"/>
                </a:solidFill>
              </a:rPr>
              <a:t>,”</a:t>
            </a:r>
          </a:p>
          <a:p>
            <a:r>
              <a:rPr lang="en-US" dirty="0">
                <a:solidFill>
                  <a:srgbClr val="000000"/>
                </a:solidFill>
              </a:rPr>
              <a:t>Book, 1954-1970.</a:t>
            </a:r>
          </a:p>
        </p:txBody>
      </p:sp>
    </p:spTree>
    <p:extLst>
      <p:ext uri="{BB962C8B-B14F-4D97-AF65-F5344CB8AC3E}">
        <p14:creationId xmlns:p14="http://schemas.microsoft.com/office/powerpoint/2010/main" val="1046551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2776"/>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432FF"/>
                </a:solidFill>
              </a:rPr>
              <a:t>Energy-Efficient</a:t>
            </a:r>
          </a:p>
          <a:p>
            <a:pPr marL="0" indent="0" algn="ctr">
              <a:buNone/>
            </a:pPr>
            <a:r>
              <a:rPr lang="en-US" sz="6400"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166</a:t>
            </a:fld>
            <a:endParaRPr lang="en-US">
              <a:solidFill>
                <a:srgbClr val="000000"/>
              </a:solidFill>
            </a:endParaRPr>
          </a:p>
        </p:txBody>
      </p:sp>
    </p:spTree>
    <p:extLst>
      <p:ext uri="{BB962C8B-B14F-4D97-AF65-F5344CB8AC3E}">
        <p14:creationId xmlns:p14="http://schemas.microsoft.com/office/powerpoint/2010/main" val="145781660"/>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416968"/>
            <a:ext cx="9144000" cy="2088232"/>
          </a:xfrm>
        </p:spPr>
        <p:txBody>
          <a:bodyPr/>
          <a:lstStyle/>
          <a:p>
            <a:pPr marL="0" indent="0" algn="ctr">
              <a:buNone/>
            </a:pPr>
            <a:r>
              <a:rPr lang="en-US" sz="6400" dirty="0">
                <a:solidFill>
                  <a:srgbClr val="FF0000"/>
                </a:solidFill>
              </a:rPr>
              <a:t>Fundamentally</a:t>
            </a:r>
          </a:p>
          <a:p>
            <a:pPr marL="0" indent="0" algn="ctr">
              <a:buNone/>
            </a:pPr>
            <a:r>
              <a:rPr lang="en-US" sz="6400" dirty="0">
                <a:solidFill>
                  <a:srgbClr val="0000FF"/>
                </a:solidFill>
              </a:rPr>
              <a:t>Low-Latency</a:t>
            </a:r>
          </a:p>
          <a:p>
            <a:pPr marL="0" indent="0" algn="ctr">
              <a:buNone/>
            </a:pPr>
            <a:r>
              <a:rPr lang="en-US" sz="6400" dirty="0">
                <a:solidFill>
                  <a:srgbClr val="0000FF"/>
                </a:solidFill>
              </a:rPr>
              <a:t>(Data-Centric)</a:t>
            </a:r>
          </a:p>
          <a:p>
            <a:pPr marL="0" indent="0" algn="ctr">
              <a:buNone/>
            </a:pPr>
            <a:r>
              <a:rPr lang="en-US" sz="6400" dirty="0">
                <a:solidFill>
                  <a:srgbClr val="FF0000"/>
                </a:solidFill>
              </a:rPr>
              <a:t>Computing Architectures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167</a:t>
            </a:fld>
            <a:endParaRPr lang="en-US">
              <a:solidFill>
                <a:srgbClr val="000000"/>
              </a:solidFill>
            </a:endParaRPr>
          </a:p>
        </p:txBody>
      </p:sp>
    </p:spTree>
    <p:extLst>
      <p:ext uri="{BB962C8B-B14F-4D97-AF65-F5344CB8AC3E}">
        <p14:creationId xmlns:p14="http://schemas.microsoft.com/office/powerpoint/2010/main" val="2021002040"/>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Computing Architectures</a:t>
            </a:r>
          </a:p>
          <a:p>
            <a:pPr marL="0" indent="0" algn="ctr">
              <a:buNone/>
            </a:pPr>
            <a:r>
              <a:rPr lang="en-US" sz="6400" dirty="0">
                <a:solidFill>
                  <a:srgbClr val="FF0000"/>
                </a:solidFill>
              </a:rPr>
              <a:t>with </a:t>
            </a:r>
          </a:p>
          <a:p>
            <a:pPr marL="0" indent="0" algn="ctr">
              <a:buNone/>
            </a:pPr>
            <a:r>
              <a:rPr lang="en-US" sz="6400" dirty="0">
                <a:solidFill>
                  <a:srgbClr val="0432FF"/>
                </a:solidFill>
              </a:rPr>
              <a:t>Minimal Data Movement</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2272296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ctrTitle"/>
          </p:nvPr>
        </p:nvSpPr>
        <p:spPr>
          <a:xfrm>
            <a:off x="685800" y="1676400"/>
            <a:ext cx="7924800" cy="1752600"/>
          </a:xfrm>
        </p:spPr>
        <p:txBody>
          <a:bodyPr/>
          <a:lstStyle/>
          <a:p>
            <a:r>
              <a:rPr lang="en-US" dirty="0">
                <a:latin typeface="Garamond" charset="0"/>
              </a:rPr>
              <a:t> PIM: Concluding Remarks</a:t>
            </a:r>
          </a:p>
        </p:txBody>
      </p:sp>
      <p:sp>
        <p:nvSpPr>
          <p:cNvPr id="150530" name="Subtitle 2"/>
          <p:cNvSpPr>
            <a:spLocks noGrp="1"/>
          </p:cNvSpPr>
          <p:nvPr>
            <p:ph type="subTitle" idx="1"/>
          </p:nvPr>
        </p:nvSpPr>
        <p:spPr/>
        <p:txBody>
          <a:bodyPr/>
          <a:lstStyle/>
          <a:p>
            <a:pPr>
              <a:buFont typeface="Wingdings" charset="0"/>
              <a:buNone/>
            </a:pPr>
            <a:endParaRPr lang="en-US">
              <a:latin typeface="Tahoma" charset="0"/>
            </a:endParaRPr>
          </a:p>
        </p:txBody>
      </p:sp>
      <p:sp>
        <p:nvSpPr>
          <p:cNvPr id="150531"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4E342A0-F66A-8349-9DE5-CDF9A06A5894}" type="slidenum">
              <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a:ln>
                <a:noFill/>
              </a:ln>
              <a:solidFill>
                <a:srgbClr val="000000"/>
              </a:solidFill>
              <a:effectLst/>
              <a:uLnTx/>
              <a:uFillTx/>
              <a:latin typeface="Garamond" charset="0"/>
              <a:ea typeface="ＭＳ Ｐゴシック" charset="0"/>
              <a:cs typeface="Arial" charset="0"/>
            </a:endParaRPr>
          </a:p>
        </p:txBody>
      </p:sp>
    </p:spTree>
    <p:extLst>
      <p:ext uri="{BB962C8B-B14F-4D97-AF65-F5344CB8AC3E}">
        <p14:creationId xmlns:p14="http://schemas.microsoft.com/office/powerpoint/2010/main" val="136438679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The Performance Perspective</a:t>
            </a:r>
          </a:p>
        </p:txBody>
      </p:sp>
      <p:sp>
        <p:nvSpPr>
          <p:cNvPr id="3" name="Content Placeholder 2"/>
          <p:cNvSpPr>
            <a:spLocks noGrp="1"/>
          </p:cNvSpPr>
          <p:nvPr>
            <p:ph idx="1"/>
          </p:nvPr>
        </p:nvSpPr>
        <p:spPr>
          <a:xfrm>
            <a:off x="228600" y="997529"/>
            <a:ext cx="8915400" cy="5193723"/>
          </a:xfrm>
        </p:spPr>
        <p:txBody>
          <a:bodyPr/>
          <a:lstStyle/>
          <a:p>
            <a:endParaRPr lang="en-US" sz="2000" dirty="0"/>
          </a:p>
          <a:p>
            <a:r>
              <a:rPr lang="en-US" sz="2000" dirty="0"/>
              <a:t>Onur Mutlu, Jared Stark, Chris Wilkerson, and Yale N. </a:t>
            </a:r>
            <a:r>
              <a:rPr lang="en-US" sz="2000" dirty="0" err="1"/>
              <a:t>Patt</a:t>
            </a:r>
            <a:r>
              <a:rPr lang="en-US" sz="2000" dirty="0"/>
              <a:t>, </a:t>
            </a:r>
            <a:br>
              <a:rPr lang="en-US" sz="2000" dirty="0"/>
            </a:br>
            <a:r>
              <a:rPr lang="en-US" sz="2000" b="1" dirty="0">
                <a:hlinkClick r:id="rId2"/>
              </a:rPr>
              <a:t>"Runahead Execution: An Alternative to Very Large Instruction Windows for Out-of-order Processors"</a:t>
            </a:r>
            <a:br>
              <a:rPr lang="en-US" sz="2000" dirty="0"/>
            </a:br>
            <a:r>
              <a:rPr lang="en-US" sz="2000" i="1" dirty="0"/>
              <a:t>Proceedings of the </a:t>
            </a:r>
            <a:r>
              <a:rPr lang="en-US" sz="2000" i="1" dirty="0">
                <a:hlinkClick r:id="rId3"/>
              </a:rPr>
              <a:t>9th International Symposium on High-Performance Computer Architecture</a:t>
            </a:r>
            <a:r>
              <a:rPr lang="en-US" sz="2000" i="1" dirty="0"/>
              <a:t> (</a:t>
            </a:r>
            <a:r>
              <a:rPr lang="en-US" sz="2000" b="1" i="1" dirty="0"/>
              <a:t>HPCA</a:t>
            </a:r>
            <a:r>
              <a:rPr lang="en-US" sz="2000" i="1" dirty="0"/>
              <a:t>)</a:t>
            </a:r>
            <a:r>
              <a:rPr lang="en-US" sz="2000" dirty="0"/>
              <a:t>, pages 129-140, Anaheim, CA, February 2003. </a:t>
            </a:r>
            <a:r>
              <a:rPr lang="en-US" sz="2000" dirty="0">
                <a:hlinkClick r:id="rId4"/>
              </a:rPr>
              <a:t>Slides (pdf)</a:t>
            </a:r>
            <a:r>
              <a:rPr lang="en-US" sz="2000" dirty="0"/>
              <a:t> </a:t>
            </a:r>
            <a:endParaRPr lang="en-US" sz="2200" dirty="0"/>
          </a:p>
          <a:p>
            <a:endParaRPr lang="en-US" sz="2200" dirty="0"/>
          </a:p>
        </p:txBody>
      </p:sp>
      <p:sp>
        <p:nvSpPr>
          <p:cNvPr id="4" name="Slide Number Placeholder 3"/>
          <p:cNvSpPr>
            <a:spLocks noGrp="1"/>
          </p:cNvSpPr>
          <p:nvPr>
            <p:ph type="sldNum" sz="quarter" idx="11"/>
          </p:nvPr>
        </p:nvSpPr>
        <p:spPr/>
        <p:txBody>
          <a:bodyPr/>
          <a:lstStyle/>
          <a:p>
            <a:pPr marL="0" marR="0" lvl="0" indent="0" algn="r" defTabSz="914400" rtl="0" eaLnBrk="0" fontAlgn="auto" latinLnBrk="0" hangingPunct="0">
              <a:lnSpc>
                <a:spcPct val="100000"/>
              </a:lnSpc>
              <a:spcBef>
                <a:spcPts val="0"/>
              </a:spcBef>
              <a:spcAft>
                <a:spcPts val="0"/>
              </a:spcAft>
              <a:buClrTx/>
              <a:buSzTx/>
              <a:buFontTx/>
              <a:buNone/>
              <a:tabLst/>
              <a:defRPr/>
            </a:pPr>
            <a:fld id="{C693BED2-1B18-8744-B8F0-03CBD3594789}" type="slidenum">
              <a:rPr kumimoji="0" lang="en-US" altLang="en-US" sz="1600" b="0" i="0" u="none" strike="noStrike" kern="1200" cap="none" spc="0" normalizeH="0" baseline="0" noProof="0">
                <a:ln>
                  <a:noFill/>
                </a:ln>
                <a:solidFill>
                  <a:srgbClr val="000000"/>
                </a:solidFill>
                <a:effectLst/>
                <a:uLnTx/>
                <a:uFillTx/>
                <a:latin typeface="Garamond" charset="0"/>
                <a:ea typeface="+mn-ea"/>
                <a:cs typeface="+mn-cs"/>
              </a:rPr>
              <a:pPr marL="0" marR="0" lvl="0" indent="0" algn="r" defTabSz="914400" rtl="0" eaLnBrk="0" fontAlgn="auto" latinLnBrk="0" hangingPunct="0">
                <a:lnSpc>
                  <a:spcPct val="100000"/>
                </a:lnSpc>
                <a:spcBef>
                  <a:spcPts val="0"/>
                </a:spcBef>
                <a:spcAft>
                  <a:spcPts val="0"/>
                </a:spcAft>
                <a:buClrTx/>
                <a:buSzTx/>
                <a:buFontTx/>
                <a:buNone/>
                <a:tabLst/>
                <a:defRPr/>
              </a:pPr>
              <a:t>17</a:t>
            </a:fld>
            <a:endParaRPr kumimoji="0" lang="en-US" alt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6" name="Picture 5"/>
          <p:cNvPicPr>
            <a:picLocks noChangeAspect="1"/>
          </p:cNvPicPr>
          <p:nvPr/>
        </p:nvPicPr>
        <p:blipFill>
          <a:blip r:embed="rId5"/>
          <a:stretch>
            <a:fillRect/>
          </a:stretch>
        </p:blipFill>
        <p:spPr>
          <a:xfrm>
            <a:off x="0" y="3828774"/>
            <a:ext cx="9144000" cy="2495826"/>
          </a:xfrm>
          <a:prstGeom prst="rect">
            <a:avLst/>
          </a:prstGeom>
        </p:spPr>
      </p:pic>
    </p:spTree>
    <p:extLst>
      <p:ext uri="{BB962C8B-B14F-4D97-AF65-F5344CB8AC3E}">
        <p14:creationId xmlns:p14="http://schemas.microsoft.com/office/powerpoint/2010/main" val="1087656921"/>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Quote from A Famous Architect</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170</a:t>
            </a:fld>
            <a:endParaRPr lang="en-US"/>
          </a:p>
        </p:txBody>
      </p:sp>
      <p:pic>
        <p:nvPicPr>
          <p:cNvPr id="5" name="Picture 4"/>
          <p:cNvPicPr>
            <a:picLocks noChangeAspect="1"/>
          </p:cNvPicPr>
          <p:nvPr/>
        </p:nvPicPr>
        <p:blipFill>
          <a:blip r:embed="rId2"/>
          <a:stretch>
            <a:fillRect/>
          </a:stretch>
        </p:blipFill>
        <p:spPr>
          <a:xfrm>
            <a:off x="6156176" y="1872208"/>
            <a:ext cx="2792306" cy="4581128"/>
          </a:xfrm>
          <a:prstGeom prst="rect">
            <a:avLst/>
          </a:prstGeom>
        </p:spPr>
      </p:pic>
    </p:spTree>
    <p:extLst>
      <p:ext uri="{BB962C8B-B14F-4D97-AF65-F5344CB8AC3E}">
        <p14:creationId xmlns:p14="http://schemas.microsoft.com/office/powerpoint/2010/main" val="853614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Precedent-Based Design?</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171</a:t>
            </a:fld>
            <a:endParaRPr lang="en-US"/>
          </a:p>
        </p:txBody>
      </p:sp>
      <p:pic>
        <p:nvPicPr>
          <p:cNvPr id="5" name="Picture 4"/>
          <p:cNvPicPr>
            <a:picLocks noChangeAspect="1"/>
          </p:cNvPicPr>
          <p:nvPr/>
        </p:nvPicPr>
        <p:blipFill>
          <a:blip r:embed="rId2"/>
          <a:stretch>
            <a:fillRect/>
          </a:stretch>
        </p:blipFill>
        <p:spPr>
          <a:xfrm>
            <a:off x="6156176" y="1872208"/>
            <a:ext cx="2792306" cy="4581128"/>
          </a:xfrm>
          <a:prstGeom prst="rect">
            <a:avLst/>
          </a:prstGeom>
        </p:spPr>
      </p:pic>
      <p:pic>
        <p:nvPicPr>
          <p:cNvPr id="7" name="Picture 6"/>
          <p:cNvPicPr>
            <a:picLocks noChangeAspect="1"/>
          </p:cNvPicPr>
          <p:nvPr/>
        </p:nvPicPr>
        <p:blipFill>
          <a:blip r:embed="rId3"/>
          <a:stretch>
            <a:fillRect/>
          </a:stretch>
        </p:blipFill>
        <p:spPr>
          <a:xfrm>
            <a:off x="539552" y="1844824"/>
            <a:ext cx="8424936" cy="4644516"/>
          </a:xfrm>
          <a:prstGeom prst="rect">
            <a:avLst/>
          </a:prstGeom>
        </p:spPr>
      </p:pic>
    </p:spTree>
    <p:extLst>
      <p:ext uri="{BB962C8B-B14F-4D97-AF65-F5344CB8AC3E}">
        <p14:creationId xmlns:p14="http://schemas.microsoft.com/office/powerpoint/2010/main" val="1514408551"/>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Principled Design</a:t>
            </a:r>
          </a:p>
        </p:txBody>
      </p:sp>
      <p:sp>
        <p:nvSpPr>
          <p:cNvPr id="3" name="Content Placeholder 2"/>
          <p:cNvSpPr>
            <a:spLocks noGrp="1"/>
          </p:cNvSpPr>
          <p:nvPr>
            <p:ph idx="1"/>
          </p:nvPr>
        </p:nvSpPr>
        <p:spPr/>
        <p:txBody>
          <a:bodyPr/>
          <a:lstStyle/>
          <a:p>
            <a:r>
              <a:rPr lang="en-US" dirty="0"/>
              <a:t>“architecture […] based upon </a:t>
            </a:r>
            <a:r>
              <a:rPr lang="en-US" dirty="0">
                <a:solidFill>
                  <a:srgbClr val="0000FF"/>
                </a:solidFill>
              </a:rPr>
              <a:t>principle</a:t>
            </a:r>
            <a:r>
              <a:rPr lang="en-US" dirty="0"/>
              <a:t>, and not upon </a:t>
            </a:r>
            <a:r>
              <a:rPr lang="en-US" dirty="0">
                <a:solidFill>
                  <a:srgbClr val="FF0000"/>
                </a:solidFill>
              </a:rPr>
              <a:t>precedent</a:t>
            </a:r>
            <a:r>
              <a:rPr lang="en-US" dirty="0"/>
              <a:t>”</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172</a:t>
            </a:fld>
            <a:endParaRPr lang="en-US"/>
          </a:p>
        </p:txBody>
      </p:sp>
      <p:pic>
        <p:nvPicPr>
          <p:cNvPr id="5" name="Picture 4"/>
          <p:cNvPicPr>
            <a:picLocks noChangeAspect="1"/>
          </p:cNvPicPr>
          <p:nvPr/>
        </p:nvPicPr>
        <p:blipFill>
          <a:blip r:embed="rId2"/>
          <a:stretch>
            <a:fillRect/>
          </a:stretch>
        </p:blipFill>
        <p:spPr>
          <a:xfrm>
            <a:off x="6156176" y="1872208"/>
            <a:ext cx="2792306" cy="4581128"/>
          </a:xfrm>
          <a:prstGeom prst="rect">
            <a:avLst/>
          </a:prstGeom>
        </p:spPr>
      </p:pic>
      <p:pic>
        <p:nvPicPr>
          <p:cNvPr id="7" name="Picture 6"/>
          <p:cNvPicPr>
            <a:picLocks noChangeAspect="1"/>
          </p:cNvPicPr>
          <p:nvPr/>
        </p:nvPicPr>
        <p:blipFill>
          <a:blip r:embed="rId3"/>
          <a:stretch>
            <a:fillRect/>
          </a:stretch>
        </p:blipFill>
        <p:spPr>
          <a:xfrm>
            <a:off x="539552" y="1844824"/>
            <a:ext cx="8424936" cy="4644516"/>
          </a:xfrm>
          <a:prstGeom prst="rect">
            <a:avLst/>
          </a:prstGeom>
        </p:spPr>
      </p:pic>
      <p:pic>
        <p:nvPicPr>
          <p:cNvPr id="6" name="Picture 5"/>
          <p:cNvPicPr>
            <a:picLocks noChangeAspect="1"/>
          </p:cNvPicPr>
          <p:nvPr/>
        </p:nvPicPr>
        <p:blipFill>
          <a:blip r:embed="rId4"/>
          <a:stretch>
            <a:fillRect/>
          </a:stretch>
        </p:blipFill>
        <p:spPr>
          <a:xfrm>
            <a:off x="527101" y="1832446"/>
            <a:ext cx="8424936" cy="4692898"/>
          </a:xfrm>
          <a:prstGeom prst="rect">
            <a:avLst/>
          </a:prstGeom>
        </p:spPr>
      </p:pic>
    </p:spTree>
    <p:extLst>
      <p:ext uri="{BB962C8B-B14F-4D97-AF65-F5344CB8AC3E}">
        <p14:creationId xmlns:p14="http://schemas.microsoft.com/office/powerpoint/2010/main" val="688332413"/>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Title 1"/>
          <p:cNvSpPr>
            <a:spLocks noGrp="1"/>
          </p:cNvSpPr>
          <p:nvPr>
            <p:ph type="title"/>
          </p:nvPr>
        </p:nvSpPr>
        <p:spPr/>
        <p:txBody>
          <a:bodyPr/>
          <a:lstStyle/>
          <a:p>
            <a:endParaRPr lang="en-US" altLang="en-US">
              <a:ea typeface="ＭＳ Ｐゴシック" charset="-128"/>
            </a:endParaRPr>
          </a:p>
        </p:txBody>
      </p:sp>
      <p:sp>
        <p:nvSpPr>
          <p:cNvPr id="204802" name="Content Placeholder 2"/>
          <p:cNvSpPr>
            <a:spLocks noGrp="1"/>
          </p:cNvSpPr>
          <p:nvPr>
            <p:ph idx="1"/>
          </p:nvPr>
        </p:nvSpPr>
        <p:spPr>
          <a:xfrm>
            <a:off x="228600" y="996950"/>
            <a:ext cx="8610600" cy="5194300"/>
          </a:xfrm>
        </p:spPr>
        <p:txBody>
          <a:bodyPr/>
          <a:lstStyle/>
          <a:p>
            <a:endParaRPr lang="en-US" altLang="en-US">
              <a:ea typeface="ＭＳ Ｐゴシック" charset="-128"/>
            </a:endParaRPr>
          </a:p>
        </p:txBody>
      </p:sp>
      <p:sp>
        <p:nvSpPr>
          <p:cNvPr id="2048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488A1A8F-E022-8E43-8BB4-89E8BD7FEAC8}" type="slidenum">
              <a:rPr lang="en-US" altLang="en-US">
                <a:solidFill>
                  <a:srgbClr val="000000"/>
                </a:solidFill>
                <a:latin typeface="Garamond" charset="0"/>
              </a:rPr>
              <a:pPr/>
              <a:t>173</a:t>
            </a:fld>
            <a:endParaRPr lang="en-US" altLang="en-US">
              <a:solidFill>
                <a:srgbClr val="000000"/>
              </a:solidFill>
              <a:latin typeface="Garamond" charset="0"/>
            </a:endParaRPr>
          </a:p>
        </p:txBody>
      </p:sp>
      <p:pic>
        <p:nvPicPr>
          <p:cNvPr id="2048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0"/>
            <a:ext cx="4552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817452"/>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Title 1"/>
          <p:cNvSpPr>
            <a:spLocks noGrp="1"/>
          </p:cNvSpPr>
          <p:nvPr>
            <p:ph type="title"/>
          </p:nvPr>
        </p:nvSpPr>
        <p:spPr/>
        <p:txBody>
          <a:bodyPr/>
          <a:lstStyle/>
          <a:p>
            <a:r>
              <a:rPr lang="en-US" altLang="en-US" dirty="0">
                <a:ea typeface="ＭＳ Ｐゴシック" charset="-128"/>
              </a:rPr>
              <a:t>The Overarching Principle</a:t>
            </a:r>
          </a:p>
        </p:txBody>
      </p:sp>
      <p:sp>
        <p:nvSpPr>
          <p:cNvPr id="22016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a:spcBef>
                <a:spcPct val="0"/>
              </a:spcBef>
              <a:buClrTx/>
              <a:buSzTx/>
              <a:buFontTx/>
              <a:buNone/>
            </a:pPr>
            <a:fld id="{58D6394D-EA62-3948-BF63-BCCE7E92300B}" type="slidenum">
              <a:rPr lang="en-US" altLang="en-US" sz="1600">
                <a:solidFill>
                  <a:srgbClr val="000000"/>
                </a:solidFill>
                <a:latin typeface="Garamond" charset="0"/>
              </a:rPr>
              <a:pPr>
                <a:spcBef>
                  <a:spcPct val="0"/>
                </a:spcBef>
                <a:buClrTx/>
                <a:buSzTx/>
                <a:buFontTx/>
                <a:buNone/>
              </a:pPr>
              <a:t>174</a:t>
            </a:fld>
            <a:endParaRPr lang="en-US" alt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066800"/>
            <a:ext cx="8610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267200"/>
            <a:ext cx="9144000"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602735"/>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a:xfrm>
            <a:off x="228600" y="152400"/>
            <a:ext cx="8915400" cy="1066800"/>
          </a:xfrm>
        </p:spPr>
        <p:txBody>
          <a:bodyPr/>
          <a:lstStyle/>
          <a:p>
            <a:r>
              <a:rPr lang="en-US" dirty="0">
                <a:latin typeface="Garamond" charset="0"/>
              </a:rPr>
              <a:t>Another Example: Precedent-Based Design</a:t>
            </a:r>
          </a:p>
        </p:txBody>
      </p:sp>
      <p:sp>
        <p:nvSpPr>
          <p:cNvPr id="10854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DDA790-BC6C-B84A-BC41-689B46E82E8F}" type="slidenum">
              <a:rPr lang="en-US" sz="1600">
                <a:solidFill>
                  <a:srgbClr val="000000"/>
                </a:solidFill>
                <a:latin typeface="Garamond" charset="0"/>
                <a:cs typeface="Arial" charset="0"/>
              </a:rPr>
              <a:pPr eaLnBrk="1" hangingPunct="1"/>
              <a:t>175</a:t>
            </a:fld>
            <a:endParaRPr lang="en-US" sz="1600">
              <a:solidFill>
                <a:srgbClr val="000000"/>
              </a:solidFill>
              <a:latin typeface="Garamond" charset="0"/>
              <a:cs typeface="Arial" charset="0"/>
            </a:endParaRPr>
          </a:p>
        </p:txBody>
      </p:sp>
      <p:pic>
        <p:nvPicPr>
          <p:cNvPr id="108547" name="Picture 7" descr="train_station_by_cookiemagik-d3feg7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48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8548" name="TextBox 2"/>
          <p:cNvSpPr txBox="1">
            <a:spLocks noChangeArrowheads="1"/>
          </p:cNvSpPr>
          <p:nvPr/>
        </p:nvSpPr>
        <p:spPr bwMode="auto">
          <a:xfrm>
            <a:off x="152400" y="6553200"/>
            <a:ext cx="4186238"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solidFill>
                  <a:srgbClr val="000000"/>
                </a:solidFill>
              </a:rPr>
              <a:t>Source: http://cookiemagik.deviantart.com/art/Train-station-207266944</a:t>
            </a:r>
          </a:p>
        </p:txBody>
      </p:sp>
    </p:spTree>
    <p:extLst>
      <p:ext uri="{BB962C8B-B14F-4D97-AF65-F5344CB8AC3E}">
        <p14:creationId xmlns:p14="http://schemas.microsoft.com/office/powerpoint/2010/main" val="308458902"/>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r>
              <a:rPr lang="en-US" dirty="0">
                <a:latin typeface="Garamond" charset="0"/>
              </a:rPr>
              <a:t>Principled Design</a:t>
            </a:r>
          </a:p>
        </p:txBody>
      </p:sp>
      <p:sp>
        <p:nvSpPr>
          <p:cNvPr id="10752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62FB81-D6DD-1E44-B086-70F1C12ECEC3}" type="slidenum">
              <a:rPr lang="en-US" sz="1600">
                <a:solidFill>
                  <a:srgbClr val="000000"/>
                </a:solidFill>
                <a:latin typeface="Garamond" charset="0"/>
                <a:cs typeface="Arial" charset="0"/>
              </a:rPr>
              <a:pPr eaLnBrk="1" hangingPunct="1"/>
              <a:t>176</a:t>
            </a:fld>
            <a:endParaRPr lang="en-US" sz="1600">
              <a:solidFill>
                <a:srgbClr val="000000"/>
              </a:solidFill>
              <a:latin typeface="Garamond" charset="0"/>
              <a:cs typeface="Arial" charset="0"/>
            </a:endParaRPr>
          </a:p>
        </p:txBody>
      </p:sp>
      <p:pic>
        <p:nvPicPr>
          <p:cNvPr id="107523" name="Content Placeholder 4" descr="1200px-Zürich_Stadelhofen_in_2006.jpg"/>
          <p:cNvPicPr>
            <a:picLocks noChangeAspect="1"/>
          </p:cNvPicPr>
          <p:nvPr/>
        </p:nvPicPr>
        <p:blipFill>
          <a:blip r:embed="rId2">
            <a:extLst>
              <a:ext uri="{28A0092B-C50C-407E-A947-70E740481C1C}">
                <a14:useLocalDpi xmlns:a14="http://schemas.microsoft.com/office/drawing/2010/main" val="0"/>
              </a:ext>
            </a:extLst>
          </a:blip>
          <a:srcRect t="4472" b="4472"/>
          <a:stretch>
            <a:fillRect/>
          </a:stretch>
        </p:blipFill>
        <p:spPr bwMode="auto">
          <a:xfrm>
            <a:off x="228600" y="1066800"/>
            <a:ext cx="8610600" cy="51943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7524" name="Rectangle 8"/>
          <p:cNvSpPr>
            <a:spLocks noChangeArrowheads="1"/>
          </p:cNvSpPr>
          <p:nvPr/>
        </p:nvSpPr>
        <p:spPr bwMode="auto">
          <a:xfrm>
            <a:off x="228600" y="6535738"/>
            <a:ext cx="8305800"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800" dirty="0">
                <a:solidFill>
                  <a:srgbClr val="000000"/>
                </a:solidFill>
              </a:rPr>
              <a:t>Source: By </a:t>
            </a:r>
            <a:r>
              <a:rPr lang="en-US" sz="800" dirty="0" err="1">
                <a:solidFill>
                  <a:srgbClr val="000000"/>
                </a:solidFill>
              </a:rPr>
              <a:t>Toni_V</a:t>
            </a:r>
            <a:r>
              <a:rPr lang="en-US" sz="800" dirty="0">
                <a:solidFill>
                  <a:srgbClr val="000000"/>
                </a:solidFill>
              </a:rPr>
              <a:t>, CC BY-SA 2.0, https://</a:t>
            </a:r>
            <a:r>
              <a:rPr lang="en-US" sz="800" dirty="0" err="1">
                <a:solidFill>
                  <a:srgbClr val="000000"/>
                </a:solidFill>
              </a:rPr>
              <a:t>commons.wikimedia.org</a:t>
            </a:r>
            <a:r>
              <a:rPr lang="en-US" sz="800" dirty="0">
                <a:solidFill>
                  <a:srgbClr val="000000"/>
                </a:solidFill>
              </a:rPr>
              <a:t>/w/</a:t>
            </a:r>
            <a:r>
              <a:rPr lang="en-US" sz="800" dirty="0" err="1">
                <a:solidFill>
                  <a:srgbClr val="000000"/>
                </a:solidFill>
              </a:rPr>
              <a:t>index.php?curid</a:t>
            </a:r>
            <a:r>
              <a:rPr lang="en-US" sz="800" dirty="0">
                <a:solidFill>
                  <a:srgbClr val="000000"/>
                </a:solidFill>
              </a:rPr>
              <a:t>=4087256</a:t>
            </a:r>
          </a:p>
        </p:txBody>
      </p:sp>
    </p:spTree>
    <p:extLst>
      <p:ext uri="{BB962C8B-B14F-4D97-AF65-F5344CB8AC3E}">
        <p14:creationId xmlns:p14="http://schemas.microsoft.com/office/powerpoint/2010/main" val="243242056"/>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tLang="en-US" dirty="0">
                <a:ea typeface="ＭＳ Ｐゴシック" charset="-128"/>
              </a:rPr>
              <a:t>Another Principled Design</a:t>
            </a:r>
          </a:p>
        </p:txBody>
      </p:sp>
      <p:pic>
        <p:nvPicPr>
          <p:cNvPr id="216066" name="Content Placeholder 4" descr="1200px-OrienteMGT.jpg"/>
          <p:cNvPicPr>
            <a:picLocks noGrp="1" noChangeAspect="1"/>
          </p:cNvPicPr>
          <p:nvPr>
            <p:ph idx="1"/>
          </p:nvPr>
        </p:nvPicPr>
        <p:blipFill>
          <a:blip r:embed="rId2">
            <a:extLst>
              <a:ext uri="{28A0092B-C50C-407E-A947-70E740481C1C}">
                <a14:useLocalDpi xmlns:a14="http://schemas.microsoft.com/office/drawing/2010/main" val="0"/>
              </a:ext>
            </a:extLst>
          </a:blip>
          <a:srcRect l="22372" r="22372"/>
          <a:stretch>
            <a:fillRect/>
          </a:stretch>
        </p:blipFill>
        <p:spPr>
          <a:xfrm>
            <a:off x="228600" y="1054100"/>
            <a:ext cx="8610600" cy="5194300"/>
          </a:xfrm>
        </p:spPr>
      </p:pic>
      <p:sp>
        <p:nvSpPr>
          <p:cNvPr id="2160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a:spcBef>
                <a:spcPct val="0"/>
              </a:spcBef>
              <a:buClrTx/>
              <a:buSzTx/>
              <a:buFontTx/>
              <a:buNone/>
            </a:pPr>
            <a:fld id="{8B6D5726-69C2-A744-A6EE-ACF672B6004B}" type="slidenum">
              <a:rPr lang="en-US" altLang="en-US" sz="1600">
                <a:solidFill>
                  <a:srgbClr val="000000"/>
                </a:solidFill>
                <a:latin typeface="Garamond" charset="0"/>
              </a:rPr>
              <a:pPr>
                <a:spcBef>
                  <a:spcPct val="0"/>
                </a:spcBef>
                <a:buClrTx/>
                <a:buSzTx/>
                <a:buFontTx/>
                <a:buNone/>
              </a:pPr>
              <a:t>177</a:t>
            </a:fld>
            <a:endParaRPr lang="en-US" altLang="en-US" sz="1600">
              <a:solidFill>
                <a:srgbClr val="000000"/>
              </a:solidFill>
              <a:latin typeface="Garamond" charset="0"/>
            </a:endParaRPr>
          </a:p>
        </p:txBody>
      </p:sp>
      <p:sp>
        <p:nvSpPr>
          <p:cNvPr id="216068" name="Rectangle 5"/>
          <p:cNvSpPr>
            <a:spLocks noChangeArrowheads="1"/>
          </p:cNvSpPr>
          <p:nvPr/>
        </p:nvSpPr>
        <p:spPr bwMode="auto">
          <a:xfrm>
            <a:off x="152400" y="6477000"/>
            <a:ext cx="7772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fontAlgn="base">
              <a:spcBef>
                <a:spcPct val="0"/>
              </a:spcBef>
              <a:spcAft>
                <a:spcPct val="0"/>
              </a:spcAft>
              <a:buClrTx/>
              <a:buSzTx/>
              <a:buFontTx/>
              <a:buNone/>
            </a:pPr>
            <a:r>
              <a:rPr lang="en-US" altLang="en-US" sz="1000">
                <a:solidFill>
                  <a:srgbClr val="000000"/>
                </a:solidFill>
                <a:latin typeface="Arial" charset="0"/>
              </a:rPr>
              <a:t>Source: By Martín Gómez Tagle - Lisbon, Portugal, CC BY-SA 3.0, https://commons.wikimedia.org/w/index.php?curid=13764903</a:t>
            </a:r>
          </a:p>
        </p:txBody>
      </p:sp>
      <p:pic>
        <p:nvPicPr>
          <p:cNvPr id="3" name="Picture 2" descr="photo-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200400"/>
            <a:ext cx="4343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70" name="TextBox 6"/>
          <p:cNvSpPr txBox="1">
            <a:spLocks noChangeArrowheads="1"/>
          </p:cNvSpPr>
          <p:nvPr/>
        </p:nvSpPr>
        <p:spPr bwMode="auto">
          <a:xfrm>
            <a:off x="133350" y="6659563"/>
            <a:ext cx="43910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fontAlgn="base">
              <a:spcBef>
                <a:spcPct val="0"/>
              </a:spcBef>
              <a:spcAft>
                <a:spcPct val="0"/>
              </a:spcAft>
              <a:buClrTx/>
              <a:buSzTx/>
              <a:buFontTx/>
              <a:buNone/>
            </a:pPr>
            <a:r>
              <a:rPr lang="en-US" altLang="en-US" sz="1000">
                <a:solidFill>
                  <a:srgbClr val="000000"/>
                </a:solidFill>
                <a:latin typeface="Arial" charset="0"/>
              </a:rPr>
              <a:t>Source: http://www.arcspace.com/exhibitions/unsorted/santiago-calatrava/</a:t>
            </a:r>
          </a:p>
        </p:txBody>
      </p:sp>
    </p:spTree>
    <p:extLst>
      <p:ext uri="{BB962C8B-B14F-4D97-AF65-F5344CB8AC3E}">
        <p14:creationId xmlns:p14="http://schemas.microsoft.com/office/powerpoint/2010/main" val="19742854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Title 1"/>
          <p:cNvSpPr>
            <a:spLocks noGrp="1"/>
          </p:cNvSpPr>
          <p:nvPr>
            <p:ph type="title"/>
          </p:nvPr>
        </p:nvSpPr>
        <p:spPr/>
        <p:txBody>
          <a:bodyPr/>
          <a:lstStyle/>
          <a:p>
            <a:r>
              <a:rPr lang="en-US" altLang="en-US" dirty="0">
                <a:ea typeface="ＭＳ Ｐゴシック" charset="-128"/>
              </a:rPr>
              <a:t>Another Principled Design</a:t>
            </a:r>
          </a:p>
        </p:txBody>
      </p:sp>
      <p:sp>
        <p:nvSpPr>
          <p:cNvPr id="2160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8B6D5726-69C2-A744-A6EE-ACF672B6004B}" type="slidenum">
              <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rPr>
              <a:pPr marL="0" marR="0" lvl="0" indent="0" algn="r" defTabSz="914400" rtl="0" eaLnBrk="1" fontAlgn="auto" latinLnBrk="0" hangingPunct="1">
                <a:lnSpc>
                  <a:spcPct val="100000"/>
                </a:lnSpc>
                <a:spcBef>
                  <a:spcPct val="0"/>
                </a:spcBef>
                <a:spcAft>
                  <a:spcPts val="0"/>
                </a:spcAft>
                <a:buClrTx/>
                <a:buSzTx/>
                <a:buFontTx/>
                <a:buNone/>
                <a:tabLst/>
                <a:defRPr/>
              </a:pPr>
              <a:t>178</a:t>
            </a:fld>
            <a:endParaRPr kumimoji="0" lang="en-US" altLang="en-US" sz="1600" b="0" i="0" u="none" strike="noStrike" kern="1200" cap="none" spc="0" normalizeH="0" baseline="0" noProof="0">
              <a:ln>
                <a:noFill/>
              </a:ln>
              <a:solidFill>
                <a:srgbClr val="000000"/>
              </a:solidFill>
              <a:effectLst/>
              <a:uLnTx/>
              <a:uFillTx/>
              <a:latin typeface="Garamond" charset="0"/>
              <a:ea typeface="ＭＳ Ｐゴシック" charset="-128"/>
              <a:cs typeface="+mn-cs"/>
            </a:endParaRPr>
          </a:p>
        </p:txBody>
      </p:sp>
      <p:sp>
        <p:nvSpPr>
          <p:cNvPr id="216068" name="Rectangle 5"/>
          <p:cNvSpPr>
            <a:spLocks noChangeArrowheads="1"/>
          </p:cNvSpPr>
          <p:nvPr/>
        </p:nvSpPr>
        <p:spPr bwMode="auto">
          <a:xfrm>
            <a:off x="152400" y="6525344"/>
            <a:ext cx="89916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Source: De </a:t>
            </a:r>
            <a:r>
              <a:rPr kumimoji="0" lang="en-US" altLang="en-US" sz="1000" b="0" i="0" u="none" strike="noStrike" kern="1200" cap="none" spc="0" normalizeH="0" baseline="0" noProof="0" dirty="0" err="1">
                <a:ln>
                  <a:noFill/>
                </a:ln>
                <a:solidFill>
                  <a:srgbClr val="000000"/>
                </a:solidFill>
                <a:effectLst/>
                <a:uLnTx/>
                <a:uFillTx/>
                <a:latin typeface="Arial" charset="0"/>
                <a:ea typeface="ＭＳ Ｐゴシック" charset="-128"/>
                <a:cs typeface="+mn-cs"/>
              </a:rPr>
              <a:t>Galván</a:t>
            </a: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 - Puente del </a:t>
            </a:r>
            <a:r>
              <a:rPr kumimoji="0" lang="en-US" altLang="en-US" sz="1000" b="0" i="0" u="none" strike="noStrike" kern="1200" cap="none" spc="0" normalizeH="0" baseline="0" noProof="0" dirty="0" err="1">
                <a:ln>
                  <a:noFill/>
                </a:ln>
                <a:solidFill>
                  <a:srgbClr val="000000"/>
                </a:solidFill>
                <a:effectLst/>
                <a:uLnTx/>
                <a:uFillTx/>
                <a:latin typeface="Arial" charset="0"/>
                <a:ea typeface="ＭＳ Ｐゴシック" charset="-128"/>
                <a:cs typeface="+mn-cs"/>
              </a:rPr>
              <a:t>Alamillo.jpg</a:t>
            </a: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 on </a:t>
            </a:r>
            <a:r>
              <a:rPr kumimoji="0" lang="en-US" altLang="en-US" sz="1000" b="0" i="0" u="none" strike="noStrike" kern="1200" cap="none" spc="0" normalizeH="0" baseline="0" noProof="0" dirty="0" err="1">
                <a:ln>
                  <a:noFill/>
                </a:ln>
                <a:solidFill>
                  <a:srgbClr val="000000"/>
                </a:solidFill>
                <a:effectLst/>
                <a:uLnTx/>
                <a:uFillTx/>
                <a:latin typeface="Arial" charset="0"/>
                <a:ea typeface="ＭＳ Ｐゴシック" charset="-128"/>
                <a:cs typeface="+mn-cs"/>
              </a:rPr>
              <a:t>Enciclopedia.us.es</a:t>
            </a: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 GFDL, https://</a:t>
            </a:r>
            <a:r>
              <a:rPr kumimoji="0" lang="en-US" altLang="en-US" sz="1000" b="0" i="0" u="none" strike="noStrike" kern="1200" cap="none" spc="0" normalizeH="0" baseline="0" noProof="0" dirty="0" err="1">
                <a:ln>
                  <a:noFill/>
                </a:ln>
                <a:solidFill>
                  <a:srgbClr val="000000"/>
                </a:solidFill>
                <a:effectLst/>
                <a:uLnTx/>
                <a:uFillTx/>
                <a:latin typeface="Arial" charset="0"/>
                <a:ea typeface="ＭＳ Ｐゴシック" charset="-128"/>
                <a:cs typeface="+mn-cs"/>
              </a:rPr>
              <a:t>commons.wikimedia.org</a:t>
            </a: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/w/</a:t>
            </a:r>
            <a:r>
              <a:rPr kumimoji="0" lang="en-US" altLang="en-US" sz="1000" b="0" i="0" u="none" strike="noStrike" kern="1200" cap="none" spc="0" normalizeH="0" baseline="0" noProof="0" dirty="0" err="1">
                <a:ln>
                  <a:noFill/>
                </a:ln>
                <a:solidFill>
                  <a:srgbClr val="000000"/>
                </a:solidFill>
                <a:effectLst/>
                <a:uLnTx/>
                <a:uFillTx/>
                <a:latin typeface="Arial" charset="0"/>
                <a:ea typeface="ＭＳ Ｐゴシック" charset="-128"/>
                <a:cs typeface="+mn-cs"/>
              </a:rPr>
              <a:t>index.php?curid</a:t>
            </a:r>
            <a:r>
              <a:rPr kumimoji="0" lang="en-US" altLang="en-US" sz="1000" b="0" i="0" u="none" strike="noStrike" kern="1200" cap="none" spc="0" normalizeH="0" baseline="0" noProof="0" dirty="0">
                <a:ln>
                  <a:noFill/>
                </a:ln>
                <a:solidFill>
                  <a:srgbClr val="000000"/>
                </a:solidFill>
                <a:effectLst/>
                <a:uLnTx/>
                <a:uFillTx/>
                <a:latin typeface="Arial" charset="0"/>
                <a:ea typeface="ＭＳ Ｐゴシック" charset="-128"/>
                <a:cs typeface="+mn-cs"/>
              </a:rPr>
              <a:t>=15026095</a:t>
            </a:r>
          </a:p>
        </p:txBody>
      </p:sp>
      <p:pic>
        <p:nvPicPr>
          <p:cNvPr id="6" name="Content Placeholder 5">
            <a:extLst>
              <a:ext uri="{FF2B5EF4-FFF2-40B4-BE49-F238E27FC236}">
                <a16:creationId xmlns:a16="http://schemas.microsoft.com/office/drawing/2014/main" id="{CE331610-7D51-E644-AE59-8D8A767953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695" y="996950"/>
            <a:ext cx="8588409" cy="5194300"/>
          </a:xfrm>
        </p:spPr>
      </p:pic>
    </p:spTree>
    <p:extLst>
      <p:ext uri="{BB962C8B-B14F-4D97-AF65-F5344CB8AC3E}">
        <p14:creationId xmlns:p14="http://schemas.microsoft.com/office/powerpoint/2010/main" val="162760306"/>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dirty="0">
                <a:latin typeface="Garamond" charset="0"/>
              </a:rPr>
              <a:t>Principle Applied to Another Structure</a:t>
            </a:r>
          </a:p>
        </p:txBody>
      </p:sp>
      <p:sp>
        <p:nvSpPr>
          <p:cNvPr id="10035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C3DD0F-DD36-AB46-AB2D-07681B2C41E4}" type="slidenum">
              <a:rPr lang="en-US" sz="1600">
                <a:solidFill>
                  <a:srgbClr val="000000"/>
                </a:solidFill>
                <a:latin typeface="Garamond" charset="0"/>
                <a:cs typeface="Arial" charset="0"/>
              </a:rPr>
              <a:pPr eaLnBrk="1" hangingPunct="1"/>
              <a:t>179</a:t>
            </a:fld>
            <a:endParaRPr lang="en-US" sz="1600">
              <a:solidFill>
                <a:srgbClr val="000000"/>
              </a:solidFill>
              <a:latin typeface="Garamond" charset="0"/>
              <a:cs typeface="Arial" charset="0"/>
            </a:endParaRPr>
          </a:p>
        </p:txBody>
      </p:sp>
      <p:pic>
        <p:nvPicPr>
          <p:cNvPr id="100355" name="Picture 4" descr="santiago-calatrava-oculus-world-trade-center-transportation-hub-hufton-crow_dezeen_1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40" y="952500"/>
            <a:ext cx="6705600" cy="5741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6" name="Rectangle 5"/>
          <p:cNvSpPr>
            <a:spLocks noChangeArrowheads="1"/>
          </p:cNvSpPr>
          <p:nvPr/>
        </p:nvSpPr>
        <p:spPr bwMode="auto">
          <a:xfrm>
            <a:off x="152400" y="6630988"/>
            <a:ext cx="98298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1000">
                <a:solidFill>
                  <a:srgbClr val="000000"/>
                </a:solidFill>
              </a:rPr>
              <a:t>Source: https://www.dezeen.com/2016/08/29/santiago-calatrava-oculus-world-trade-center-transportation-hub-new-york-photographs-hufton-crow/</a:t>
            </a:r>
          </a:p>
        </p:txBody>
      </p:sp>
      <p:pic>
        <p:nvPicPr>
          <p:cNvPr id="6" name="Picture 5" descr="651px-Calatrava_IMG_248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64039" y="980729"/>
            <a:ext cx="2294599" cy="31683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p:nvSpPr>
        <p:spPr bwMode="auto">
          <a:xfrm>
            <a:off x="152400" y="6553200"/>
            <a:ext cx="89154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800" dirty="0">
                <a:solidFill>
                  <a:srgbClr val="000000"/>
                </a:solidFill>
              </a:rPr>
              <a:t>Source: By 準建築人手札網站 </a:t>
            </a:r>
            <a:r>
              <a:rPr lang="en-US" sz="800" dirty="0" err="1">
                <a:solidFill>
                  <a:srgbClr val="000000"/>
                </a:solidFill>
              </a:rPr>
              <a:t>Forgemind</a:t>
            </a:r>
            <a:r>
              <a:rPr lang="en-US" sz="800" dirty="0">
                <a:solidFill>
                  <a:srgbClr val="000000"/>
                </a:solidFill>
              </a:rPr>
              <a:t> </a:t>
            </a:r>
            <a:r>
              <a:rPr lang="en-US" sz="800" dirty="0" err="1">
                <a:solidFill>
                  <a:srgbClr val="000000"/>
                </a:solidFill>
              </a:rPr>
              <a:t>ArchiMedia</a:t>
            </a:r>
            <a:r>
              <a:rPr lang="en-US" sz="800" dirty="0">
                <a:solidFill>
                  <a:srgbClr val="000000"/>
                </a:solidFill>
              </a:rPr>
              <a:t> - Flickr: IMG_2489.JPG, CC BY 2.0, </a:t>
            </a:r>
          </a:p>
          <a:p>
            <a:r>
              <a:rPr lang="en-US" sz="800" dirty="0">
                <a:solidFill>
                  <a:srgbClr val="000000"/>
                </a:solidFill>
                <a:hlinkClick r:id="rId4"/>
              </a:rPr>
              <a:t>https://commons.wikimedia.org/w/index.php?curid=31493356</a:t>
            </a:r>
            <a:r>
              <a:rPr lang="en-US" sz="800" dirty="0">
                <a:solidFill>
                  <a:srgbClr val="000000"/>
                </a:solidFill>
              </a:rPr>
              <a:t>, https://</a:t>
            </a:r>
            <a:r>
              <a:rPr lang="en-US" sz="800" dirty="0" err="1">
                <a:solidFill>
                  <a:srgbClr val="000000"/>
                </a:solidFill>
              </a:rPr>
              <a:t>en.wikipedia.org</a:t>
            </a:r>
            <a:r>
              <a:rPr lang="en-US" sz="800" dirty="0">
                <a:solidFill>
                  <a:srgbClr val="000000"/>
                </a:solidFill>
              </a:rPr>
              <a:t>/wiki/</a:t>
            </a:r>
            <a:r>
              <a:rPr lang="en-US" sz="800" dirty="0" err="1">
                <a:solidFill>
                  <a:srgbClr val="000000"/>
                </a:solidFill>
              </a:rPr>
              <a:t>Santiago_Calatrava</a:t>
            </a:r>
            <a:endParaRPr lang="en-US" sz="800" dirty="0">
              <a:solidFill>
                <a:srgbClr val="000000"/>
              </a:solidFill>
            </a:endParaRPr>
          </a:p>
        </p:txBody>
      </p:sp>
    </p:spTree>
    <p:extLst>
      <p:ext uri="{BB962C8B-B14F-4D97-AF65-F5344CB8AC3E}">
        <p14:creationId xmlns:p14="http://schemas.microsoft.com/office/powerpoint/2010/main" val="1507854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Performance Perspective (Today)</a:t>
            </a:r>
          </a:p>
        </p:txBody>
      </p:sp>
      <p:sp>
        <p:nvSpPr>
          <p:cNvPr id="3" name="Content Placeholder 2"/>
          <p:cNvSpPr>
            <a:spLocks noGrp="1"/>
          </p:cNvSpPr>
          <p:nvPr>
            <p:ph idx="1"/>
          </p:nvPr>
        </p:nvSpPr>
        <p:spPr/>
        <p:txBody>
          <a:bodyPr/>
          <a:lstStyle/>
          <a:p>
            <a:r>
              <a:rPr lang="en-US" dirty="0"/>
              <a:t>All of Google’s Data Center Workloads (2015):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pic>
        <p:nvPicPr>
          <p:cNvPr id="5" name="Picture 4"/>
          <p:cNvPicPr>
            <a:picLocks noChangeAspect="1"/>
          </p:cNvPicPr>
          <p:nvPr/>
        </p:nvPicPr>
        <p:blipFill>
          <a:blip r:embed="rId2"/>
          <a:stretch>
            <a:fillRect/>
          </a:stretch>
        </p:blipFill>
        <p:spPr>
          <a:xfrm>
            <a:off x="971600" y="1618579"/>
            <a:ext cx="6984776" cy="4821475"/>
          </a:xfrm>
          <a:prstGeom prst="rect">
            <a:avLst/>
          </a:prstGeom>
        </p:spPr>
      </p:pic>
      <p:sp>
        <p:nvSpPr>
          <p:cNvPr id="6" name="AutoShape 25"/>
          <p:cNvSpPr>
            <a:spLocks noChangeArrowheads="1"/>
          </p:cNvSpPr>
          <p:nvPr/>
        </p:nvSpPr>
        <p:spPr bwMode="auto">
          <a:xfrm>
            <a:off x="3779912" y="2442260"/>
            <a:ext cx="3096344" cy="2304256"/>
          </a:xfrm>
          <a:prstGeom prst="roundRect">
            <a:avLst>
              <a:gd name="adj" fmla="val 16667"/>
            </a:avLst>
          </a:prstGeom>
          <a:noFill/>
          <a:ln w="88900">
            <a:solidFill>
              <a:srgbClr val="0000FF"/>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7" name="TextBox 6"/>
          <p:cNvSpPr txBox="1"/>
          <p:nvPr/>
        </p:nvSpPr>
        <p:spPr>
          <a:xfrm>
            <a:off x="2339752" y="6528683"/>
            <a:ext cx="4516749"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err="1">
                <a:ln>
                  <a:noFill/>
                </a:ln>
                <a:solidFill>
                  <a:srgbClr val="000000"/>
                </a:solidFill>
                <a:effectLst/>
                <a:uLnTx/>
                <a:uFillTx/>
                <a:latin typeface="Tahoma"/>
                <a:ea typeface="+mn-ea"/>
                <a:cs typeface="+mn-cs"/>
              </a:rPr>
              <a:t>Kanev</a:t>
            </a:r>
            <a:r>
              <a:rPr kumimoji="0" lang="en-US" sz="1250" b="0" i="0" u="none" strike="noStrike" kern="1200" cap="none" spc="0" normalizeH="0" baseline="0" noProof="0" dirty="0">
                <a:ln>
                  <a:noFill/>
                </a:ln>
                <a:solidFill>
                  <a:srgbClr val="000000"/>
                </a:solidFill>
                <a:effectLst/>
                <a:uLnTx/>
                <a:uFillTx/>
                <a:latin typeface="Tahoma"/>
                <a:ea typeface="+mn-ea"/>
                <a:cs typeface="+mn-cs"/>
              </a:rPr>
              <a:t>+, “</a:t>
            </a:r>
            <a:r>
              <a:rPr kumimoji="0" lang="en-US" sz="1250" b="0" i="0" u="none" strike="noStrike" kern="1200" cap="none" spc="0" normalizeH="0" baseline="0" noProof="0" dirty="0">
                <a:ln>
                  <a:noFill/>
                </a:ln>
                <a:solidFill>
                  <a:srgbClr val="0000FF"/>
                </a:solidFill>
                <a:effectLst/>
                <a:uLnTx/>
                <a:uFillTx/>
                <a:latin typeface="Tahoma"/>
                <a:ea typeface="+mn-ea"/>
                <a:cs typeface="+mn-cs"/>
              </a:rPr>
              <a:t>Profiling a Warehouse-Scale Computer</a:t>
            </a:r>
            <a:r>
              <a:rPr kumimoji="0" lang="en-US" sz="1250" b="0" i="0" u="none" strike="noStrike" kern="1200" cap="none" spc="0" normalizeH="0" baseline="0" noProof="0" dirty="0">
                <a:ln>
                  <a:noFill/>
                </a:ln>
                <a:solidFill>
                  <a:srgbClr val="000000"/>
                </a:solidFill>
                <a:effectLst/>
                <a:uLnTx/>
                <a:uFillTx/>
                <a:latin typeface="Tahoma"/>
                <a:ea typeface="+mn-ea"/>
                <a:cs typeface="+mn-cs"/>
              </a:rPr>
              <a:t>,” ISCA 2015.</a:t>
            </a:r>
          </a:p>
        </p:txBody>
      </p:sp>
    </p:spTree>
    <p:extLst>
      <p:ext uri="{BB962C8B-B14F-4D97-AF65-F5344CB8AC3E}">
        <p14:creationId xmlns:p14="http://schemas.microsoft.com/office/powerpoint/2010/main" val="2174979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Title 1"/>
          <p:cNvSpPr>
            <a:spLocks noGrp="1"/>
          </p:cNvSpPr>
          <p:nvPr>
            <p:ph type="title"/>
          </p:nvPr>
        </p:nvSpPr>
        <p:spPr/>
        <p:txBody>
          <a:bodyPr/>
          <a:lstStyle/>
          <a:p>
            <a:r>
              <a:rPr lang="en-US" altLang="en-US" dirty="0">
                <a:ea typeface="ＭＳ Ｐゴシック" charset="-128"/>
              </a:rPr>
              <a:t>The Overarching Principle</a:t>
            </a:r>
          </a:p>
        </p:txBody>
      </p:sp>
      <p:sp>
        <p:nvSpPr>
          <p:cNvPr id="21709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charset="2"/>
              <a:buChar char="n"/>
              <a:defRPr sz="2400">
                <a:solidFill>
                  <a:schemeClr val="tx1"/>
                </a:solidFill>
                <a:latin typeface="Tahoma" charset="0"/>
                <a:ea typeface="ＭＳ Ｐゴシック" charset="-128"/>
              </a:defRPr>
            </a:lvl1pPr>
            <a:lvl2pPr marL="742950" indent="-285750">
              <a:spcBef>
                <a:spcPct val="20000"/>
              </a:spcBef>
              <a:buClr>
                <a:schemeClr val="accent2"/>
              </a:buClr>
              <a:buSzPct val="60000"/>
              <a:buFont typeface="Wingdings" charset="2"/>
              <a:buChar char="q"/>
              <a:defRPr sz="2200">
                <a:solidFill>
                  <a:schemeClr val="tx1"/>
                </a:solidFill>
                <a:latin typeface="Tahoma" charset="0"/>
                <a:ea typeface="ＭＳ Ｐゴシック" charset="-128"/>
              </a:defRPr>
            </a:lvl2pPr>
            <a:lvl3pPr marL="1143000" indent="-228600">
              <a:spcBef>
                <a:spcPct val="20000"/>
              </a:spcBef>
              <a:buClr>
                <a:schemeClr val="accent1"/>
              </a:buClr>
              <a:buSzPct val="65000"/>
              <a:buFont typeface="Wingdings" charset="2"/>
              <a:buChar char="n"/>
              <a:defRPr sz="2000">
                <a:solidFill>
                  <a:schemeClr val="tx1"/>
                </a:solidFill>
                <a:latin typeface="Tahoma" charset="0"/>
                <a:ea typeface="ＭＳ Ｐゴシック" charset="-128"/>
              </a:defRPr>
            </a:lvl3pPr>
            <a:lvl4pPr marL="1600200" indent="-228600">
              <a:spcBef>
                <a:spcPct val="20000"/>
              </a:spcBef>
              <a:buClr>
                <a:schemeClr val="accent2"/>
              </a:buClr>
              <a:buSzPct val="70000"/>
              <a:buFont typeface="Wingdings" charset="2"/>
              <a:buChar char="q"/>
              <a:defRPr>
                <a:solidFill>
                  <a:schemeClr val="tx1"/>
                </a:solidFill>
                <a:latin typeface="Tahoma" charset="0"/>
                <a:ea typeface="ＭＳ Ｐゴシック" charset="-128"/>
              </a:defRPr>
            </a:lvl4pPr>
            <a:lvl5pPr marL="2057400" indent="-228600">
              <a:spcBef>
                <a:spcPct val="20000"/>
              </a:spcBef>
              <a:buClr>
                <a:schemeClr val="accent1"/>
              </a:buClr>
              <a:buSzPct val="75000"/>
              <a:buFont typeface="Wingdings" charset="2"/>
              <a:buChar char="§"/>
              <a:defRPr sz="1600">
                <a:solidFill>
                  <a:schemeClr val="tx1"/>
                </a:solidFill>
                <a:latin typeface="Tahoma"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Tahoma" charset="0"/>
                <a:ea typeface="ＭＳ Ｐゴシック" charset="-128"/>
              </a:defRPr>
            </a:lvl9pPr>
          </a:lstStyle>
          <a:p>
            <a:pPr>
              <a:spcBef>
                <a:spcPct val="0"/>
              </a:spcBef>
              <a:buClrTx/>
              <a:buSzTx/>
              <a:buFontTx/>
              <a:buNone/>
            </a:pPr>
            <a:fld id="{2B3B4E2E-30E6-F248-9444-D019D8D0019B}" type="slidenum">
              <a:rPr lang="en-US" altLang="en-US" sz="1600">
                <a:solidFill>
                  <a:srgbClr val="000000"/>
                </a:solidFill>
                <a:latin typeface="Garamond" charset="0"/>
              </a:rPr>
              <a:pPr>
                <a:spcBef>
                  <a:spcPct val="0"/>
                </a:spcBef>
                <a:buClrTx/>
                <a:buSzTx/>
                <a:buFontTx/>
                <a:buNone/>
              </a:pPr>
              <a:t>180</a:t>
            </a:fld>
            <a:endParaRPr lang="en-US" altLang="en-US" sz="1600">
              <a:solidFill>
                <a:srgbClr val="000000"/>
              </a:solidFill>
              <a:latin typeface="Garamond" charset="0"/>
            </a:endParaRPr>
          </a:p>
        </p:txBody>
      </p:sp>
      <p:pic>
        <p:nvPicPr>
          <p:cNvPr id="21709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914400"/>
            <a:ext cx="6350000"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214938"/>
            <a:ext cx="91440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4602735"/>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Overarching Principle for Computing?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181</a:t>
            </a:fld>
            <a:endParaRPr lang="en-US" altLang="en-US">
              <a:solidFill>
                <a:srgbClr val="000000"/>
              </a:solidFill>
            </a:endParaRPr>
          </a:p>
        </p:txBody>
      </p:sp>
      <p:pic>
        <p:nvPicPr>
          <p:cNvPr id="5" name="Picture 4" descr="brain-MjYzMzAyMg.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980728"/>
            <a:ext cx="7272808" cy="5454606"/>
          </a:xfrm>
          <a:prstGeom prst="rect">
            <a:avLst/>
          </a:prstGeom>
        </p:spPr>
      </p:pic>
      <p:sp>
        <p:nvSpPr>
          <p:cNvPr id="6" name="Rectangle 5"/>
          <p:cNvSpPr/>
          <p:nvPr/>
        </p:nvSpPr>
        <p:spPr>
          <a:xfrm>
            <a:off x="2664296" y="6495147"/>
            <a:ext cx="4572000" cy="246221"/>
          </a:xfrm>
          <a:prstGeom prst="rect">
            <a:avLst/>
          </a:prstGeom>
        </p:spPr>
        <p:txBody>
          <a:bodyPr>
            <a:spAutoFit/>
          </a:bodyPr>
          <a:lstStyle/>
          <a:p>
            <a:r>
              <a:rPr lang="en-US" sz="1000" dirty="0">
                <a:solidFill>
                  <a:srgbClr val="000000"/>
                </a:solidFill>
                <a:latin typeface="Calibri"/>
                <a:cs typeface="Calibri"/>
              </a:rPr>
              <a:t>Source: http://</a:t>
            </a:r>
            <a:r>
              <a:rPr lang="en-US" sz="1000" dirty="0" err="1">
                <a:solidFill>
                  <a:srgbClr val="000000"/>
                </a:solidFill>
                <a:latin typeface="Calibri"/>
                <a:cs typeface="Calibri"/>
              </a:rPr>
              <a:t>spectrum.ieee.org</a:t>
            </a:r>
            <a:r>
              <a:rPr lang="en-US" sz="1000" dirty="0">
                <a:solidFill>
                  <a:srgbClr val="000000"/>
                </a:solidFill>
                <a:latin typeface="Calibri"/>
                <a:cs typeface="Calibri"/>
              </a:rPr>
              <a:t>/image/</a:t>
            </a:r>
            <a:r>
              <a:rPr lang="en-US" sz="1000" dirty="0" err="1">
                <a:solidFill>
                  <a:srgbClr val="000000"/>
                </a:solidFill>
                <a:latin typeface="Calibri"/>
                <a:cs typeface="Calibri"/>
              </a:rPr>
              <a:t>MjYzMzAyMg.jpeg</a:t>
            </a:r>
            <a:endParaRPr lang="en-US" sz="1000" dirty="0">
              <a:solidFill>
                <a:srgbClr val="000000"/>
              </a:solidFill>
              <a:latin typeface="Calibri"/>
              <a:cs typeface="Calibri"/>
            </a:endParaRPr>
          </a:p>
        </p:txBody>
      </p:sp>
    </p:spTree>
    <p:extLst>
      <p:ext uri="{BB962C8B-B14F-4D97-AF65-F5344CB8AC3E}">
        <p14:creationId xmlns:p14="http://schemas.microsoft.com/office/powerpoint/2010/main" val="1024602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Concluding Remarks</a:t>
            </a:r>
          </a:p>
        </p:txBody>
      </p:sp>
      <p:sp>
        <p:nvSpPr>
          <p:cNvPr id="3" name="Content Placeholder 2"/>
          <p:cNvSpPr>
            <a:spLocks noGrp="1"/>
          </p:cNvSpPr>
          <p:nvPr>
            <p:ph idx="1"/>
          </p:nvPr>
        </p:nvSpPr>
        <p:spPr>
          <a:xfrm>
            <a:off x="179512" y="1187605"/>
            <a:ext cx="8964488" cy="5193723"/>
          </a:xfrm>
        </p:spPr>
        <p:txBody>
          <a:bodyPr/>
          <a:lstStyle/>
          <a:p>
            <a:r>
              <a:rPr lang="en-US" dirty="0"/>
              <a:t>It is time to design </a:t>
            </a:r>
            <a:r>
              <a:rPr lang="en-US" dirty="0">
                <a:solidFill>
                  <a:srgbClr val="008000"/>
                </a:solidFill>
              </a:rPr>
              <a:t>principled system architectures </a:t>
            </a:r>
            <a:r>
              <a:rPr lang="en-US" dirty="0"/>
              <a:t>to solve the </a:t>
            </a:r>
            <a:r>
              <a:rPr lang="en-US" dirty="0">
                <a:solidFill>
                  <a:srgbClr val="008000"/>
                </a:solidFill>
              </a:rPr>
              <a:t>memory </a:t>
            </a:r>
            <a:r>
              <a:rPr lang="en-US" dirty="0">
                <a:solidFill>
                  <a:schemeClr val="accent2"/>
                </a:solidFill>
              </a:rPr>
              <a:t>problem</a:t>
            </a:r>
          </a:p>
          <a:p>
            <a:endParaRPr lang="en-US" sz="2000" dirty="0"/>
          </a:p>
          <a:p>
            <a:r>
              <a:rPr lang="en-US" dirty="0">
                <a:solidFill>
                  <a:srgbClr val="FF0000"/>
                </a:solidFill>
              </a:rPr>
              <a:t>Design complete systems to be balanced, high-performance, and energy-efficient</a:t>
            </a:r>
            <a:r>
              <a:rPr lang="en-US" dirty="0"/>
              <a:t>, i.e., </a:t>
            </a:r>
            <a:r>
              <a:rPr lang="en-US" dirty="0">
                <a:solidFill>
                  <a:srgbClr val="0000FF"/>
                </a:solidFill>
              </a:rPr>
              <a:t>data-centric (or memory-centric)</a:t>
            </a:r>
          </a:p>
          <a:p>
            <a:endParaRPr lang="en-US" sz="2000" dirty="0">
              <a:solidFill>
                <a:srgbClr val="0000FF"/>
              </a:solidFill>
            </a:endParaRPr>
          </a:p>
          <a:p>
            <a:r>
              <a:rPr lang="en-US" dirty="0">
                <a:solidFill>
                  <a:srgbClr val="FF0000"/>
                </a:solidFill>
              </a:rPr>
              <a:t>Enable computation capability inside and close to memory</a:t>
            </a:r>
          </a:p>
          <a:p>
            <a:endParaRPr lang="en-US" sz="2000" dirty="0">
              <a:solidFill>
                <a:srgbClr val="0000FF"/>
              </a:solidFill>
            </a:endParaRPr>
          </a:p>
          <a:p>
            <a:r>
              <a:rPr lang="en-US" dirty="0">
                <a:solidFill>
                  <a:srgbClr val="0000FF"/>
                </a:solidFill>
              </a:rPr>
              <a:t>This </a:t>
            </a:r>
            <a:r>
              <a:rPr lang="en-US" dirty="0">
                <a:solidFill>
                  <a:srgbClr val="000000"/>
                </a:solidFill>
              </a:rPr>
              <a:t>can</a:t>
            </a:r>
          </a:p>
          <a:p>
            <a:pPr lvl="1"/>
            <a:r>
              <a:rPr lang="en-US" dirty="0"/>
              <a:t>Lead to </a:t>
            </a:r>
            <a:r>
              <a:rPr lang="en-US" b="1" dirty="0">
                <a:solidFill>
                  <a:schemeClr val="accent2">
                    <a:lumMod val="75000"/>
                  </a:schemeClr>
                </a:solidFill>
              </a:rPr>
              <a:t>orders-of-magnitude </a:t>
            </a:r>
            <a:r>
              <a:rPr lang="en-US" dirty="0"/>
              <a:t>improvements </a:t>
            </a:r>
          </a:p>
          <a:p>
            <a:pPr lvl="1"/>
            <a:r>
              <a:rPr lang="en-US" b="1" dirty="0">
                <a:solidFill>
                  <a:srgbClr val="2C6123"/>
                </a:solidFill>
              </a:rPr>
              <a:t>Enable new applications &amp; computing platforms</a:t>
            </a:r>
          </a:p>
          <a:p>
            <a:pPr lvl="1"/>
            <a:r>
              <a:rPr lang="is-IS" b="1" dirty="0">
                <a:solidFill>
                  <a:srgbClr val="2C6123"/>
                </a:solidFill>
              </a:rPr>
              <a:t>Enable better understanding of nature</a:t>
            </a:r>
          </a:p>
          <a:p>
            <a:pPr lvl="1"/>
            <a:r>
              <a:rPr lang="is-IS" b="1" dirty="0">
                <a:solidFill>
                  <a:srgbClr val="2C6123"/>
                </a:solidFill>
              </a:rPr>
              <a:t>…</a:t>
            </a:r>
            <a:endParaRPr lang="en-US" b="1" dirty="0">
              <a:solidFill>
                <a:srgbClr val="2C6123"/>
              </a:solidFill>
            </a:endParaRPr>
          </a:p>
          <a:p>
            <a:pPr lvl="1"/>
            <a:endParaRPr lang="en-US" sz="2000" dirty="0"/>
          </a:p>
          <a:p>
            <a:endParaRPr lang="en-US" dirty="0">
              <a:solidFill>
                <a:srgbClr val="0000FF"/>
              </a:solidFill>
            </a:endParaRP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182</a:t>
            </a:fld>
            <a:endParaRPr lang="en-US" dirty="0"/>
          </a:p>
        </p:txBody>
      </p:sp>
    </p:spTree>
    <p:extLst>
      <p:ext uri="{BB962C8B-B14F-4D97-AF65-F5344CB8AC3E}">
        <p14:creationId xmlns:p14="http://schemas.microsoft.com/office/powerpoint/2010/main" val="529243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sz="3600" dirty="0"/>
              <a:t>The Future of Processing in Memory is Bright</a:t>
            </a:r>
          </a:p>
        </p:txBody>
      </p:sp>
      <p:sp>
        <p:nvSpPr>
          <p:cNvPr id="3" name="Content Placeholder 2"/>
          <p:cNvSpPr>
            <a:spLocks noGrp="1"/>
          </p:cNvSpPr>
          <p:nvPr>
            <p:ph idx="1"/>
          </p:nvPr>
        </p:nvSpPr>
        <p:spPr>
          <a:xfrm>
            <a:off x="228600" y="1115597"/>
            <a:ext cx="8610600" cy="5193723"/>
          </a:xfrm>
        </p:spPr>
        <p:txBody>
          <a:bodyPr/>
          <a:lstStyle/>
          <a:p>
            <a:r>
              <a:rPr lang="en-US" dirty="0">
                <a:solidFill>
                  <a:srgbClr val="2C6123"/>
                </a:solidFill>
              </a:rPr>
              <a:t>Regardless of challenges </a:t>
            </a:r>
          </a:p>
          <a:p>
            <a:pPr lvl="1"/>
            <a:r>
              <a:rPr lang="en-US" dirty="0">
                <a:solidFill>
                  <a:srgbClr val="2C6123"/>
                </a:solidFill>
              </a:rPr>
              <a:t>in underlying technology and overlying problems/requirements </a:t>
            </a:r>
            <a:endParaRPr lang="en-US" dirty="0"/>
          </a:p>
          <a:p>
            <a:endParaRPr lang="en-US" dirty="0"/>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183</a:t>
            </a:fld>
            <a:endParaRPr lang="en-US"/>
          </a:p>
        </p:txBody>
      </p:sp>
      <p:sp>
        <p:nvSpPr>
          <p:cNvPr id="5" name="Text Box 17"/>
          <p:cNvSpPr txBox="1">
            <a:spLocks noChangeArrowheads="1"/>
          </p:cNvSpPr>
          <p:nvPr/>
        </p:nvSpPr>
        <p:spPr bwMode="auto">
          <a:xfrm>
            <a:off x="3501600" y="433841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Micro-architecture</a:t>
            </a:r>
          </a:p>
        </p:txBody>
      </p:sp>
      <p:sp>
        <p:nvSpPr>
          <p:cNvPr id="6" name="Text Box 18"/>
          <p:cNvSpPr txBox="1">
            <a:spLocks noChangeAspect="1" noChangeArrowheads="1"/>
          </p:cNvSpPr>
          <p:nvPr/>
        </p:nvSpPr>
        <p:spPr bwMode="auto">
          <a:xfrm>
            <a:off x="3501600" y="396693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SW/HW Interface</a:t>
            </a:r>
          </a:p>
        </p:txBody>
      </p:sp>
      <p:sp>
        <p:nvSpPr>
          <p:cNvPr id="7" name="Text Box 19"/>
          <p:cNvSpPr txBox="1">
            <a:spLocks noChangeAspect="1" noChangeArrowheads="1"/>
          </p:cNvSpPr>
          <p:nvPr/>
        </p:nvSpPr>
        <p:spPr bwMode="auto">
          <a:xfrm>
            <a:off x="3498425" y="330262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Program/Language</a:t>
            </a:r>
          </a:p>
        </p:txBody>
      </p:sp>
      <p:sp>
        <p:nvSpPr>
          <p:cNvPr id="8" name="Text Box 20"/>
          <p:cNvSpPr txBox="1">
            <a:spLocks noChangeAspect="1" noChangeArrowheads="1"/>
          </p:cNvSpPr>
          <p:nvPr/>
        </p:nvSpPr>
        <p:spPr bwMode="auto">
          <a:xfrm>
            <a:off x="3498425" y="293114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Algorithm</a:t>
            </a:r>
          </a:p>
        </p:txBody>
      </p:sp>
      <p:sp>
        <p:nvSpPr>
          <p:cNvPr id="9" name="Text Box 21"/>
          <p:cNvSpPr txBox="1">
            <a:spLocks noChangeAspect="1" noChangeArrowheads="1"/>
          </p:cNvSpPr>
          <p:nvPr/>
        </p:nvSpPr>
        <p:spPr bwMode="auto">
          <a:xfrm>
            <a:off x="3498425" y="256443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Problem</a:t>
            </a:r>
          </a:p>
        </p:txBody>
      </p:sp>
      <p:sp>
        <p:nvSpPr>
          <p:cNvPr id="10" name="Text Box 22"/>
          <p:cNvSpPr txBox="1">
            <a:spLocks noChangeAspect="1" noChangeArrowheads="1"/>
          </p:cNvSpPr>
          <p:nvPr/>
        </p:nvSpPr>
        <p:spPr bwMode="auto">
          <a:xfrm>
            <a:off x="3501600" y="4711476"/>
            <a:ext cx="2039938" cy="373063"/>
          </a:xfrm>
          <a:prstGeom prst="rect">
            <a:avLst/>
          </a:prstGeom>
          <a:solidFill>
            <a:srgbClr val="00FF00"/>
          </a:solidFill>
          <a:ln w="9525">
            <a:solidFill>
              <a:schemeClr val="tx1"/>
            </a:solidFill>
            <a:miter lim="800000"/>
            <a:headEnd/>
            <a:tailEnd/>
          </a:ln>
        </p:spPr>
        <p:txBody>
          <a:bodyPr wrap="none"/>
          <a:lstStyle/>
          <a:p>
            <a:pPr>
              <a:defRPr/>
            </a:pPr>
            <a:r>
              <a:rPr lang="en-US" sz="1750" dirty="0">
                <a:solidFill>
                  <a:srgbClr val="000000"/>
                </a:solidFill>
                <a:latin typeface="Tahoma" pitchFamily="34" charset="0"/>
                <a:ea typeface="+mn-ea"/>
                <a:cs typeface="Arial" charset="0"/>
              </a:rPr>
              <a:t>Logic</a:t>
            </a:r>
          </a:p>
          <a:p>
            <a:pPr>
              <a:defRPr/>
            </a:pPr>
            <a:endParaRPr lang="en-US" sz="1750" dirty="0">
              <a:solidFill>
                <a:srgbClr val="000000"/>
              </a:solidFill>
              <a:latin typeface="Tahoma" pitchFamily="34" charset="0"/>
              <a:ea typeface="+mn-ea"/>
              <a:cs typeface="Arial" charset="0"/>
            </a:endParaRPr>
          </a:p>
        </p:txBody>
      </p:sp>
      <p:sp>
        <p:nvSpPr>
          <p:cNvPr id="11" name="Text Box 23"/>
          <p:cNvSpPr txBox="1">
            <a:spLocks noChangeAspect="1" noChangeArrowheads="1"/>
          </p:cNvSpPr>
          <p:nvPr/>
        </p:nvSpPr>
        <p:spPr bwMode="auto">
          <a:xfrm>
            <a:off x="3501600" y="508295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Devices</a:t>
            </a:r>
          </a:p>
        </p:txBody>
      </p:sp>
      <p:sp>
        <p:nvSpPr>
          <p:cNvPr id="12" name="Text Box 24"/>
          <p:cNvSpPr txBox="1">
            <a:spLocks noChangeAspect="1" noChangeArrowheads="1"/>
          </p:cNvSpPr>
          <p:nvPr/>
        </p:nvSpPr>
        <p:spPr bwMode="auto">
          <a:xfrm>
            <a:off x="3501600" y="364455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System Software</a:t>
            </a:r>
          </a:p>
        </p:txBody>
      </p:sp>
      <p:sp>
        <p:nvSpPr>
          <p:cNvPr id="13" name="Text Box 23"/>
          <p:cNvSpPr txBox="1">
            <a:spLocks noChangeAspect="1" noChangeArrowheads="1"/>
          </p:cNvSpPr>
          <p:nvPr/>
        </p:nvSpPr>
        <p:spPr bwMode="auto">
          <a:xfrm>
            <a:off x="3503188" y="543855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Electrons</a:t>
            </a:r>
          </a:p>
        </p:txBody>
      </p:sp>
      <p:sp>
        <p:nvSpPr>
          <p:cNvPr id="14" name="Rounded Rectangle 13"/>
          <p:cNvSpPr>
            <a:spLocks noChangeArrowheads="1"/>
          </p:cNvSpPr>
          <p:nvPr/>
        </p:nvSpPr>
        <p:spPr bwMode="auto">
          <a:xfrm rot="5400000">
            <a:off x="3392996" y="3041612"/>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FF"/>
              </a:solidFill>
            </a:endParaRPr>
          </a:p>
        </p:txBody>
      </p:sp>
      <p:sp>
        <p:nvSpPr>
          <p:cNvPr id="15" name="TextBox 14"/>
          <p:cNvSpPr txBox="1"/>
          <p:nvPr/>
        </p:nvSpPr>
        <p:spPr>
          <a:xfrm>
            <a:off x="323528" y="2780928"/>
            <a:ext cx="2579552" cy="2031325"/>
          </a:xfrm>
          <a:prstGeom prst="rect">
            <a:avLst/>
          </a:prstGeom>
          <a:noFill/>
        </p:spPr>
        <p:txBody>
          <a:bodyPr wrap="none" rtlCol="0">
            <a:spAutoFit/>
          </a:bodyPr>
          <a:lstStyle/>
          <a:p>
            <a:r>
              <a:rPr lang="en-US" dirty="0"/>
              <a:t>Can enable:</a:t>
            </a:r>
          </a:p>
          <a:p>
            <a:endParaRPr lang="en-US" dirty="0"/>
          </a:p>
          <a:p>
            <a:r>
              <a:rPr lang="en-US" dirty="0"/>
              <a:t>- Orders of magnitude </a:t>
            </a:r>
          </a:p>
          <a:p>
            <a:r>
              <a:rPr lang="en-US" dirty="0"/>
              <a:t>improvements</a:t>
            </a:r>
          </a:p>
          <a:p>
            <a:endParaRPr lang="en-US" dirty="0"/>
          </a:p>
          <a:p>
            <a:r>
              <a:rPr lang="en-US" dirty="0"/>
              <a:t>- New applications and </a:t>
            </a:r>
          </a:p>
          <a:p>
            <a:r>
              <a:rPr lang="en-US" dirty="0"/>
              <a:t>computing systems</a:t>
            </a:r>
          </a:p>
        </p:txBody>
      </p:sp>
      <p:sp>
        <p:nvSpPr>
          <p:cNvPr id="16" name="TextBox 15"/>
          <p:cNvSpPr txBox="1"/>
          <p:nvPr/>
        </p:nvSpPr>
        <p:spPr>
          <a:xfrm>
            <a:off x="6126592" y="2852936"/>
            <a:ext cx="2853666" cy="1754326"/>
          </a:xfrm>
          <a:prstGeom prst="rect">
            <a:avLst/>
          </a:prstGeom>
          <a:noFill/>
        </p:spPr>
        <p:txBody>
          <a:bodyPr wrap="none" rtlCol="0">
            <a:spAutoFit/>
          </a:bodyPr>
          <a:lstStyle/>
          <a:p>
            <a:r>
              <a:rPr lang="en-US" dirty="0"/>
              <a:t>Yet, we have to</a:t>
            </a:r>
          </a:p>
          <a:p>
            <a:endParaRPr lang="en-US" dirty="0"/>
          </a:p>
          <a:p>
            <a:r>
              <a:rPr lang="en-US" dirty="0"/>
              <a:t>- Think across the stack</a:t>
            </a:r>
          </a:p>
          <a:p>
            <a:endParaRPr lang="en-US" dirty="0"/>
          </a:p>
          <a:p>
            <a:r>
              <a:rPr lang="en-US" dirty="0"/>
              <a:t>- Design enabling systems</a:t>
            </a:r>
          </a:p>
          <a:p>
            <a:endParaRPr lang="en-US" dirty="0"/>
          </a:p>
        </p:txBody>
      </p:sp>
    </p:spTree>
    <p:extLst>
      <p:ext uri="{BB962C8B-B14F-4D97-AF65-F5344CB8AC3E}">
        <p14:creationId xmlns:p14="http://schemas.microsoft.com/office/powerpoint/2010/main" val="112183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28" y="152400"/>
            <a:ext cx="9144000" cy="1066800"/>
          </a:xfrm>
        </p:spPr>
        <p:txBody>
          <a:bodyPr/>
          <a:lstStyle/>
          <a:p>
            <a:r>
              <a:rPr lang="en-US" sz="3800" dirty="0"/>
              <a:t>If In Doubt, See Other Doubtful Technologies</a:t>
            </a:r>
          </a:p>
        </p:txBody>
      </p:sp>
      <p:sp>
        <p:nvSpPr>
          <p:cNvPr id="3" name="Content Placeholder 2"/>
          <p:cNvSpPr>
            <a:spLocks noGrp="1"/>
          </p:cNvSpPr>
          <p:nvPr>
            <p:ph idx="1"/>
          </p:nvPr>
        </p:nvSpPr>
        <p:spPr>
          <a:xfrm>
            <a:off x="228600" y="980728"/>
            <a:ext cx="8610600" cy="4876800"/>
          </a:xfrm>
        </p:spPr>
        <p:txBody>
          <a:bodyPr/>
          <a:lstStyle/>
          <a:p>
            <a:r>
              <a:rPr lang="en-US" dirty="0"/>
              <a:t>A very “doubtful” emerging technology </a:t>
            </a:r>
          </a:p>
          <a:p>
            <a:pPr lvl="1"/>
            <a:r>
              <a:rPr lang="en-US" dirty="0"/>
              <a:t>for at least two decades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184</a:t>
            </a:fld>
            <a:endParaRPr lang="en-US" altLang="en-US">
              <a:solidFill>
                <a:srgbClr val="000000"/>
              </a:solidFill>
            </a:endParaRPr>
          </a:p>
        </p:txBody>
      </p:sp>
      <p:sp>
        <p:nvSpPr>
          <p:cNvPr id="6" name="Rectangle 5">
            <a:hlinkClick r:id="rId2"/>
          </p:cNvPr>
          <p:cNvSpPr/>
          <p:nvPr/>
        </p:nvSpPr>
        <p:spPr>
          <a:xfrm>
            <a:off x="1619672" y="6453336"/>
            <a:ext cx="6048672" cy="415498"/>
          </a:xfrm>
          <a:prstGeom prst="rect">
            <a:avLst/>
          </a:prstGeom>
        </p:spPr>
        <p:txBody>
          <a:bodyPr wrap="square">
            <a:spAutoFit/>
          </a:bodyPr>
          <a:lstStyle/>
          <a:p>
            <a:pPr lvl="0" algn="ctr">
              <a:spcBef>
                <a:spcPts val="450"/>
              </a:spcBef>
            </a:pPr>
            <a:r>
              <a:rPr lang="en-US" sz="2100" b="1" dirty="0">
                <a:solidFill>
                  <a:srgbClr val="0000FF"/>
                </a:solidFill>
                <a:latin typeface="Adobe Garamond Pro" panose="02020502060506020403" pitchFamily="18" charset="0"/>
                <a:hlinkClick r:id="rId2"/>
              </a:rPr>
              <a:t>https://arxiv.org/pdf/1706.08642</a:t>
            </a:r>
            <a:r>
              <a:rPr lang="en-US" sz="2100" b="1" dirty="0">
                <a:solidFill>
                  <a:srgbClr val="0000FF"/>
                </a:solidFill>
                <a:latin typeface="Adobe Garamond Pro" panose="02020502060506020403" pitchFamily="18" charset="0"/>
              </a:rPr>
              <a:t>  </a:t>
            </a:r>
          </a:p>
        </p:txBody>
      </p:sp>
      <p:pic>
        <p:nvPicPr>
          <p:cNvPr id="8" name="Picture 2" descr="ttps://pbs.twimg.com/media/DKHLt24W0AAE5Fd.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62" y="1855679"/>
            <a:ext cx="7411230" cy="45278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96831" y="2132856"/>
            <a:ext cx="3874137" cy="369332"/>
          </a:xfrm>
          <a:prstGeom prst="rect">
            <a:avLst/>
          </a:prstGeom>
          <a:noFill/>
        </p:spPr>
        <p:txBody>
          <a:bodyPr wrap="none" rtlCol="0">
            <a:spAutoFit/>
          </a:bodyPr>
          <a:lstStyle/>
          <a:p>
            <a:r>
              <a:rPr lang="en-US" i="1" dirty="0">
                <a:solidFill>
                  <a:srgbClr val="FF0000"/>
                </a:solidFill>
              </a:rPr>
              <a:t>Proceedings of the IEEE, Sept. 2017</a:t>
            </a:r>
          </a:p>
        </p:txBody>
      </p:sp>
    </p:spTree>
    <p:extLst>
      <p:ext uri="{BB962C8B-B14F-4D97-AF65-F5344CB8AC3E}">
        <p14:creationId xmlns:p14="http://schemas.microsoft.com/office/powerpoint/2010/main" val="7051824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For Some Open Problems, See</a:t>
            </a:r>
          </a:p>
        </p:txBody>
      </p:sp>
      <p:sp>
        <p:nvSpPr>
          <p:cNvPr id="3" name="Content Placeholder 2"/>
          <p:cNvSpPr>
            <a:spLocks noGrp="1"/>
          </p:cNvSpPr>
          <p:nvPr>
            <p:ph idx="1"/>
          </p:nvPr>
        </p:nvSpPr>
        <p:spPr>
          <a:xfrm>
            <a:off x="228600" y="1052736"/>
            <a:ext cx="8735888" cy="4876800"/>
          </a:xfrm>
        </p:spPr>
        <p:txBody>
          <a:bodyPr/>
          <a:lstStyle/>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buNone/>
            </a:pPr>
            <a:endParaRPr lang="en-US" sz="2000" b="1" dirty="0"/>
          </a:p>
          <a:p>
            <a:pPr marL="0" indent="0" algn="ctr">
              <a:buNone/>
            </a:pPr>
            <a:r>
              <a:rPr lang="en-US" sz="2000" b="1" dirty="0">
                <a:hlinkClick r:id="rId2"/>
              </a:rPr>
              <a:t>https://arxiv.org/pdf/1802.00320.pdf</a:t>
            </a:r>
            <a:r>
              <a:rPr lang="en-US" sz="2000" b="1" dirty="0"/>
              <a:t>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53AD2022-F9DE-D14F-A45A-D41DA60EB21E}"/>
              </a:ext>
            </a:extLst>
          </p:cNvPr>
          <p:cNvPicPr>
            <a:picLocks noChangeAspect="1"/>
          </p:cNvPicPr>
          <p:nvPr/>
        </p:nvPicPr>
        <p:blipFill>
          <a:blip r:embed="rId3"/>
          <a:stretch>
            <a:fillRect/>
          </a:stretch>
        </p:blipFill>
        <p:spPr>
          <a:xfrm>
            <a:off x="337560" y="1286211"/>
            <a:ext cx="8589976" cy="3366925"/>
          </a:xfrm>
          <a:prstGeom prst="rect">
            <a:avLst/>
          </a:prstGeom>
        </p:spPr>
      </p:pic>
    </p:spTree>
    <p:extLst>
      <p:ext uri="{BB962C8B-B14F-4D97-AF65-F5344CB8AC3E}">
        <p14:creationId xmlns:p14="http://schemas.microsoft.com/office/powerpoint/2010/main" val="224508698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8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3: Processing-in-Memory</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18888591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Backup Slides</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2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altLang="en-US" sz="1200" b="0" i="0" u="none" strike="noStrike" kern="1200" cap="none" spc="0" normalizeH="0" baseline="0" noProof="0">
              <a:ln>
                <a:noFill/>
              </a:ln>
              <a:solidFill>
                <a:srgbClr val="000000"/>
              </a:solidFill>
              <a:effectLst/>
              <a:uLnTx/>
              <a:uFillTx/>
              <a:latin typeface="Garamond" charset="0"/>
              <a:ea typeface="+mn-ea"/>
              <a:cs typeface="+mn-cs"/>
            </a:endParaRPr>
          </a:p>
        </p:txBody>
      </p:sp>
    </p:spTree>
    <p:extLst>
      <p:ext uri="{BB962C8B-B14F-4D97-AF65-F5344CB8AC3E}">
        <p14:creationId xmlns:p14="http://schemas.microsoft.com/office/powerpoint/2010/main" val="3905047747"/>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28600"/>
            <a:ext cx="9144000" cy="2076450"/>
          </a:xfrm>
          <a:solidFill>
            <a:schemeClr val="tx2">
              <a:lumMod val="75000"/>
            </a:schemeClr>
          </a:solidFill>
        </p:spPr>
        <p:txBody>
          <a:bodyPr/>
          <a:lstStyle/>
          <a:p>
            <a:r>
              <a:rPr lang="en-US" sz="3800" dirty="0">
                <a:solidFill>
                  <a:srgbClr val="FFFFFF"/>
                </a:solidFill>
                <a:latin typeface=""/>
              </a:rPr>
              <a:t>Google Workloads</a:t>
            </a:r>
            <a:br>
              <a:rPr lang="en-US" sz="3800" dirty="0">
                <a:solidFill>
                  <a:srgbClr val="FFFFFF"/>
                </a:solidFill>
                <a:latin typeface=""/>
              </a:rPr>
            </a:br>
            <a:r>
              <a:rPr lang="en-US" sz="3800" dirty="0">
                <a:solidFill>
                  <a:srgbClr val="FFFFFF"/>
                </a:solidFill>
                <a:latin typeface=""/>
              </a:rPr>
              <a:t> for Consumer Devices:</a:t>
            </a:r>
            <a:br>
              <a:rPr lang="en-US" sz="3800" dirty="0">
                <a:solidFill>
                  <a:srgbClr val="FFFFFF"/>
                </a:solidFill>
                <a:latin typeface=""/>
              </a:rPr>
            </a:br>
            <a:r>
              <a:rPr lang="en-US" sz="3800" dirty="0">
                <a:solidFill>
                  <a:srgbClr val="FFFFFF"/>
                </a:solidFill>
                <a:latin typeface=""/>
              </a:rPr>
              <a:t>Mitigating Data Movement Bottlenecks</a:t>
            </a:r>
            <a:endParaRPr lang="en-US" sz="3800" dirty="0">
              <a:solidFill>
                <a:srgbClr val="FFFFFF"/>
              </a:solidFill>
            </a:endParaRPr>
          </a:p>
        </p:txBody>
      </p:sp>
      <p:sp>
        <p:nvSpPr>
          <p:cNvPr id="6" name="Subtitle 5"/>
          <p:cNvSpPr>
            <a:spLocks noGrp="1"/>
          </p:cNvSpPr>
          <p:nvPr>
            <p:ph type="subTitle" idx="1"/>
          </p:nvPr>
        </p:nvSpPr>
        <p:spPr>
          <a:xfrm>
            <a:off x="1371600" y="3156704"/>
            <a:ext cx="6400800" cy="685800"/>
          </a:xfrm>
        </p:spPr>
        <p:txBody>
          <a:bodyPr>
            <a:noAutofit/>
          </a:bodyPr>
          <a:lstStyle/>
          <a:p>
            <a:br>
              <a:rPr lang="en-US" sz="3600" dirty="0">
                <a:solidFill>
                  <a:schemeClr val="tx1">
                    <a:lumMod val="75000"/>
                    <a:lumOff val="25000"/>
                  </a:schemeClr>
                </a:solidFill>
              </a:rPr>
            </a:b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2" name="Rectangle 1"/>
          <p:cNvSpPr/>
          <p:nvPr/>
        </p:nvSpPr>
        <p:spPr>
          <a:xfrm>
            <a:off x="2605141" y="2819400"/>
            <a:ext cx="4024259" cy="5847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0000"/>
                </a:solidFill>
                <a:effectLst/>
                <a:uLnTx/>
                <a:uFillTx/>
                <a:latin typeface="Gill Sans MT"/>
                <a:ea typeface="+mn-ea"/>
                <a:cs typeface="+mn-cs"/>
              </a:rPr>
              <a:t>Amirali Boroumand</a:t>
            </a:r>
          </a:p>
        </p:txBody>
      </p:sp>
      <p:sp>
        <p:nvSpPr>
          <p:cNvPr id="8" name="Rectangle 7"/>
          <p:cNvSpPr/>
          <p:nvPr/>
        </p:nvSpPr>
        <p:spPr>
          <a:xfrm>
            <a:off x="378337" y="3480376"/>
            <a:ext cx="8340745" cy="12003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Saugata</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Ghose</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Youngsok</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Rachata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Ausavarungnirun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Eric</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Shiu</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Rahul</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Thakur</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Daehyun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Aki</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Kuusela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b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Allan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Knies</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Parthasarathy</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Ranganathan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Onur Mutlu</a:t>
            </a:r>
            <a:endPar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endParaRPr>
          </a:p>
        </p:txBody>
      </p:sp>
      <p:sp>
        <p:nvSpPr>
          <p:cNvPr id="4" name="TextBox 3"/>
          <p:cNvSpPr txBox="1"/>
          <p:nvPr/>
        </p:nvSpPr>
        <p:spPr>
          <a:xfrm>
            <a:off x="-1882588" y="3316941"/>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pic>
        <p:nvPicPr>
          <p:cNvPr id="13" name="Picture 12"/>
          <p:cNvPicPr>
            <a:picLocks noChangeAspect="1"/>
          </p:cNvPicPr>
          <p:nvPr/>
        </p:nvPicPr>
        <p:blipFill rotWithShape="1">
          <a:blip r:embed="rId2"/>
          <a:srcRect t="27272" b="29091"/>
          <a:stretch/>
        </p:blipFill>
        <p:spPr>
          <a:xfrm>
            <a:off x="506982" y="6050611"/>
            <a:ext cx="1828800" cy="798022"/>
          </a:xfrm>
          <a:prstGeom prst="rect">
            <a:avLst/>
          </a:prstGeom>
        </p:spPr>
      </p:pic>
      <p:pic>
        <p:nvPicPr>
          <p:cNvPr id="14" name="Picture 13"/>
          <p:cNvPicPr>
            <a:picLocks noChangeAspect="1"/>
          </p:cNvPicPr>
          <p:nvPr/>
        </p:nvPicPr>
        <p:blipFill>
          <a:blip r:embed="rId3"/>
          <a:stretch>
            <a:fillRect/>
          </a:stretch>
        </p:blipFill>
        <p:spPr>
          <a:xfrm>
            <a:off x="6981825" y="4724400"/>
            <a:ext cx="1682084" cy="1657706"/>
          </a:xfrm>
          <a:prstGeom prst="rect">
            <a:avLst/>
          </a:prstGeom>
        </p:spPr>
      </p:pic>
      <p:pic>
        <p:nvPicPr>
          <p:cNvPr id="15" name="Picture 14"/>
          <p:cNvPicPr>
            <a:picLocks noChangeAspect="1"/>
          </p:cNvPicPr>
          <p:nvPr/>
        </p:nvPicPr>
        <p:blipFill rotWithShape="1">
          <a:blip r:embed="rId4"/>
          <a:srcRect t="30096" b="30046"/>
          <a:stretch/>
        </p:blipFill>
        <p:spPr>
          <a:xfrm>
            <a:off x="6632242" y="6179521"/>
            <a:ext cx="2381250" cy="533400"/>
          </a:xfrm>
          <a:prstGeom prst="rect">
            <a:avLst/>
          </a:prstGeom>
        </p:spPr>
      </p:pic>
      <p:pic>
        <p:nvPicPr>
          <p:cNvPr id="16" name="Picture 15" descr="safari.png"/>
          <p:cNvPicPr>
            <a:picLocks noChangeAspect="1"/>
          </p:cNvPicPr>
          <p:nvPr/>
        </p:nvPicPr>
        <p:blipFill rotWithShape="1">
          <a:blip r:embed="rId5" cstate="print"/>
          <a:srcRect r="1519"/>
          <a:stretch/>
        </p:blipFill>
        <p:spPr>
          <a:xfrm>
            <a:off x="476188" y="5294713"/>
            <a:ext cx="1890388" cy="555400"/>
          </a:xfrm>
          <a:prstGeom prst="rect">
            <a:avLst/>
          </a:prstGeom>
        </p:spPr>
      </p:pic>
      <p:pic>
        <p:nvPicPr>
          <p:cNvPr id="17" name="Picture 16"/>
          <p:cNvPicPr>
            <a:picLocks noChangeAspect="1"/>
          </p:cNvPicPr>
          <p:nvPr/>
        </p:nvPicPr>
        <p:blipFill>
          <a:blip r:embed="rId6"/>
          <a:stretch>
            <a:fillRect/>
          </a:stretch>
        </p:blipFill>
        <p:spPr>
          <a:xfrm>
            <a:off x="3015517" y="5030786"/>
            <a:ext cx="3112967" cy="112412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887" y="6045295"/>
            <a:ext cx="1748226" cy="801853"/>
          </a:xfrm>
          <a:prstGeom prst="rect">
            <a:avLst/>
          </a:prstGeom>
        </p:spPr>
      </p:pic>
    </p:spTree>
    <p:extLst>
      <p:ext uri="{BB962C8B-B14F-4D97-AF65-F5344CB8AC3E}">
        <p14:creationId xmlns:p14="http://schemas.microsoft.com/office/powerpoint/2010/main" val="5666612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a:cs typeface="Gill Sans MT"/>
              </a:rPr>
              <a:t>Consumer Devices</a:t>
            </a:r>
          </a:p>
        </p:txBody>
      </p:sp>
      <p:sp>
        <p:nvSpPr>
          <p:cNvPr id="3" name="Content Placeholder 2"/>
          <p:cNvSpPr>
            <a:spLocks noGrp="1"/>
          </p:cNvSpPr>
          <p:nvPr>
            <p:ph idx="1"/>
          </p:nvPr>
        </p:nvSpPr>
        <p:spPr>
          <a:xfrm>
            <a:off x="152400" y="1066800"/>
            <a:ext cx="8839200" cy="5638800"/>
          </a:xfrm>
        </p:spPr>
        <p:txBody>
          <a:bodyPr>
            <a:normAutofit/>
          </a:bodyPr>
          <a:lstStyle/>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pPr lvl="1"/>
            <a:endParaRPr lang="en-US" sz="2000" dirty="0">
              <a:solidFill>
                <a:srgbClr val="595959"/>
              </a:solidFill>
              <a:latin typeface="Gill Sans MT"/>
              <a:cs typeface="Gill Sans MT"/>
            </a:endParaRPr>
          </a:p>
          <a:p>
            <a:pPr lvl="1"/>
            <a:endParaRPr lang="en-US" sz="2400" dirty="0">
              <a:solidFill>
                <a:schemeClr val="tx2"/>
              </a:solidFill>
              <a:latin typeface="Gill Sans MT"/>
              <a:cs typeface="Gill Sans MT"/>
            </a:endParaRPr>
          </a:p>
          <a:p>
            <a:pPr marL="342900" lvl="1" indent="-342900">
              <a:buFont typeface="Arial" pitchFamily="34" charset="0"/>
              <a:buChar char="•"/>
            </a:pPr>
            <a:endParaRPr lang="en-US" sz="2400" u="sng" dirty="0">
              <a:solidFill>
                <a:schemeClr val="tx2"/>
              </a:solidFill>
              <a:latin typeface="Gill Sans MT"/>
              <a:cs typeface="Gill Sans MT"/>
            </a:endParaRPr>
          </a:p>
          <a:p>
            <a:pPr lvl="1"/>
            <a:endParaRPr lang="en-US" sz="2000" dirty="0">
              <a:solidFill>
                <a:srgbClr val="595959"/>
              </a:solidFill>
              <a:latin typeface="Gill Sans MT"/>
              <a:cs typeface="Gill Sans MT"/>
            </a:endParaRPr>
          </a:p>
          <a:p>
            <a:endParaRPr lang="en-US" dirty="0">
              <a:latin typeface="Gill Sans MT"/>
              <a:cs typeface="Gill Sans M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Gill Sans MT"/>
              </a:rPr>
              <a:pPr marL="0" marR="0" lvl="0" indent="0" algn="r" defTabSz="914400" rtl="0" eaLnBrk="1" fontAlgn="auto" latinLnBrk="0" hangingPunct="1">
                <a:lnSpc>
                  <a:spcPct val="100000"/>
                </a:lnSpc>
                <a:spcBef>
                  <a:spcPts val="0"/>
                </a:spcBef>
                <a:spcAft>
                  <a:spcPts val="0"/>
                </a:spcAft>
                <a:buClrTx/>
                <a:buSzTx/>
                <a:buFontTx/>
                <a:buNone/>
                <a:tabLst/>
                <a:defRPr/>
              </a:pPr>
              <a:t>189</a:t>
            </a:fld>
            <a:endParaRPr kumimoji="0" lang="en-US" sz="2400" b="1" i="0" u="none" strike="noStrike" kern="1200" cap="none" spc="0" normalizeH="0" baseline="0" noProof="0">
              <a:ln>
                <a:noFill/>
              </a:ln>
              <a:solidFill>
                <a:srgbClr val="0070C0"/>
              </a:solidFill>
              <a:effectLst/>
              <a:uLnTx/>
              <a:uFillTx/>
              <a:latin typeface="Gill Sans MT"/>
              <a:ea typeface="+mn-ea"/>
              <a:cs typeface="Gill Sans MT"/>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533400" y="3124200"/>
            <a:ext cx="8077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F497D"/>
                </a:solidFill>
                <a:effectLst/>
                <a:uLnTx/>
                <a:uFillTx/>
                <a:latin typeface="Gill Sans MT"/>
                <a:ea typeface="+mn-ea"/>
                <a:cs typeface="Gill Sans MT"/>
              </a:rPr>
              <a:t>Consumer devices are everywhere!</a:t>
            </a:r>
          </a:p>
        </p:txBody>
      </p:sp>
      <p:pic>
        <p:nvPicPr>
          <p:cNvPr id="11" name="Picture 10"/>
          <p:cNvPicPr>
            <a:picLocks noChangeAspect="1"/>
          </p:cNvPicPr>
          <p:nvPr/>
        </p:nvPicPr>
        <p:blipFill>
          <a:blip r:embed="rId4"/>
          <a:stretch>
            <a:fillRect/>
          </a:stretch>
        </p:blipFill>
        <p:spPr>
          <a:xfrm>
            <a:off x="1295400" y="1143000"/>
            <a:ext cx="2861107" cy="1938169"/>
          </a:xfrm>
          <a:prstGeom prst="rect">
            <a:avLst/>
          </a:prstGeom>
        </p:spPr>
      </p:pic>
      <p:pic>
        <p:nvPicPr>
          <p:cNvPr id="14" name="Picture 13"/>
          <p:cNvPicPr>
            <a:picLocks noChangeAspect="1"/>
          </p:cNvPicPr>
          <p:nvPr/>
        </p:nvPicPr>
        <p:blipFill>
          <a:blip r:embed="rId5"/>
          <a:stretch>
            <a:fillRect/>
          </a:stretch>
        </p:blipFill>
        <p:spPr>
          <a:xfrm>
            <a:off x="4222961" y="1066800"/>
            <a:ext cx="1457546" cy="1945899"/>
          </a:xfrm>
          <a:prstGeom prst="rect">
            <a:avLst/>
          </a:prstGeom>
        </p:spPr>
      </p:pic>
      <p:pic>
        <p:nvPicPr>
          <p:cNvPr id="15" name="Picture 14"/>
          <p:cNvPicPr>
            <a:picLocks noChangeAspect="1"/>
          </p:cNvPicPr>
          <p:nvPr/>
        </p:nvPicPr>
        <p:blipFill>
          <a:blip r:embed="rId6"/>
          <a:stretch>
            <a:fillRect/>
          </a:stretch>
        </p:blipFill>
        <p:spPr>
          <a:xfrm>
            <a:off x="6061507" y="1676204"/>
            <a:ext cx="1295596" cy="1295596"/>
          </a:xfrm>
          <a:prstGeom prst="rect">
            <a:avLst/>
          </a:prstGeom>
        </p:spPr>
      </p:pic>
      <p:pic>
        <p:nvPicPr>
          <p:cNvPr id="10" name="Picture 9"/>
          <p:cNvPicPr>
            <a:picLocks noChangeAspect="1"/>
          </p:cNvPicPr>
          <p:nvPr/>
        </p:nvPicPr>
        <p:blipFill>
          <a:blip r:embed="rId7"/>
          <a:stretch>
            <a:fillRect/>
          </a:stretch>
        </p:blipFill>
        <p:spPr>
          <a:xfrm>
            <a:off x="2438400" y="5223510"/>
            <a:ext cx="4581769" cy="1786890"/>
          </a:xfrm>
          <a:prstGeom prst="rect">
            <a:avLst/>
          </a:prstGeom>
        </p:spPr>
      </p:pic>
      <p:sp>
        <p:nvSpPr>
          <p:cNvPr id="13" name="Rectangle 12"/>
          <p:cNvSpPr/>
          <p:nvPr/>
        </p:nvSpPr>
        <p:spPr>
          <a:xfrm>
            <a:off x="0" y="3905071"/>
            <a:ext cx="9144000" cy="1200329"/>
          </a:xfrm>
          <a:prstGeom prst="rect">
            <a:avLst/>
          </a:prstGeom>
          <a:solidFill>
            <a:srgbClr val="800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Gill Sans MT"/>
                <a:ea typeface="+mn-ea"/>
                <a:cs typeface="+mn-cs"/>
              </a:rPr>
              <a:t>Energy consumption is</a:t>
            </a:r>
            <a:br>
              <a:rPr kumimoji="0" lang="en-US" sz="3600" b="1" i="0" u="none" strike="noStrike" kern="1200" cap="none" spc="0" normalizeH="0" baseline="0" noProof="0" dirty="0">
                <a:ln>
                  <a:noFill/>
                </a:ln>
                <a:solidFill>
                  <a:srgbClr val="FFFFFF"/>
                </a:solidFill>
                <a:effectLst/>
                <a:uLnTx/>
                <a:uFillTx/>
                <a:latin typeface="Gill Sans MT"/>
                <a:ea typeface="+mn-ea"/>
                <a:cs typeface="+mn-cs"/>
              </a:rPr>
            </a:br>
            <a:r>
              <a:rPr kumimoji="0" lang="en-US" sz="3600" b="1" i="0" u="none" strike="noStrike" kern="1200" cap="none" spc="0" normalizeH="0" baseline="0" noProof="0" dirty="0">
                <a:ln>
                  <a:noFill/>
                </a:ln>
                <a:solidFill>
                  <a:srgbClr val="FFFFFF"/>
                </a:solidFill>
                <a:effectLst/>
                <a:uLnTx/>
                <a:uFillTx/>
                <a:latin typeface="Gill Sans MT"/>
                <a:ea typeface="+mn-ea"/>
                <a:cs typeface="+mn-cs"/>
              </a:rPr>
              <a:t> a first-class concern in consumer devices</a:t>
            </a:r>
          </a:p>
        </p:txBody>
      </p:sp>
    </p:spTree>
    <p:extLst>
      <p:ext uri="{BB962C8B-B14F-4D97-AF65-F5344CB8AC3E}">
        <p14:creationId xmlns:p14="http://schemas.microsoft.com/office/powerpoint/2010/main" val="252823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Performance Perspective (Today)</a:t>
            </a:r>
          </a:p>
        </p:txBody>
      </p:sp>
      <p:sp>
        <p:nvSpPr>
          <p:cNvPr id="3" name="Content Placeholder 2"/>
          <p:cNvSpPr>
            <a:spLocks noGrp="1"/>
          </p:cNvSpPr>
          <p:nvPr>
            <p:ph idx="1"/>
          </p:nvPr>
        </p:nvSpPr>
        <p:spPr/>
        <p:txBody>
          <a:bodyPr/>
          <a:lstStyle/>
          <a:p>
            <a:r>
              <a:rPr lang="en-US" dirty="0"/>
              <a:t>All of Google’s Data Center Workloads (2015):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charset="0"/>
                <a:ea typeface="+mn-ea"/>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a:ln>
                <a:noFill/>
              </a:ln>
              <a:solidFill>
                <a:srgbClr val="000000"/>
              </a:solidFill>
              <a:effectLst/>
              <a:uLnTx/>
              <a:uFillTx/>
              <a:latin typeface="Garamond" charset="0"/>
              <a:ea typeface="+mn-ea"/>
            </a:endParaRPr>
          </a:p>
        </p:txBody>
      </p:sp>
      <p:sp>
        <p:nvSpPr>
          <p:cNvPr id="7" name="TextBox 6"/>
          <p:cNvSpPr txBox="1"/>
          <p:nvPr/>
        </p:nvSpPr>
        <p:spPr>
          <a:xfrm>
            <a:off x="2339752" y="6528683"/>
            <a:ext cx="4516749" cy="2846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err="1">
                <a:ln>
                  <a:noFill/>
                </a:ln>
                <a:solidFill>
                  <a:srgbClr val="000000"/>
                </a:solidFill>
                <a:effectLst/>
                <a:uLnTx/>
                <a:uFillTx/>
                <a:latin typeface="Tahoma"/>
                <a:ea typeface="+mn-ea"/>
                <a:cs typeface="+mn-cs"/>
              </a:rPr>
              <a:t>Kanev</a:t>
            </a:r>
            <a:r>
              <a:rPr kumimoji="0" lang="en-US" sz="1250" b="0" i="0" u="none" strike="noStrike" kern="1200" cap="none" spc="0" normalizeH="0" baseline="0" noProof="0" dirty="0">
                <a:ln>
                  <a:noFill/>
                </a:ln>
                <a:solidFill>
                  <a:srgbClr val="000000"/>
                </a:solidFill>
                <a:effectLst/>
                <a:uLnTx/>
                <a:uFillTx/>
                <a:latin typeface="Tahoma"/>
                <a:ea typeface="+mn-ea"/>
                <a:cs typeface="+mn-cs"/>
              </a:rPr>
              <a:t>+, “</a:t>
            </a:r>
            <a:r>
              <a:rPr kumimoji="0" lang="en-US" sz="1250" b="0" i="0" u="none" strike="noStrike" kern="1200" cap="none" spc="0" normalizeH="0" baseline="0" noProof="0" dirty="0">
                <a:ln>
                  <a:noFill/>
                </a:ln>
                <a:solidFill>
                  <a:srgbClr val="0000FF"/>
                </a:solidFill>
                <a:effectLst/>
                <a:uLnTx/>
                <a:uFillTx/>
                <a:latin typeface="Tahoma"/>
                <a:ea typeface="+mn-ea"/>
                <a:cs typeface="+mn-cs"/>
              </a:rPr>
              <a:t>Profiling a Warehouse-Scale Computer</a:t>
            </a:r>
            <a:r>
              <a:rPr kumimoji="0" lang="en-US" sz="1250" b="0" i="0" u="none" strike="noStrike" kern="1200" cap="none" spc="0" normalizeH="0" baseline="0" noProof="0" dirty="0">
                <a:ln>
                  <a:noFill/>
                </a:ln>
                <a:solidFill>
                  <a:srgbClr val="000000"/>
                </a:solidFill>
                <a:effectLst/>
                <a:uLnTx/>
                <a:uFillTx/>
                <a:latin typeface="Tahoma"/>
                <a:ea typeface="+mn-ea"/>
                <a:cs typeface="+mn-cs"/>
              </a:rPr>
              <a:t>,” ISCA 2015.</a:t>
            </a:r>
          </a:p>
        </p:txBody>
      </p:sp>
      <p:pic>
        <p:nvPicPr>
          <p:cNvPr id="8" name="Picture 7"/>
          <p:cNvPicPr>
            <a:picLocks noChangeAspect="1"/>
          </p:cNvPicPr>
          <p:nvPr/>
        </p:nvPicPr>
        <p:blipFill>
          <a:blip r:embed="rId2"/>
          <a:stretch>
            <a:fillRect/>
          </a:stretch>
        </p:blipFill>
        <p:spPr>
          <a:xfrm>
            <a:off x="179511" y="1732974"/>
            <a:ext cx="8581113" cy="4360322"/>
          </a:xfrm>
          <a:prstGeom prst="rect">
            <a:avLst/>
          </a:prstGeom>
        </p:spPr>
      </p:pic>
    </p:spTree>
    <p:extLst>
      <p:ext uri="{BB962C8B-B14F-4D97-AF65-F5344CB8AC3E}">
        <p14:creationId xmlns:p14="http://schemas.microsoft.com/office/powerpoint/2010/main" val="3072050518"/>
      </p:ext>
    </p:extLst>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210800" cy="914400"/>
          </a:xfrm>
        </p:spPr>
        <p:txBody>
          <a:bodyPr/>
          <a:lstStyle/>
          <a:p>
            <a:r>
              <a:rPr lang="en-US" sz="3700" dirty="0"/>
              <a:t>Popular Google Consumer Workloads</a:t>
            </a:r>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25123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6" grpId="0"/>
      <p:bldP spid="17" grpId="0"/>
      <p:bldP spid="30" grpId="0"/>
      <p:bldP spid="32"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sp>
        <p:nvSpPr>
          <p:cNvPr id="2" name="Title 1"/>
          <p:cNvSpPr>
            <a:spLocks noGrp="1"/>
          </p:cNvSpPr>
          <p:nvPr>
            <p:ph type="title"/>
          </p:nvPr>
        </p:nvSpPr>
        <p:spPr>
          <a:xfrm>
            <a:off x="-152400" y="0"/>
            <a:ext cx="9144000" cy="914400"/>
          </a:xfrm>
        </p:spPr>
        <p:txBody>
          <a:bodyPr/>
          <a:lstStyle/>
          <a:p>
            <a:r>
              <a:rPr lang="en-US" dirty="0"/>
              <a:t>Energy Cost of Data Movement</a:t>
            </a:r>
          </a:p>
        </p:txBody>
      </p:sp>
      <p:sp>
        <p:nvSpPr>
          <p:cNvPr id="3" name="Content Placeholder 2"/>
          <p:cNvSpPr>
            <a:spLocks noGrp="1"/>
          </p:cNvSpPr>
          <p:nvPr>
            <p:ph idx="1"/>
          </p:nvPr>
        </p:nvSpPr>
        <p:spPr>
          <a:xfrm>
            <a:off x="-4724400" y="914400"/>
            <a:ext cx="2057400" cy="5486400"/>
          </a:xfrm>
        </p:spPr>
        <p:txBody>
          <a:bodyPr>
            <a:normAutofit/>
          </a:bodyPr>
          <a:lstStyle/>
          <a:p>
            <a:pPr marL="914400" lvl="2" indent="0">
              <a:buNone/>
            </a:pPr>
            <a:endParaRPr lang="en-US" sz="2000" dirty="0">
              <a:cs typeface="Adobe Garamond Pro"/>
            </a:endParaRPr>
          </a:p>
          <a:p>
            <a:pPr lvl="1"/>
            <a:endParaRPr lang="en-US" sz="2400" dirty="0">
              <a:cs typeface="Adobe Garamond Pro"/>
            </a:endParaRPr>
          </a:p>
        </p:txBody>
      </p:sp>
      <p:pic>
        <p:nvPicPr>
          <p:cNvPr id="9" name="Picture 8"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3" name="TextBox 12"/>
          <p:cNvSpPr txBox="1"/>
          <p:nvPr/>
        </p:nvSpPr>
        <p:spPr>
          <a:xfrm>
            <a:off x="3276600" y="2219980"/>
            <a:ext cx="3276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a:t>
            </a:r>
          </a:p>
        </p:txBody>
      </p:sp>
      <p:cxnSp>
        <p:nvCxnSpPr>
          <p:cNvPr id="29" name="Straight Arrow Connector 28"/>
          <p:cNvCxnSpPr/>
          <p:nvPr/>
        </p:nvCxnSpPr>
        <p:spPr>
          <a:xfrm flipH="1">
            <a:off x="3276600" y="2743200"/>
            <a:ext cx="1600200" cy="8382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2743200"/>
            <a:ext cx="0" cy="9144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76800" y="2743200"/>
            <a:ext cx="1828800" cy="7620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026349"/>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1F497D"/>
                </a:solidFill>
                <a:effectLst/>
                <a:uLnTx/>
                <a:uFillTx/>
                <a:latin typeface="Gill Sans MT"/>
                <a:ea typeface="+mn-ea"/>
                <a:cs typeface="+mn-cs"/>
              </a:rPr>
              <a:t>1</a:t>
            </a:r>
            <a:r>
              <a:rPr kumimoji="0" lang="en-US" sz="3100" b="1" i="0" u="none" strike="noStrike" kern="1200" cap="none" spc="0" normalizeH="0" baseline="30000" noProof="0" dirty="0">
                <a:ln>
                  <a:noFill/>
                </a:ln>
                <a:solidFill>
                  <a:srgbClr val="1F497D"/>
                </a:solidFill>
                <a:effectLst/>
                <a:uLnTx/>
                <a:uFillTx/>
                <a:latin typeface="Gill Sans MT"/>
                <a:ea typeface="+mn-ea"/>
                <a:cs typeface="+mn-cs"/>
              </a:rPr>
              <a:t>st</a:t>
            </a:r>
            <a:r>
              <a:rPr kumimoji="0" lang="en-US" sz="3100" b="1" i="0" u="none" strike="noStrike" kern="1200" cap="none" spc="0" normalizeH="0" baseline="0" noProof="0" dirty="0">
                <a:ln>
                  <a:noFill/>
                </a:ln>
                <a:solidFill>
                  <a:srgbClr val="1F497D"/>
                </a:solidFill>
                <a:effectLst/>
                <a:uLnTx/>
                <a:uFillTx/>
                <a:latin typeface="Gill Sans MT"/>
                <a:ea typeface="+mn-ea"/>
                <a:cs typeface="+mn-cs"/>
              </a:rPr>
              <a:t> key observation</a:t>
            </a:r>
            <a:r>
              <a:rPr kumimoji="0" lang="en-US" sz="3000" b="1" i="0" u="none" strike="noStrike" kern="1200" cap="none" spc="0" normalizeH="0" baseline="0" noProof="0" dirty="0">
                <a:ln>
                  <a:noFill/>
                </a:ln>
                <a:solidFill>
                  <a:srgbClr val="1F497D"/>
                </a:solidFill>
                <a:effectLst/>
                <a:uLnTx/>
                <a:uFillTx/>
                <a:latin typeface="Gill Sans MT"/>
                <a:ea typeface="+mn-ea"/>
                <a:cs typeface="+mn-cs"/>
              </a:rPr>
              <a:t>: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62.7%</a:t>
            </a:r>
            <a:r>
              <a:rPr kumimoji="0" lang="en-US" sz="3000" b="1" i="0" u="none" strike="noStrike" kern="1200" cap="none" spc="0" normalizeH="0" baseline="0" noProof="0" dirty="0">
                <a:ln>
                  <a:noFill/>
                </a:ln>
                <a:solidFill>
                  <a:prstClr val="black"/>
                </a:solidFill>
                <a:effectLst/>
                <a:uLnTx/>
                <a:uFillTx/>
                <a:latin typeface="Gill Sans MT"/>
                <a:ea typeface="+mn-ea"/>
                <a:cs typeface="+mn-cs"/>
              </a:rPr>
              <a:t> of the </a:t>
            </a:r>
            <a:br>
              <a:rPr kumimoji="0" lang="en-US" sz="3000" b="1" i="0" u="none" strike="noStrike" kern="1200" cap="none" spc="0" normalizeH="0" baseline="0" noProof="0" dirty="0">
                <a:ln>
                  <a:noFill/>
                </a:ln>
                <a:solidFill>
                  <a:prstClr val="black"/>
                </a:solidFill>
                <a:effectLst/>
                <a:uLnTx/>
                <a:uFillTx/>
                <a:latin typeface="Gill Sans MT"/>
                <a:ea typeface="+mn-ea"/>
                <a:cs typeface="+mn-cs"/>
              </a:rPr>
            </a:br>
            <a:r>
              <a:rPr kumimoji="0" lang="en-US" sz="3000" b="1" i="0" u="none" strike="noStrike" kern="1200" cap="none" spc="0" normalizeH="0" baseline="0" noProof="0" dirty="0">
                <a:ln>
                  <a:noFill/>
                </a:ln>
                <a:solidFill>
                  <a:prstClr val="black"/>
                </a:solidFill>
                <a:effectLst/>
                <a:uLnTx/>
                <a:uFillTx/>
                <a:latin typeface="Gill Sans MT"/>
                <a:ea typeface="+mn-ea"/>
                <a:cs typeface="+mn-cs"/>
              </a:rPr>
              <a:t>total system energy is spent on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33" name="Rectangle 32"/>
          <p:cNvSpPr/>
          <p:nvPr/>
        </p:nvSpPr>
        <p:spPr>
          <a:xfrm>
            <a:off x="0" y="5257800"/>
            <a:ext cx="9144000" cy="53860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Potential solution</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a:t>
            </a:r>
            <a:r>
              <a:rPr kumimoji="0" lang="en-US" sz="2900" b="1" i="0" u="none" strike="noStrike" kern="1200" cap="none" spc="0" normalizeH="0" baseline="0" noProof="0" dirty="0">
                <a:ln>
                  <a:noFill/>
                </a:ln>
                <a:solidFill>
                  <a:prstClr val="black"/>
                </a:solidFill>
                <a:effectLst/>
                <a:uLnTx/>
                <a:uFillTx/>
                <a:latin typeface="Gill Sans MT"/>
                <a:ea typeface="+mn-ea"/>
                <a:cs typeface="+mn-cs"/>
              </a:rPr>
              <a:t> move computation </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close to data</a:t>
            </a:r>
            <a:endParaRPr kumimoji="0" lang="en-US" sz="29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39" name="Rectangle 38"/>
          <p:cNvSpPr/>
          <p:nvPr/>
        </p:nvSpPr>
        <p:spPr>
          <a:xfrm>
            <a:off x="0" y="5943600"/>
            <a:ext cx="9144000" cy="538609"/>
          </a:xfrm>
          <a:prstGeom prst="rect">
            <a:avLst/>
          </a:prstGeom>
          <a:solidFill>
            <a:srgbClr val="800000"/>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white"/>
                </a:solidFill>
                <a:effectLst/>
                <a:uLnTx/>
                <a:uFillTx/>
                <a:latin typeface="Gill Sans MT"/>
                <a:ea typeface="+mn-ea"/>
                <a:cs typeface="+mn-cs"/>
              </a:rPr>
              <a:t>Challenge: limited area and energy budget</a:t>
            </a:r>
          </a:p>
        </p:txBody>
      </p:sp>
      <p:sp>
        <p:nvSpPr>
          <p:cNvPr id="19" name="TextBox 18"/>
          <p:cNvSpPr txBox="1"/>
          <p:nvPr/>
        </p:nvSpPr>
        <p:spPr>
          <a:xfrm>
            <a:off x="5239748" y="4648200"/>
            <a:ext cx="398045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Processing-in-Memory (PIM)</a:t>
            </a:r>
          </a:p>
        </p:txBody>
      </p:sp>
      <p:grpSp>
        <p:nvGrpSpPr>
          <p:cNvPr id="31" name="Group 30"/>
          <p:cNvGrpSpPr/>
          <p:nvPr/>
        </p:nvGrpSpPr>
        <p:grpSpPr>
          <a:xfrm>
            <a:off x="914400" y="2514603"/>
            <a:ext cx="7620001" cy="2133597"/>
            <a:chOff x="914399" y="1295401"/>
            <a:chExt cx="7620001" cy="2514599"/>
          </a:xfrm>
        </p:grpSpPr>
        <p:grpSp>
          <p:nvGrpSpPr>
            <p:cNvPr id="7" name="Group 6"/>
            <p:cNvGrpSpPr/>
            <p:nvPr/>
          </p:nvGrpSpPr>
          <p:grpSpPr>
            <a:xfrm>
              <a:off x="914399" y="1295401"/>
              <a:ext cx="7620001" cy="2514599"/>
              <a:chOff x="914400" y="1340069"/>
              <a:chExt cx="7218947" cy="3034861"/>
            </a:xfrm>
          </p:grpSpPr>
          <p:sp>
            <p:nvSpPr>
              <p:cNvPr id="22" name="TextBox 21"/>
              <p:cNvSpPr txBox="1"/>
              <p:nvPr/>
            </p:nvSpPr>
            <p:spPr>
              <a:xfrm>
                <a:off x="914400" y="1340069"/>
                <a:ext cx="8976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Gill Sans MT"/>
                    <a:ea typeface="+mn-ea"/>
                    <a:cs typeface="+mn-cs"/>
                  </a:rPr>
                  <a:t>SoC</a:t>
                </a: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grpSp>
            <p:nvGrpSpPr>
              <p:cNvPr id="18" name="Group 17"/>
              <p:cNvGrpSpPr/>
              <p:nvPr/>
            </p:nvGrpSpPr>
            <p:grpSpPr>
              <a:xfrm>
                <a:off x="1066800" y="1707931"/>
                <a:ext cx="7066547" cy="2666999"/>
                <a:chOff x="1066800" y="1707931"/>
                <a:chExt cx="7066547" cy="2666999"/>
              </a:xfrm>
            </p:grpSpPr>
            <p:sp>
              <p:nvSpPr>
                <p:cNvPr id="10" name="Rounded Rectangle 9"/>
                <p:cNvSpPr/>
                <p:nvPr/>
              </p:nvSpPr>
              <p:spPr>
                <a:xfrm>
                  <a:off x="6858000" y="1707931"/>
                  <a:ext cx="1275347" cy="266699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Gill Sans MT"/>
                      <a:ea typeface="+mn-ea"/>
                      <a:cs typeface="+mn-cs"/>
                    </a:rPr>
                    <a:t>DRAM</a:t>
                  </a:r>
                  <a:endParaRPr kumimoji="0" lang="en-US" sz="1800" b="1" i="0" u="none" strike="noStrike" kern="1200" cap="none" spc="0" normalizeH="0" baseline="0" noProof="0" dirty="0">
                    <a:ln>
                      <a:noFill/>
                    </a:ln>
                    <a:solidFill>
                      <a:prstClr val="white">
                        <a:lumMod val="95000"/>
                      </a:prstClr>
                    </a:solidFill>
                    <a:effectLst/>
                    <a:uLnTx/>
                    <a:uFillTx/>
                    <a:latin typeface="Gill Sans MT"/>
                    <a:ea typeface="+mn-ea"/>
                    <a:cs typeface="+mn-cs"/>
                  </a:endParaRPr>
                </a:p>
              </p:txBody>
            </p:sp>
            <p:sp>
              <p:nvSpPr>
                <p:cNvPr id="17" name="Rounded Rectangle 16"/>
                <p:cNvSpPr/>
                <p:nvPr/>
              </p:nvSpPr>
              <p:spPr>
                <a:xfrm>
                  <a:off x="1066800" y="2133600"/>
                  <a:ext cx="5105400" cy="1904999"/>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23" name="Rounded Rectangle 22"/>
                <p:cNvSpPr/>
                <p:nvPr/>
              </p:nvSpPr>
              <p:spPr>
                <a:xfrm>
                  <a:off x="5101390" y="2423945"/>
                  <a:ext cx="577516" cy="1462256"/>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95000"/>
                        </a:prstClr>
                      </a:solidFill>
                      <a:effectLst/>
                      <a:uLnTx/>
                      <a:uFillTx/>
                      <a:latin typeface="Gill Sans MT"/>
                      <a:ea typeface="+mn-ea"/>
                      <a:cs typeface="+mn-cs"/>
                    </a:rPr>
                    <a:t>L2</a:t>
                  </a:r>
                  <a:endParaRPr kumimoji="0" lang="en-US" sz="1600" b="1" i="0" u="none" strike="noStrike" kern="1200" cap="none" spc="0" normalizeH="0" baseline="0" noProof="0" dirty="0">
                    <a:ln>
                      <a:noFill/>
                    </a:ln>
                    <a:solidFill>
                      <a:prstClr val="white">
                        <a:lumMod val="95000"/>
                      </a:prstClr>
                    </a:solidFill>
                    <a:effectLst/>
                    <a:uLnTx/>
                    <a:uFillTx/>
                    <a:latin typeface="Gill Sans MT"/>
                    <a:ea typeface="+mn-ea"/>
                    <a:cs typeface="+mn-cs"/>
                  </a:endParaRPr>
                </a:p>
              </p:txBody>
            </p:sp>
            <p:cxnSp>
              <p:nvCxnSpPr>
                <p:cNvPr id="25" name="Straight Arrow Connector 24"/>
                <p:cNvCxnSpPr/>
                <p:nvPr/>
              </p:nvCxnSpPr>
              <p:spPr>
                <a:xfrm flipH="1">
                  <a:off x="2907632" y="3179378"/>
                  <a:ext cx="533400" cy="0"/>
                </a:xfrm>
                <a:prstGeom prst="straightConnector1">
                  <a:avLst/>
                </a:prstGeom>
                <a:noFill/>
                <a:ln w="57150" cap="flat" cmpd="sng" algn="ctr">
                  <a:solidFill>
                    <a:srgbClr val="000000"/>
                  </a:solidFill>
                  <a:prstDash val="solid"/>
                  <a:miter lim="800000"/>
                  <a:headEnd type="triangle"/>
                  <a:tailEnd type="triangle"/>
                </a:ln>
                <a:effectLst/>
              </p:spPr>
            </p:cxnSp>
            <p:sp>
              <p:nvSpPr>
                <p:cNvPr id="28" name="Rounded Rectangle 27"/>
                <p:cNvSpPr/>
                <p:nvPr/>
              </p:nvSpPr>
              <p:spPr>
                <a:xfrm>
                  <a:off x="3581400" y="2640721"/>
                  <a:ext cx="509337" cy="1090451"/>
                </a:xfrm>
                <a:prstGeom prst="roundRect">
                  <a:avLst/>
                </a:prstGeom>
                <a:solidFill>
                  <a:schemeClr val="accent2">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Gill Sans MT"/>
                      <a:ea typeface="+mn-ea"/>
                      <a:cs typeface="+mn-cs"/>
                    </a:rPr>
                    <a:t>L1</a:t>
                  </a:r>
                  <a:endParaRPr kumimoji="0" lang="en-US" sz="1050" b="1" i="0" u="none" strike="noStrike" kern="1200" cap="none" spc="0" normalizeH="0" baseline="0" noProof="0" dirty="0">
                    <a:ln>
                      <a:noFill/>
                    </a:ln>
                    <a:solidFill>
                      <a:prstClr val="white">
                        <a:lumMod val="95000"/>
                      </a:prstClr>
                    </a:solidFill>
                    <a:effectLst/>
                    <a:uLnTx/>
                    <a:uFillTx/>
                    <a:latin typeface="Gill Sans MT"/>
                    <a:ea typeface="+mn-ea"/>
                    <a:cs typeface="+mn-cs"/>
                  </a:endParaRPr>
                </a:p>
              </p:txBody>
            </p:sp>
            <p:grpSp>
              <p:nvGrpSpPr>
                <p:cNvPr id="38" name="Group 37"/>
                <p:cNvGrpSpPr/>
                <p:nvPr/>
              </p:nvGrpSpPr>
              <p:grpSpPr>
                <a:xfrm>
                  <a:off x="1219199" y="2488322"/>
                  <a:ext cx="1447799" cy="1042280"/>
                  <a:chOff x="3276600" y="1116722"/>
                  <a:chExt cx="1098981" cy="1042280"/>
                </a:xfrm>
              </p:grpSpPr>
              <p:sp>
                <p:nvSpPr>
                  <p:cNvPr id="21" name="Rounded Rectangle 20"/>
                  <p:cNvSpPr/>
                  <p:nvPr/>
                </p:nvSpPr>
                <p:spPr>
                  <a:xfrm>
                    <a:off x="3276600" y="11167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6" name="Rounded Rectangle 35"/>
                  <p:cNvSpPr/>
                  <p:nvPr/>
                </p:nvSpPr>
                <p:spPr>
                  <a:xfrm>
                    <a:off x="3429000" y="12691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7" name="Rounded Rectangle 36"/>
                  <p:cNvSpPr/>
                  <p:nvPr/>
                </p:nvSpPr>
                <p:spPr>
                  <a:xfrm>
                    <a:off x="3581400" y="14215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44" name="Straight Arrow Connector 43"/>
                <p:cNvCxnSpPr/>
                <p:nvPr/>
              </p:nvCxnSpPr>
              <p:spPr>
                <a:xfrm flipH="1">
                  <a:off x="4162927" y="3179378"/>
                  <a:ext cx="838200" cy="0"/>
                </a:xfrm>
                <a:prstGeom prst="straightConnector1">
                  <a:avLst/>
                </a:prstGeom>
                <a:noFill/>
                <a:ln w="63500" cap="flat" cmpd="sng" algn="ctr">
                  <a:solidFill>
                    <a:schemeClr val="tx1"/>
                  </a:solidFill>
                  <a:prstDash val="solid"/>
                  <a:miter lim="800000"/>
                  <a:headEnd type="triangle"/>
                  <a:tailEnd type="triangle"/>
                </a:ln>
                <a:effectLst/>
              </p:spPr>
            </p:cxnSp>
          </p:grpSp>
          <p:sp>
            <p:nvSpPr>
              <p:cNvPr id="46" name="Rounded Rectangle 45"/>
              <p:cNvSpPr/>
              <p:nvPr/>
            </p:nvSpPr>
            <p:spPr>
              <a:xfrm>
                <a:off x="1773145" y="2993692"/>
                <a:ext cx="1046255"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95000"/>
                      </a:prstClr>
                    </a:solidFill>
                    <a:effectLst/>
                    <a:uLnTx/>
                    <a:uFillTx/>
                    <a:latin typeface="Gill Sans MT"/>
                    <a:ea typeface="+mn-ea"/>
                    <a:cs typeface="+mn-cs"/>
                  </a:rPr>
                  <a:t>CPU</a:t>
                </a:r>
                <a:endParaRPr kumimoji="0" lang="en-US" sz="1200" b="1" i="0" u="none" strike="noStrike" kern="1200" cap="none" spc="0" normalizeH="0" baseline="0" noProof="0" dirty="0">
                  <a:ln>
                    <a:noFill/>
                  </a:ln>
                  <a:solidFill>
                    <a:prstClr val="white">
                      <a:lumMod val="95000"/>
                    </a:prstClr>
                  </a:solidFill>
                  <a:effectLst/>
                  <a:uLnTx/>
                  <a:uFillTx/>
                  <a:latin typeface="Gill Sans MT"/>
                  <a:ea typeface="+mn-ea"/>
                  <a:cs typeface="+mn-cs"/>
                </a:endParaRPr>
              </a:p>
            </p:txBody>
          </p:sp>
        </p:grpSp>
        <p:cxnSp>
          <p:nvCxnSpPr>
            <p:cNvPr id="40" name="Straight Arrow Connector 39"/>
            <p:cNvCxnSpPr/>
            <p:nvPr/>
          </p:nvCxnSpPr>
          <p:spPr>
            <a:xfrm flipH="1">
              <a:off x="6019800" y="2819400"/>
              <a:ext cx="1066798" cy="2720"/>
            </a:xfrm>
            <a:prstGeom prst="straightConnector1">
              <a:avLst/>
            </a:prstGeom>
            <a:noFill/>
            <a:ln w="88900" cap="flat" cmpd="sng" algn="ctr">
              <a:solidFill>
                <a:schemeClr val="tx1"/>
              </a:solidFill>
              <a:prstDash val="solid"/>
              <a:miter lim="800000"/>
              <a:headEnd type="triangle"/>
              <a:tailEnd type="triangle"/>
            </a:ln>
            <a:effectLst/>
          </p:spPr>
        </p:cxnSp>
      </p:grpSp>
      <p:sp>
        <p:nvSpPr>
          <p:cNvPr id="34" name="Rounded Rectangle 33"/>
          <p:cNvSpPr/>
          <p:nvPr/>
        </p:nvSpPr>
        <p:spPr>
          <a:xfrm>
            <a:off x="6705600" y="4114800"/>
            <a:ext cx="1295400" cy="533400"/>
          </a:xfrm>
          <a:prstGeom prst="roundRect">
            <a:avLst/>
          </a:prstGeom>
          <a:solidFill>
            <a:srgbClr val="948A5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Compute Unit </a:t>
            </a:r>
          </a:p>
        </p:txBody>
      </p:sp>
    </p:spTree>
    <p:extLst>
      <p:ext uri="{BB962C8B-B14F-4D97-AF65-F5344CB8AC3E}">
        <p14:creationId xmlns:p14="http://schemas.microsoft.com/office/powerpoint/2010/main" val="57269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5" grpId="0" animBg="1"/>
      <p:bldP spid="33" grpId="0"/>
      <p:bldP spid="39" grpId="0" animBg="1"/>
      <p:bldP spid="19" grpId="0"/>
      <p:bldP spid="34"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134600" cy="914400"/>
          </a:xfrm>
        </p:spPr>
        <p:txBody>
          <a:bodyPr/>
          <a:lstStyle/>
          <a:p>
            <a:r>
              <a:rPr lang="en-US" sz="3700" dirty="0"/>
              <a:t>Using PIM to Reduce Data Movement</a:t>
            </a:r>
          </a:p>
        </p:txBody>
      </p:sp>
      <p:pic>
        <p:nvPicPr>
          <p:cNvPr id="26" name="Picture 2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4" name="Slide Number Placeholder 3"/>
          <p:cNvSpPr>
            <a:spLocks noGrp="1"/>
          </p:cNvSpPr>
          <p:nvPr>
            <p:ph type="sldNum" sz="quarter" idx="12"/>
          </p:nvPr>
        </p:nvSpPr>
        <p:spPr>
          <a:xfrm>
            <a:off x="7288306" y="6495871"/>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5</a:t>
            </a:r>
          </a:p>
        </p:txBody>
      </p:sp>
      <p:sp>
        <p:nvSpPr>
          <p:cNvPr id="6" name="Rectangle 5"/>
          <p:cNvSpPr/>
          <p:nvPr/>
        </p:nvSpPr>
        <p:spPr>
          <a:xfrm>
            <a:off x="0" y="1072515"/>
            <a:ext cx="9144000" cy="984885"/>
          </a:xfrm>
          <a:prstGeom prst="rect">
            <a:avLst/>
          </a:prstGeom>
          <a:solidFill>
            <a:schemeClr val="accent6">
              <a:lumMod val="20000"/>
              <a:lumOff val="80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2</a:t>
            </a:r>
            <a:r>
              <a:rPr kumimoji="0" lang="en-US" sz="2900" b="1" i="0" u="none" strike="noStrike" kern="1200" cap="none" spc="0" normalizeH="0" baseline="30000" noProof="0" dirty="0">
                <a:ln>
                  <a:noFill/>
                </a:ln>
                <a:solidFill>
                  <a:srgbClr val="1F497D"/>
                </a:solidFill>
                <a:effectLst/>
                <a:uLnTx/>
                <a:uFillTx/>
                <a:latin typeface="Gill Sans MT"/>
                <a:ea typeface="+mn-ea"/>
                <a:cs typeface="+mn-cs"/>
              </a:rPr>
              <a:t>nd</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key observation: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a</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significant fraction of </a:t>
            </a:r>
            <a:br>
              <a:rPr kumimoji="0" lang="en-US" sz="2900" b="1" i="0" u="none" strike="noStrike" kern="1200" cap="none" spc="0" normalizeH="0" baseline="0" noProof="0" dirty="0">
                <a:ln>
                  <a:noFill/>
                </a:ln>
                <a:solidFill>
                  <a:prstClr val="black"/>
                </a:solidFill>
                <a:effectLst/>
                <a:uLnTx/>
                <a:uFillTx/>
                <a:latin typeface="Gill Sans MT"/>
                <a:ea typeface="+mn-ea"/>
                <a:cs typeface="+mn-cs"/>
              </a:rPr>
            </a:br>
            <a:r>
              <a:rPr kumimoji="0" lang="en-US" sz="2900" b="1" i="0" u="none" strike="noStrike" kern="1200" cap="none" spc="0" normalizeH="0" baseline="0" noProof="0" dirty="0">
                <a:ln>
                  <a:noFill/>
                </a:ln>
                <a:solidFill>
                  <a:prstClr val="black"/>
                </a:solidFill>
                <a:effectLst/>
                <a:uLnTx/>
                <a:uFillTx/>
                <a:latin typeface="Gill Sans MT"/>
                <a:ea typeface="+mn-ea"/>
                <a:cs typeface="+mn-cs"/>
              </a:rPr>
              <a:t> </a:t>
            </a:r>
            <a:r>
              <a:rPr kumimoji="0" lang="en-US" sz="2900" b="1" i="0" u="none" strike="noStrike" kern="1200" cap="none" spc="0" normalizeH="0" baseline="0" noProof="0" dirty="0">
                <a:ln>
                  <a:noFill/>
                </a:ln>
                <a:solidFill>
                  <a:srgbClr val="C00000"/>
                </a:solidFill>
                <a:effectLst/>
                <a:uLnTx/>
                <a:uFillTx/>
                <a:latin typeface="Gill Sans MT"/>
                <a:ea typeface="+mn-ea"/>
                <a:cs typeface="+mn-cs"/>
              </a:rPr>
              <a:t>data movement</a:t>
            </a:r>
            <a:r>
              <a:rPr kumimoji="0" lang="en-US" sz="2900" b="1" i="0" u="none" strike="noStrike" kern="1200" cap="none" spc="0" normalizeH="0" baseline="0" noProof="0" dirty="0">
                <a:ln>
                  <a:noFill/>
                </a:ln>
                <a:solidFill>
                  <a:srgbClr val="FF0000"/>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often comes from</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simple functions</a:t>
            </a:r>
          </a:p>
        </p:txBody>
      </p:sp>
      <p:sp>
        <p:nvSpPr>
          <p:cNvPr id="16" name="Rounded Rectangle 15"/>
          <p:cNvSpPr/>
          <p:nvPr/>
        </p:nvSpPr>
        <p:spPr>
          <a:xfrm>
            <a:off x="1905000" y="4358045"/>
            <a:ext cx="1524000" cy="740152"/>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grpSp>
        <p:nvGrpSpPr>
          <p:cNvPr id="17" name="Group 16"/>
          <p:cNvGrpSpPr/>
          <p:nvPr/>
        </p:nvGrpSpPr>
        <p:grpSpPr>
          <a:xfrm>
            <a:off x="4648200" y="4259997"/>
            <a:ext cx="2667000" cy="914400"/>
            <a:chOff x="5562600" y="3276600"/>
            <a:chExt cx="2438400" cy="990600"/>
          </a:xfrm>
        </p:grpSpPr>
        <p:sp>
          <p:nvSpPr>
            <p:cNvPr id="23" name="Rounded Rectangle 22"/>
            <p:cNvSpPr/>
            <p:nvPr/>
          </p:nvSpPr>
          <p:spPr>
            <a:xfrm>
              <a:off x="5562600" y="32766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4" name="Rounded Rectangle 23"/>
            <p:cNvSpPr/>
            <p:nvPr/>
          </p:nvSpPr>
          <p:spPr>
            <a:xfrm>
              <a:off x="5715000" y="34290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5" name="Rounded Rectangle 24"/>
            <p:cNvSpPr/>
            <p:nvPr/>
          </p:nvSpPr>
          <p:spPr>
            <a:xfrm>
              <a:off x="5867400" y="35814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grpSp>
      <p:sp>
        <p:nvSpPr>
          <p:cNvPr id="66" name="Rectangle 65"/>
          <p:cNvSpPr/>
          <p:nvPr/>
        </p:nvSpPr>
        <p:spPr>
          <a:xfrm>
            <a:off x="0" y="2231648"/>
            <a:ext cx="90678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We can design lightweight logic to </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implement these </a:t>
            </a:r>
            <a:r>
              <a:rPr kumimoji="0" lang="en-US" sz="2600" b="1" i="1" u="sng" strike="noStrike" kern="1200" cap="none" spc="0" normalizeH="0" baseline="0" noProof="0" dirty="0">
                <a:ln>
                  <a:noFill/>
                </a:ln>
                <a:solidFill>
                  <a:prstClr val="black"/>
                </a:solidFill>
                <a:effectLst/>
                <a:uLnTx/>
                <a:uFillTx/>
                <a:latin typeface="Gill Sans MT"/>
                <a:ea typeface="+mn-ea"/>
                <a:cs typeface="+mn-cs"/>
              </a:rPr>
              <a:t>simple functions</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in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memory</a:t>
            </a:r>
          </a:p>
        </p:txBody>
      </p:sp>
      <p:sp>
        <p:nvSpPr>
          <p:cNvPr id="36" name="Rectangle 35"/>
          <p:cNvSpPr/>
          <p:nvPr/>
        </p:nvSpPr>
        <p:spPr>
          <a:xfrm>
            <a:off x="990600" y="3429000"/>
            <a:ext cx="32766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embedded</a:t>
            </a:r>
            <a:br>
              <a:rPr kumimoji="0" lang="en-US" sz="2300" b="1" i="0" u="none" strike="noStrike" kern="1200" cap="none" spc="0" normalizeH="0" baseline="0" noProof="0" dirty="0">
                <a:ln>
                  <a:noFill/>
                </a:ln>
                <a:solidFill>
                  <a:srgbClr val="006600"/>
                </a:solidFill>
                <a:effectLst/>
                <a:uLnTx/>
                <a:uFillTx/>
                <a:latin typeface="Gill Sans MT"/>
                <a:ea typeface="+mn-ea"/>
                <a:cs typeface="+mn-cs"/>
              </a:rPr>
            </a:br>
            <a:r>
              <a:rPr kumimoji="0" lang="en-US" sz="2300" b="1" i="0" u="none" strike="noStrike" kern="1200" cap="none" spc="0" normalizeH="0" baseline="0" noProof="0" dirty="0">
                <a:ln>
                  <a:noFill/>
                </a:ln>
                <a:solidFill>
                  <a:srgbClr val="006600"/>
                </a:solidFill>
                <a:effectLst/>
                <a:uLnTx/>
                <a:uFillTx/>
                <a:latin typeface="Gill Sans MT"/>
                <a:ea typeface="+mn-ea"/>
                <a:cs typeface="+mn-cs"/>
              </a:rPr>
              <a:t> low-power core</a:t>
            </a:r>
          </a:p>
        </p:txBody>
      </p:sp>
      <p:sp>
        <p:nvSpPr>
          <p:cNvPr id="38" name="Rectangle 37"/>
          <p:cNvSpPr/>
          <p:nvPr/>
        </p:nvSpPr>
        <p:spPr>
          <a:xfrm>
            <a:off x="4305300" y="3429000"/>
            <a:ext cx="33528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fixed-function accelerators</a:t>
            </a:r>
          </a:p>
        </p:txBody>
      </p:sp>
      <p:sp>
        <p:nvSpPr>
          <p:cNvPr id="39" name="Rectangle 38"/>
          <p:cNvSpPr/>
          <p:nvPr/>
        </p:nvSpPr>
        <p:spPr>
          <a:xfrm>
            <a:off x="0" y="5446693"/>
            <a:ext cx="9144000" cy="954107"/>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ill Sans MT"/>
                <a:ea typeface="+mn-ea"/>
                <a:cs typeface="+mn-cs"/>
              </a:rPr>
              <a:t>Offloading to PIM logic reduces energy by 55.4%</a:t>
            </a:r>
            <a:br>
              <a:rPr kumimoji="0" lang="en-US" sz="2800" b="1" i="0" u="none" strike="noStrike" kern="1200" cap="none" spc="0" normalizeH="0" baseline="0" noProof="0" dirty="0">
                <a:ln>
                  <a:noFill/>
                </a:ln>
                <a:solidFill>
                  <a:srgbClr val="FFFFFF"/>
                </a:solidFill>
                <a:effectLst/>
                <a:uLnTx/>
                <a:uFillTx/>
                <a:latin typeface="Gill Sans MT"/>
                <a:ea typeface="+mn-ea"/>
                <a:cs typeface="+mn-cs"/>
              </a:rPr>
            </a:br>
            <a:r>
              <a:rPr kumimoji="0" lang="en-US" sz="2800" b="1" i="0" u="none" strike="noStrike" kern="1200" cap="none" spc="0" normalizeH="0" baseline="0" noProof="0" dirty="0">
                <a:ln>
                  <a:noFill/>
                </a:ln>
                <a:solidFill>
                  <a:srgbClr val="FFFFFF"/>
                </a:solidFill>
                <a:effectLst/>
                <a:uLnTx/>
                <a:uFillTx/>
                <a:latin typeface="Gill Sans MT"/>
                <a:ea typeface="+mn-ea"/>
                <a:cs typeface="+mn-cs"/>
              </a:rPr>
              <a:t>and improves performance by 54.2% on average</a:t>
            </a:r>
          </a:p>
        </p:txBody>
      </p:sp>
    </p:spTree>
    <p:extLst>
      <p:ext uri="{BB962C8B-B14F-4D97-AF65-F5344CB8AC3E}">
        <p14:creationId xmlns:p14="http://schemas.microsoft.com/office/powerpoint/2010/main" val="326480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66" grpId="0"/>
      <p:bldP spid="36" grpId="0"/>
      <p:bldP spid="38" grpId="0"/>
      <p:bldP spid="39"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9" name="Picture 8"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8" name="TextBox 7"/>
          <p:cNvSpPr txBox="1"/>
          <p:nvPr/>
        </p:nvSpPr>
        <p:spPr>
          <a:xfrm>
            <a:off x="152400" y="1447800"/>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lumMod val="65000"/>
                    <a:lumOff val="35000"/>
                  </a:prstClr>
                </a:solidFill>
                <a:effectLst/>
                <a:uLnTx/>
                <a:uFillTx/>
                <a:latin typeface="Arial Black" panose="020B0A04020102020204" pitchFamily="34" charset="0"/>
                <a:ea typeface="+mn-ea"/>
                <a:cs typeface="+mn-cs"/>
              </a:rPr>
              <a:t>1</a:t>
            </a:r>
          </a:p>
        </p:txBody>
      </p:sp>
      <p:sp>
        <p:nvSpPr>
          <p:cNvPr id="10" name="TextBox 9"/>
          <p:cNvSpPr txBox="1"/>
          <p:nvPr/>
        </p:nvSpPr>
        <p:spPr>
          <a:xfrm>
            <a:off x="152400" y="2895600"/>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95959"/>
                </a:solidFill>
                <a:effectLst/>
                <a:uLnTx/>
                <a:uFillTx/>
                <a:latin typeface="Arial Black" panose="020B0A04020102020204" pitchFamily="34" charset="0"/>
                <a:ea typeface="+mn-ea"/>
                <a:cs typeface="+mn-cs"/>
              </a:rPr>
              <a:t>2</a:t>
            </a:r>
          </a:p>
        </p:txBody>
      </p:sp>
      <p:sp>
        <p:nvSpPr>
          <p:cNvPr id="5" name="TextBox 4"/>
          <p:cNvSpPr txBox="1"/>
          <p:nvPr/>
        </p:nvSpPr>
        <p:spPr>
          <a:xfrm>
            <a:off x="990599" y="1477090"/>
            <a:ext cx="800100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Understand the</a:t>
            </a:r>
            <a:r>
              <a:rPr kumimoji="0" lang="en-US" sz="2800" b="1" i="0" u="none" strike="noStrike" kern="1200" cap="none" spc="0" normalizeH="0" baseline="0" noProof="0" dirty="0">
                <a:ln>
                  <a:noFill/>
                </a:ln>
                <a:solidFill>
                  <a:prstClr val="black">
                    <a:lumMod val="65000"/>
                    <a:lumOff val="35000"/>
                  </a:prstClr>
                </a:solidFill>
                <a:effectLst/>
                <a:uLnTx/>
                <a:uFillTx/>
                <a:latin typeface="Gill Sans MT"/>
                <a:ea typeface="+mn-ea"/>
                <a:cs typeface="Adobe Garamond Pro"/>
              </a:rPr>
              <a:t> </a:t>
            </a:r>
            <a:r>
              <a:rPr kumimoji="0" lang="en-US" sz="2800" b="1" i="0" u="none" strike="noStrike" kern="1200" cap="none" spc="0" normalizeH="0" baseline="0" noProof="0" dirty="0">
                <a:ln>
                  <a:noFill/>
                </a:ln>
                <a:solidFill>
                  <a:srgbClr val="C00000"/>
                </a:solidFill>
                <a:effectLst/>
                <a:uLnTx/>
                <a:uFillTx/>
                <a:latin typeface="Gill Sans MT"/>
                <a:ea typeface="+mn-ea"/>
                <a:cs typeface="Adobe Garamond Pro"/>
              </a:rPr>
              <a:t>data movement </a:t>
            </a: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related bottlenecks in </a:t>
            </a:r>
            <a:r>
              <a:rPr kumimoji="0" lang="en-US" sz="2800" b="1" i="0" u="none" strike="noStrike" kern="1200" cap="none" spc="0" normalizeH="0" baseline="0" noProof="0" dirty="0">
                <a:ln>
                  <a:noFill/>
                </a:ln>
                <a:solidFill>
                  <a:srgbClr val="0000FF"/>
                </a:solidFill>
                <a:effectLst/>
                <a:uLnTx/>
                <a:uFillTx/>
                <a:latin typeface="Gill Sans MT"/>
                <a:ea typeface="+mn-ea"/>
                <a:cs typeface="Adobe Garamond Pro"/>
              </a:rPr>
              <a:t>modern consumer workloads</a:t>
            </a:r>
            <a:endParaRPr kumimoji="0" lang="en-US" sz="32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11" name="Rectangle 10"/>
          <p:cNvSpPr/>
          <p:nvPr/>
        </p:nvSpPr>
        <p:spPr>
          <a:xfrm>
            <a:off x="990600" y="2932459"/>
            <a:ext cx="8001000" cy="126188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00" normalizeH="0" baseline="0" noProof="0" dirty="0">
                <a:ln>
                  <a:noFill/>
                </a:ln>
                <a:solidFill>
                  <a:srgbClr val="1F497D"/>
                </a:solidFill>
                <a:effectLst/>
                <a:uLnTx/>
                <a:uFillTx/>
                <a:latin typeface="Gill Sans MT"/>
                <a:ea typeface="+mn-ea"/>
                <a:cs typeface="Adobe Garamond Pro"/>
              </a:rPr>
              <a:t>Analyze opportunities to </a:t>
            </a:r>
            <a:r>
              <a:rPr kumimoji="0" lang="en-US" sz="2800" b="1" i="0" u="none" strike="noStrike" kern="1200" cap="none" spc="-100" normalizeH="0" baseline="0" noProof="0" dirty="0">
                <a:ln>
                  <a:noFill/>
                </a:ln>
                <a:solidFill>
                  <a:srgbClr val="0000FF"/>
                </a:solidFill>
                <a:effectLst/>
                <a:uLnTx/>
                <a:uFillTx/>
                <a:latin typeface="Gill Sans MT"/>
                <a:ea typeface="+mn-ea"/>
                <a:cs typeface="Adobe Garamond Pro"/>
              </a:rPr>
              <a:t>mitigate</a:t>
            </a:r>
            <a:r>
              <a:rPr kumimoji="0" lang="en-US" sz="2800" b="1" i="0" u="none" strike="noStrike" kern="1200" cap="none" spc="-100" normalizeH="0" baseline="0" noProof="0" dirty="0">
                <a:ln>
                  <a:noFill/>
                </a:ln>
                <a:solidFill>
                  <a:srgbClr val="1F497D"/>
                </a:solidFill>
                <a:effectLst/>
                <a:uLnTx/>
                <a:uFillTx/>
                <a:latin typeface="Gill Sans MT"/>
                <a:ea typeface="+mn-ea"/>
                <a:cs typeface="Adobe Garamond Pro"/>
              </a:rPr>
              <a:t> </a:t>
            </a:r>
            <a:r>
              <a:rPr kumimoji="0" lang="en-US" sz="2800" b="1" i="0" u="none" strike="noStrike" kern="1200" cap="none" spc="-100" normalizeH="0" baseline="0" noProof="0" dirty="0">
                <a:ln>
                  <a:noFill/>
                </a:ln>
                <a:solidFill>
                  <a:srgbClr val="C00000"/>
                </a:solidFill>
                <a:effectLst/>
                <a:uLnTx/>
                <a:uFillTx/>
                <a:latin typeface="Gill Sans MT"/>
                <a:ea typeface="+mn-ea"/>
                <a:cs typeface="Adobe Garamond Pro"/>
              </a:rPr>
              <a:t>data movement </a:t>
            </a: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by using </a:t>
            </a:r>
            <a:r>
              <a:rPr kumimoji="0" lang="en-US" sz="2800" b="1" i="0" u="none" strike="noStrike" kern="1200" cap="none" spc="0" normalizeH="0" baseline="0" noProof="0" dirty="0">
                <a:ln>
                  <a:noFill/>
                </a:ln>
                <a:solidFill>
                  <a:srgbClr val="0000FF"/>
                </a:solidFill>
                <a:effectLst/>
                <a:uLnTx/>
                <a:uFillTx/>
                <a:latin typeface="Gill Sans MT"/>
                <a:ea typeface="+mn-ea"/>
                <a:cs typeface="Adobe Garamond Pro"/>
              </a:rPr>
              <a:t>processing-in-memory (PIM)</a:t>
            </a:r>
            <a:br>
              <a:rPr kumimoji="0" lang="en-US" sz="2800" b="1" i="0" u="none" strike="noStrike" kern="1200" cap="none" spc="0" normalizeH="0" baseline="0" noProof="0" dirty="0">
                <a:ln>
                  <a:noFill/>
                </a:ln>
                <a:solidFill>
                  <a:srgbClr val="0000FF"/>
                </a:solidFill>
                <a:effectLst/>
                <a:uLnTx/>
                <a:uFillTx/>
                <a:latin typeface="Gill Sans MT"/>
                <a:ea typeface="+mn-ea"/>
                <a:cs typeface="Adobe Garamond Pro"/>
              </a:rPr>
            </a:br>
            <a:endParaRPr kumimoji="0" lang="en-US" sz="2000" b="0"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4" name="Rectangle 13"/>
          <p:cNvSpPr/>
          <p:nvPr/>
        </p:nvSpPr>
        <p:spPr>
          <a:xfrm>
            <a:off x="990599" y="4482405"/>
            <a:ext cx="8001001" cy="1384995"/>
          </a:xfrm>
          <a:prstGeom prst="rect">
            <a:avLst/>
          </a:prstGeom>
        </p:spPr>
        <p:txBody>
          <a:bodyPr wrap="square">
            <a:spAutoFit/>
          </a:bodyPr>
          <a:lstStyle/>
          <a:p>
            <a:pPr marL="0" marR="0" lvl="2" indent="0" algn="ctr" defTabSz="91440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Design </a:t>
            </a:r>
            <a:r>
              <a:rPr kumimoji="0" lang="en-US" sz="2800" b="1" i="0" u="none" strike="noStrike" kern="1200" cap="none" spc="0" normalizeH="0" baseline="0" noProof="0" dirty="0">
                <a:ln>
                  <a:noFill/>
                </a:ln>
                <a:solidFill>
                  <a:srgbClr val="0000FF"/>
                </a:solidFill>
                <a:effectLst/>
                <a:uLnTx/>
                <a:uFillTx/>
                <a:latin typeface="Gill Sans MT"/>
                <a:ea typeface="+mn-ea"/>
                <a:cs typeface="Adobe Garamond Pro"/>
              </a:rPr>
              <a:t>PIM logic</a:t>
            </a:r>
            <a:r>
              <a:rPr kumimoji="0" lang="en-US" sz="2800" b="1" i="0" u="none" strike="noStrike" kern="1200" cap="none" spc="0" normalizeH="0" baseline="0" noProof="0" dirty="0">
                <a:ln>
                  <a:noFill/>
                </a:ln>
                <a:solidFill>
                  <a:srgbClr val="595959"/>
                </a:solidFill>
                <a:effectLst/>
                <a:uLnTx/>
                <a:uFillTx/>
                <a:latin typeface="Gill Sans MT"/>
                <a:ea typeface="+mn-ea"/>
                <a:cs typeface="Adobe Garamond Pro"/>
              </a:rPr>
              <a:t> </a:t>
            </a: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that can </a:t>
            </a:r>
            <a:r>
              <a:rPr kumimoji="0" lang="en-US" sz="2800" b="1" i="0" u="none" strike="noStrike" kern="1200" cap="none" spc="0" normalizeH="0" baseline="0" noProof="0" dirty="0">
                <a:ln>
                  <a:noFill/>
                </a:ln>
                <a:solidFill>
                  <a:srgbClr val="0000FF"/>
                </a:solidFill>
                <a:effectLst/>
                <a:uLnTx/>
                <a:uFillTx/>
                <a:latin typeface="Gill Sans MT"/>
                <a:ea typeface="+mn-ea"/>
                <a:cs typeface="Adobe Garamond Pro"/>
              </a:rPr>
              <a:t>maximize energy efficiency</a:t>
            </a: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 given</a:t>
            </a:r>
            <a:r>
              <a:rPr kumimoji="0" lang="en-US" sz="2800" b="1" i="0" u="none" strike="noStrike" kern="1200" cap="none" spc="0" normalizeH="0" baseline="0" noProof="0" dirty="0">
                <a:ln>
                  <a:noFill/>
                </a:ln>
                <a:solidFill>
                  <a:srgbClr val="595959"/>
                </a:solidFill>
                <a:effectLst/>
                <a:uLnTx/>
                <a:uFillTx/>
                <a:latin typeface="Gill Sans MT"/>
                <a:ea typeface="+mn-ea"/>
                <a:cs typeface="Adobe Garamond Pro"/>
              </a:rPr>
              <a:t> </a:t>
            </a:r>
            <a:r>
              <a:rPr kumimoji="0" lang="en-US" sz="2800" b="1" i="0" u="none" strike="noStrike" kern="1200" cap="none" spc="0" normalizeH="0" baseline="0" noProof="0" dirty="0">
                <a:ln>
                  <a:noFill/>
                </a:ln>
                <a:solidFill>
                  <a:srgbClr val="C00000"/>
                </a:solidFill>
                <a:effectLst/>
                <a:uLnTx/>
                <a:uFillTx/>
                <a:latin typeface="Gill Sans MT"/>
                <a:ea typeface="+mn-ea"/>
                <a:cs typeface="Adobe Garamond Pro"/>
              </a:rPr>
              <a:t>the limited area and energy budget </a:t>
            </a:r>
            <a:r>
              <a:rPr kumimoji="0" lang="en-US" sz="2800" b="1" i="0" u="none" strike="noStrike" kern="1200" cap="none" spc="0" normalizeH="0" baseline="0" noProof="0" dirty="0">
                <a:ln>
                  <a:noFill/>
                </a:ln>
                <a:solidFill>
                  <a:srgbClr val="1F497D"/>
                </a:solidFill>
                <a:effectLst/>
                <a:uLnTx/>
                <a:uFillTx/>
                <a:latin typeface="Gill Sans MT"/>
                <a:ea typeface="+mn-ea"/>
                <a:cs typeface="Adobe Garamond Pro"/>
              </a:rPr>
              <a:t>in consumer devices</a:t>
            </a:r>
            <a:endParaRPr kumimoji="0" lang="en-US" sz="2800" b="1" i="0" u="none" strike="noStrike" kern="1200" cap="none" spc="0" normalizeH="0" baseline="0" noProof="0" dirty="0">
              <a:ln>
                <a:noFill/>
              </a:ln>
              <a:solidFill>
                <a:srgbClr val="C00000"/>
              </a:solidFill>
              <a:effectLst/>
              <a:uLnTx/>
              <a:uFillTx/>
              <a:latin typeface="Gill Sans MT"/>
              <a:ea typeface="+mn-ea"/>
              <a:cs typeface="Adobe Garamond Pro"/>
            </a:endParaRPr>
          </a:p>
        </p:txBody>
      </p:sp>
      <p:sp>
        <p:nvSpPr>
          <p:cNvPr id="15" name="TextBox 14"/>
          <p:cNvSpPr txBox="1"/>
          <p:nvPr/>
        </p:nvSpPr>
        <p:spPr>
          <a:xfrm>
            <a:off x="152400" y="4489608"/>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595959"/>
                </a:solidFill>
                <a:effectLst/>
                <a:uLnTx/>
                <a:uFillTx/>
                <a:latin typeface="Arial Black" panose="020B0A04020102020204" pitchFamily="34" charset="0"/>
                <a:ea typeface="+mn-ea"/>
                <a:cs typeface="+mn-cs"/>
              </a:rPr>
              <a:t>3</a:t>
            </a:r>
          </a:p>
        </p:txBody>
      </p:sp>
    </p:spTree>
    <p:extLst>
      <p:ext uri="{BB962C8B-B14F-4D97-AF65-F5344CB8AC3E}">
        <p14:creationId xmlns:p14="http://schemas.microsoft.com/office/powerpoint/2010/main" val="194902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5" grpId="0"/>
      <p:bldP spid="11" grpId="0"/>
      <p:bldP spid="14" grpId="0"/>
      <p:bldP spid="1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52400" y="1143000"/>
            <a:ext cx="8763000" cy="5486400"/>
          </a:xfrm>
        </p:spPr>
        <p:txBody>
          <a:bodyPr>
            <a:normAutofit/>
          </a:bodyPr>
          <a:lstStyle/>
          <a:p>
            <a:pPr marL="342900" lvl="1" indent="-342900">
              <a:buFont typeface="Arial" pitchFamily="34" charset="0"/>
              <a:buChar char="•"/>
            </a:pPr>
            <a:r>
              <a:rPr lang="en-US" dirty="0">
                <a:solidFill>
                  <a:schemeClr val="bg1">
                    <a:lumMod val="65000"/>
                  </a:schemeClr>
                </a:solidFill>
                <a:cs typeface="Adobe Garamond Pro"/>
              </a:rPr>
              <a:t>Introduction</a:t>
            </a:r>
          </a:p>
          <a:p>
            <a:pPr marL="342900" lvl="1" indent="-342900">
              <a:buFont typeface="Arial" pitchFamily="34" charset="0"/>
              <a:buChar char="•"/>
            </a:pPr>
            <a:r>
              <a:rPr lang="en-US" sz="3600" dirty="0">
                <a:solidFill>
                  <a:schemeClr val="tx2"/>
                </a:solidFill>
                <a:cs typeface="Adobe Garamond Pro"/>
              </a:rPr>
              <a:t>Background</a:t>
            </a:r>
            <a:endParaRPr lang="en-US" sz="3600" dirty="0">
              <a:solidFill>
                <a:schemeClr val="bg1">
                  <a:lumMod val="65000"/>
                </a:schemeClr>
              </a:solidFill>
              <a:cs typeface="Adobe Garamond Pro"/>
            </a:endParaRPr>
          </a:p>
          <a:p>
            <a:pPr marL="342900" lvl="1" indent="-342900">
              <a:buFont typeface="Arial" pitchFamily="34" charset="0"/>
              <a:buChar char="•"/>
            </a:pPr>
            <a:r>
              <a:rPr lang="en-US" dirty="0">
                <a:solidFill>
                  <a:schemeClr val="bg1">
                    <a:lumMod val="65000"/>
                  </a:schemeClr>
                </a:solidFill>
                <a:cs typeface="Adobe Garamond Pro"/>
              </a:rPr>
              <a:t>Analysis Methodology</a:t>
            </a:r>
          </a:p>
          <a:p>
            <a:pPr marL="342900" lvl="1" indent="-342900">
              <a:buFont typeface="Arial" pitchFamily="34" charset="0"/>
              <a:buChar char="•"/>
            </a:pPr>
            <a:r>
              <a:rPr lang="en-US" dirty="0">
                <a:solidFill>
                  <a:schemeClr val="bg1">
                    <a:lumMod val="65000"/>
                  </a:schemeClr>
                </a:solidFill>
                <a:cs typeface="Adobe Garamond Pro"/>
              </a:rPr>
              <a:t>Workload Analysis</a:t>
            </a:r>
          </a:p>
          <a:p>
            <a:pPr marL="342900" lvl="1" indent="-342900">
              <a:buFont typeface="Arial" pitchFamily="34" charset="0"/>
              <a:buChar char="•"/>
            </a:pPr>
            <a:r>
              <a:rPr lang="en-US" dirty="0">
                <a:solidFill>
                  <a:schemeClr val="bg1">
                    <a:lumMod val="65000"/>
                  </a:schemeClr>
                </a:solidFill>
                <a:cs typeface="Adobe Garamond Pro"/>
              </a:rPr>
              <a:t>Evaluation</a:t>
            </a:r>
          </a:p>
          <a:p>
            <a:pPr marL="342900" lvl="1" indent="-342900">
              <a:buFont typeface="Arial" pitchFamily="34" charset="0"/>
              <a:buChar char="•"/>
            </a:pPr>
            <a:r>
              <a:rPr lang="en-US" dirty="0">
                <a:solidFill>
                  <a:schemeClr val="bg1">
                    <a:lumMod val="65000"/>
                  </a:schemeClr>
                </a:solidFill>
                <a:cs typeface="Adobe Garamond Pro"/>
              </a:rPr>
              <a:t>Conclusion</a:t>
            </a:r>
          </a:p>
          <a:p>
            <a:pPr marL="342900" lvl="1" indent="-342900">
              <a:buFont typeface="Arial" pitchFamily="34" charset="0"/>
              <a:buChar char="•"/>
            </a:pPr>
            <a:endParaRPr lang="en-US" sz="2600" dirty="0">
              <a:solidFill>
                <a:schemeClr val="tx2"/>
              </a:solidFill>
              <a:cs typeface="Adobe Garamond Pro"/>
            </a:endParaRPr>
          </a:p>
          <a:p>
            <a:pPr marL="342900" lvl="1" indent="-342900">
              <a:buFont typeface="Arial" pitchFamily="34" charset="0"/>
              <a:buChar char="•"/>
            </a:pPr>
            <a:endParaRPr lang="en-US" sz="2600" dirty="0">
              <a:solidFill>
                <a:schemeClr val="tx2"/>
              </a:solidFill>
              <a:cs typeface="Adobe Garamond Pro"/>
            </a:endParaRPr>
          </a:p>
          <a:p>
            <a:pPr lvl="1"/>
            <a:endParaRPr lang="en-US" sz="2000" dirty="0">
              <a:cs typeface="Adobe Garamond Pro"/>
            </a:endParaRPr>
          </a:p>
          <a:p>
            <a:pPr lvl="1"/>
            <a:endParaRPr lang="en-US" sz="2400" dirty="0">
              <a:cs typeface="Adobe Garamond Pro"/>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194</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9" name="Picture 8"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14258959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2438400" y="4267200"/>
            <a:ext cx="5111462" cy="2457974"/>
          </a:xfrm>
          <a:prstGeom prst="rect">
            <a:avLst/>
          </a:prstGeom>
        </p:spPr>
      </p:pic>
      <p:sp>
        <p:nvSpPr>
          <p:cNvPr id="2" name="Title 1"/>
          <p:cNvSpPr>
            <a:spLocks noGrp="1"/>
          </p:cNvSpPr>
          <p:nvPr>
            <p:ph type="title"/>
          </p:nvPr>
        </p:nvSpPr>
        <p:spPr>
          <a:xfrm>
            <a:off x="-304800" y="0"/>
            <a:ext cx="9753600" cy="914400"/>
          </a:xfrm>
        </p:spPr>
        <p:txBody>
          <a:bodyPr/>
          <a:lstStyle/>
          <a:p>
            <a:r>
              <a:rPr lang="en-US" sz="3300" dirty="0"/>
              <a:t>Potential Solution to Address Data Movement </a:t>
            </a:r>
          </a:p>
        </p:txBody>
      </p:sp>
      <p:sp>
        <p:nvSpPr>
          <p:cNvPr id="3" name="Content Placeholder 2"/>
          <p:cNvSpPr>
            <a:spLocks noGrp="1"/>
          </p:cNvSpPr>
          <p:nvPr>
            <p:ph idx="1"/>
          </p:nvPr>
        </p:nvSpPr>
        <p:spPr>
          <a:xfrm>
            <a:off x="152400" y="838200"/>
            <a:ext cx="9067800" cy="5410200"/>
          </a:xfrm>
        </p:spPr>
        <p:txBody>
          <a:bodyPr>
            <a:normAutofit/>
          </a:bodyPr>
          <a:lstStyle/>
          <a:p>
            <a:r>
              <a:rPr lang="en-US" sz="2800" dirty="0">
                <a:solidFill>
                  <a:schemeClr val="tx2"/>
                </a:solidFill>
              </a:rPr>
              <a:t>Processing-in-Memory (PIM) </a:t>
            </a:r>
          </a:p>
          <a:p>
            <a:pPr lvl="1"/>
            <a:r>
              <a:rPr lang="en-US" sz="2400" dirty="0"/>
              <a:t>A potential solution to </a:t>
            </a:r>
            <a:r>
              <a:rPr lang="en-US" sz="2400" dirty="0">
                <a:solidFill>
                  <a:srgbClr val="0000FF"/>
                </a:solidFill>
              </a:rPr>
              <a:t>reduce data movement</a:t>
            </a:r>
          </a:p>
          <a:p>
            <a:pPr lvl="1"/>
            <a:r>
              <a:rPr lang="en-US" sz="2400" dirty="0">
                <a:solidFill>
                  <a:srgbClr val="0000FF"/>
                </a:solidFill>
              </a:rPr>
              <a:t>Idea:</a:t>
            </a:r>
            <a:r>
              <a:rPr lang="en-US" sz="2400" dirty="0"/>
              <a:t> move computation close to data</a:t>
            </a:r>
          </a:p>
          <a:p>
            <a:pPr lvl="1"/>
            <a:endParaRPr lang="en-US" sz="2200" dirty="0"/>
          </a:p>
          <a:p>
            <a:pPr marL="457200" lvl="1" indent="0">
              <a:buNone/>
            </a:pPr>
            <a:endParaRPr lang="en-US" sz="2000" dirty="0"/>
          </a:p>
          <a:p>
            <a:endParaRPr lang="en-US" sz="2600" dirty="0">
              <a:solidFill>
                <a:schemeClr val="tx2"/>
              </a:solidFill>
            </a:endParaRPr>
          </a:p>
          <a:p>
            <a:pPr marL="0" indent="0">
              <a:buNone/>
            </a:pPr>
            <a:endParaRPr lang="en-US" sz="2600" dirty="0">
              <a:solidFill>
                <a:schemeClr val="tx2"/>
              </a:solidFill>
            </a:endParaRPr>
          </a:p>
          <a:p>
            <a:r>
              <a:rPr lang="en-US" sz="2800" dirty="0">
                <a:solidFill>
                  <a:schemeClr val="tx2"/>
                </a:solidFill>
              </a:rPr>
              <a:t>Enabled by recent advances in 3D-stacked memory</a:t>
            </a:r>
          </a:p>
        </p:txBody>
      </p:sp>
      <p:pic>
        <p:nvPicPr>
          <p:cNvPr id="26" name="Picture 25" descr="safari.png"/>
          <p:cNvPicPr>
            <a:picLocks noChangeAspect="1"/>
          </p:cNvPicPr>
          <p:nvPr/>
        </p:nvPicPr>
        <p:blipFill>
          <a:blip r:embed="rId4" cstate="print"/>
          <a:stretch>
            <a:fillRect/>
          </a:stretch>
        </p:blipFill>
        <p:spPr>
          <a:xfrm>
            <a:off x="76200" y="6580445"/>
            <a:ext cx="959296" cy="277563"/>
          </a:xfrm>
          <a:prstGeom prst="rect">
            <a:avLst/>
          </a:prstGeom>
        </p:spPr>
      </p:pic>
      <p:sp>
        <p:nvSpPr>
          <p:cNvPr id="4" name="Slide Number Placeholder 3"/>
          <p:cNvSpPr>
            <a:spLocks noGrp="1"/>
          </p:cNvSpPr>
          <p:nvPr>
            <p:ph type="sldNum" sz="quarter" idx="12"/>
          </p:nvPr>
        </p:nvSpPr>
        <p:spPr>
          <a:xfrm>
            <a:off x="7288306" y="6495871"/>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8</a:t>
            </a:r>
          </a:p>
        </p:txBody>
      </p:sp>
      <p:sp>
        <p:nvSpPr>
          <p:cNvPr id="29" name="Rectangle 28"/>
          <p:cNvSpPr/>
          <p:nvPr/>
        </p:nvSpPr>
        <p:spPr>
          <a:xfrm>
            <a:off x="1600200" y="2286000"/>
            <a:ext cx="4572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Reduces data movement</a:t>
            </a:r>
          </a:p>
        </p:txBody>
      </p:sp>
      <p:sp>
        <p:nvSpPr>
          <p:cNvPr id="33" name="TextBox 32"/>
          <p:cNvSpPr txBox="1"/>
          <p:nvPr/>
        </p:nvSpPr>
        <p:spPr>
          <a:xfrm>
            <a:off x="1524000" y="2743200"/>
            <a:ext cx="553528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65000"/>
                    <a:lumOff val="35000"/>
                  </a:prstClr>
                </a:solidFill>
                <a:effectLst/>
                <a:uLnTx/>
                <a:uFillTx/>
                <a:latin typeface="Gill Sans MT"/>
                <a:ea typeface="+mn-ea"/>
                <a:cs typeface="+mn-cs"/>
              </a:rPr>
              <a:t>Exploits large in-memory bandwidth</a:t>
            </a:r>
          </a:p>
        </p:txBody>
      </p:sp>
      <p:sp>
        <p:nvSpPr>
          <p:cNvPr id="36" name="TextBox 35"/>
          <p:cNvSpPr txBox="1"/>
          <p:nvPr/>
        </p:nvSpPr>
        <p:spPr>
          <a:xfrm>
            <a:off x="1524001" y="3200400"/>
            <a:ext cx="64008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Exploits shorter access latency to memory</a:t>
            </a:r>
          </a:p>
        </p:txBody>
      </p:sp>
      <p:pic>
        <p:nvPicPr>
          <p:cNvPr id="37" name="Picture 36"/>
          <p:cNvPicPr>
            <a:picLocks noChangeAspect="1"/>
          </p:cNvPicPr>
          <p:nvPr/>
        </p:nvPicPr>
        <p:blipFill>
          <a:blip r:embed="rId5"/>
          <a:stretch>
            <a:fillRect/>
          </a:stretch>
        </p:blipFill>
        <p:spPr>
          <a:xfrm>
            <a:off x="1143000" y="2286000"/>
            <a:ext cx="457200" cy="533400"/>
          </a:xfrm>
          <a:prstGeom prst="rect">
            <a:avLst/>
          </a:prstGeom>
        </p:spPr>
      </p:pic>
      <p:pic>
        <p:nvPicPr>
          <p:cNvPr id="38" name="Picture 37"/>
          <p:cNvPicPr>
            <a:picLocks noChangeAspect="1"/>
          </p:cNvPicPr>
          <p:nvPr/>
        </p:nvPicPr>
        <p:blipFill>
          <a:blip r:embed="rId5"/>
          <a:stretch>
            <a:fillRect/>
          </a:stretch>
        </p:blipFill>
        <p:spPr>
          <a:xfrm>
            <a:off x="1143000" y="2743200"/>
            <a:ext cx="457200" cy="533400"/>
          </a:xfrm>
          <a:prstGeom prst="rect">
            <a:avLst/>
          </a:prstGeom>
        </p:spPr>
      </p:pic>
      <p:pic>
        <p:nvPicPr>
          <p:cNvPr id="39" name="Picture 38"/>
          <p:cNvPicPr>
            <a:picLocks noChangeAspect="1"/>
          </p:cNvPicPr>
          <p:nvPr/>
        </p:nvPicPr>
        <p:blipFill>
          <a:blip r:embed="rId5"/>
          <a:stretch>
            <a:fillRect/>
          </a:stretch>
        </p:blipFill>
        <p:spPr>
          <a:xfrm>
            <a:off x="1143000" y="3200400"/>
            <a:ext cx="457200" cy="533400"/>
          </a:xfrm>
          <a:prstGeom prst="rect">
            <a:avLst/>
          </a:prstGeom>
        </p:spPr>
      </p:pic>
    </p:spTree>
    <p:extLst>
      <p:ext uri="{BB962C8B-B14F-4D97-AF65-F5344CB8AC3E}">
        <p14:creationId xmlns:p14="http://schemas.microsoft.com/office/powerpoint/2010/main" val="63458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6"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52400" y="1143000"/>
            <a:ext cx="8763000" cy="5486400"/>
          </a:xfrm>
        </p:spPr>
        <p:txBody>
          <a:bodyPr>
            <a:normAutofit/>
          </a:bodyPr>
          <a:lstStyle/>
          <a:p>
            <a:pPr marL="342900" lvl="1" indent="-342900">
              <a:buFont typeface="Arial" pitchFamily="34" charset="0"/>
              <a:buChar char="•"/>
            </a:pPr>
            <a:r>
              <a:rPr lang="en-US" dirty="0">
                <a:solidFill>
                  <a:schemeClr val="bg1">
                    <a:lumMod val="65000"/>
                  </a:schemeClr>
                </a:solidFill>
                <a:cs typeface="Adobe Garamond Pro"/>
              </a:rPr>
              <a:t>Introduction</a:t>
            </a:r>
          </a:p>
          <a:p>
            <a:pPr marL="342900" lvl="1" indent="-342900">
              <a:buFont typeface="Arial" pitchFamily="34" charset="0"/>
              <a:buChar char="•"/>
            </a:pPr>
            <a:r>
              <a:rPr lang="en-US" dirty="0">
                <a:solidFill>
                  <a:srgbClr val="A6A6A6"/>
                </a:solidFill>
                <a:cs typeface="Adobe Garamond Pro"/>
              </a:rPr>
              <a:t>Background</a:t>
            </a:r>
          </a:p>
          <a:p>
            <a:pPr marL="342900" lvl="1" indent="-342900">
              <a:buFont typeface="Arial" pitchFamily="34" charset="0"/>
              <a:buChar char="•"/>
            </a:pPr>
            <a:r>
              <a:rPr lang="en-US" sz="3600" dirty="0">
                <a:solidFill>
                  <a:schemeClr val="tx2"/>
                </a:solidFill>
                <a:cs typeface="Adobe Garamond Pro"/>
              </a:rPr>
              <a:t>Analysis Methodology</a:t>
            </a:r>
          </a:p>
          <a:p>
            <a:pPr marL="342900" lvl="1" indent="-342900">
              <a:buFont typeface="Arial" pitchFamily="34" charset="0"/>
              <a:buChar char="•"/>
            </a:pPr>
            <a:r>
              <a:rPr lang="en-US" dirty="0">
                <a:solidFill>
                  <a:schemeClr val="bg1">
                    <a:lumMod val="65000"/>
                  </a:schemeClr>
                </a:solidFill>
                <a:cs typeface="Adobe Garamond Pro"/>
              </a:rPr>
              <a:t>Workload Analysis</a:t>
            </a:r>
          </a:p>
          <a:p>
            <a:pPr marL="342900" lvl="1" indent="-342900">
              <a:buFont typeface="Arial" pitchFamily="34" charset="0"/>
              <a:buChar char="•"/>
            </a:pPr>
            <a:r>
              <a:rPr lang="en-US" dirty="0">
                <a:solidFill>
                  <a:schemeClr val="bg1">
                    <a:lumMod val="65000"/>
                  </a:schemeClr>
                </a:solidFill>
                <a:cs typeface="Adobe Garamond Pro"/>
              </a:rPr>
              <a:t>Evaluation</a:t>
            </a:r>
          </a:p>
          <a:p>
            <a:pPr marL="342900" lvl="1" indent="-342900">
              <a:buFont typeface="Arial" pitchFamily="34" charset="0"/>
              <a:buChar char="•"/>
            </a:pPr>
            <a:r>
              <a:rPr lang="en-US" dirty="0">
                <a:solidFill>
                  <a:schemeClr val="bg1">
                    <a:lumMod val="65000"/>
                  </a:schemeClr>
                </a:solidFill>
                <a:cs typeface="Adobe Garamond Pro"/>
              </a:rPr>
              <a:t>Conclusion</a:t>
            </a:r>
          </a:p>
          <a:p>
            <a:pPr marL="342900" lvl="1" indent="-342900">
              <a:buFont typeface="Arial" pitchFamily="34" charset="0"/>
              <a:buChar char="•"/>
            </a:pPr>
            <a:endParaRPr lang="en-US" sz="2600" dirty="0">
              <a:solidFill>
                <a:schemeClr val="tx2"/>
              </a:solidFill>
              <a:cs typeface="Adobe Garamond Pro"/>
            </a:endParaRPr>
          </a:p>
          <a:p>
            <a:pPr marL="342900" lvl="1" indent="-342900">
              <a:buFont typeface="Arial" pitchFamily="34" charset="0"/>
              <a:buChar char="•"/>
            </a:pPr>
            <a:endParaRPr lang="en-US" sz="2600" dirty="0">
              <a:solidFill>
                <a:schemeClr val="tx2"/>
              </a:solidFill>
              <a:cs typeface="Adobe Garamond Pro"/>
            </a:endParaRPr>
          </a:p>
          <a:p>
            <a:pPr lvl="1"/>
            <a:endParaRPr lang="en-US" sz="2000" dirty="0">
              <a:cs typeface="Adobe Garamond Pro"/>
            </a:endParaRPr>
          </a:p>
          <a:p>
            <a:pPr lvl="1"/>
            <a:endParaRPr lang="en-US" sz="2400" dirty="0">
              <a:cs typeface="Adobe Garamond Pro"/>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196</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9" name="Picture 8" descr="safari.png"/>
          <p:cNvPicPr>
            <a:picLocks noChangeAspect="1"/>
          </p:cNvPicPr>
          <p:nvPr/>
        </p:nvPicPr>
        <p:blipFill>
          <a:blip r:embed="rId2"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5534981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Workload Analysis Methodology</a:t>
            </a:r>
          </a:p>
        </p:txBody>
      </p:sp>
      <p:sp>
        <p:nvSpPr>
          <p:cNvPr id="3" name="Content Placeholder 2"/>
          <p:cNvSpPr>
            <a:spLocks noGrp="1"/>
          </p:cNvSpPr>
          <p:nvPr>
            <p:ph idx="1"/>
          </p:nvPr>
        </p:nvSpPr>
        <p:spPr>
          <a:xfrm>
            <a:off x="152400" y="1143000"/>
            <a:ext cx="8763000" cy="5486400"/>
          </a:xfrm>
        </p:spPr>
        <p:txBody>
          <a:bodyPr>
            <a:normAutofit/>
          </a:bodyPr>
          <a:lstStyle/>
          <a:p>
            <a:pPr marL="342900" lvl="1" indent="-342900">
              <a:buFont typeface="Arial" pitchFamily="34" charset="0"/>
              <a:buChar char="•"/>
            </a:pPr>
            <a:r>
              <a:rPr lang="en-US" sz="2800" dirty="0">
                <a:solidFill>
                  <a:schemeClr val="tx2"/>
                </a:solidFill>
                <a:cs typeface="Adobe Garamond Pro"/>
              </a:rPr>
              <a:t>Workload Characterization</a:t>
            </a:r>
          </a:p>
          <a:p>
            <a:pPr lvl="1"/>
            <a:r>
              <a:rPr lang="en-US" sz="2400" dirty="0">
                <a:cs typeface="Adobe Garamond Pro"/>
              </a:rPr>
              <a:t>Chromebook with an</a:t>
            </a:r>
            <a:br>
              <a:rPr lang="en-US" sz="2400" dirty="0">
                <a:cs typeface="Adobe Garamond Pro"/>
              </a:rPr>
            </a:br>
            <a:r>
              <a:rPr lang="en-US" sz="2400" dirty="0">
                <a:cs typeface="Adobe Garamond Pro"/>
              </a:rPr>
              <a:t>Intel Celeron </a:t>
            </a:r>
            <a:r>
              <a:rPr lang="en-US" sz="2400" dirty="0" err="1">
                <a:cs typeface="Adobe Garamond Pro"/>
              </a:rPr>
              <a:t>SoC</a:t>
            </a:r>
            <a:r>
              <a:rPr lang="en-US" sz="2400" dirty="0">
                <a:cs typeface="Adobe Garamond Pro"/>
              </a:rPr>
              <a:t> and 2GB of DRAM</a:t>
            </a:r>
          </a:p>
          <a:p>
            <a:pPr lvl="1"/>
            <a:r>
              <a:rPr lang="en-US" sz="2400" dirty="0">
                <a:cs typeface="Adobe Garamond Pro"/>
              </a:rPr>
              <a:t>Extensively use performance counters within </a:t>
            </a:r>
            <a:r>
              <a:rPr lang="en-US" sz="2400" dirty="0" err="1">
                <a:cs typeface="Adobe Garamond Pro"/>
              </a:rPr>
              <a:t>SoC</a:t>
            </a:r>
            <a:br>
              <a:rPr lang="en-US" sz="2400" dirty="0">
                <a:cs typeface="Adobe Garamond Pro"/>
              </a:rPr>
            </a:br>
            <a:endParaRPr lang="en-US" sz="2200" dirty="0">
              <a:cs typeface="Adobe Garamond Pro"/>
            </a:endParaRPr>
          </a:p>
          <a:p>
            <a:r>
              <a:rPr lang="en-US" sz="2800" dirty="0">
                <a:solidFill>
                  <a:schemeClr val="tx2"/>
                </a:solidFill>
                <a:cs typeface="Adobe Garamond Pro"/>
              </a:rPr>
              <a:t>Energy Model</a:t>
            </a:r>
          </a:p>
          <a:p>
            <a:pPr lvl="1"/>
            <a:r>
              <a:rPr lang="en-US" sz="2400" dirty="0">
                <a:cs typeface="Adobe Garamond Pro"/>
              </a:rPr>
              <a:t>Sum of the energy consumption within the </a:t>
            </a:r>
            <a:r>
              <a:rPr lang="en-US" sz="2400" dirty="0">
                <a:solidFill>
                  <a:srgbClr val="0000FF"/>
                </a:solidFill>
                <a:cs typeface="Adobe Garamond Pro"/>
              </a:rPr>
              <a:t>CPU</a:t>
            </a:r>
            <a:r>
              <a:rPr lang="en-US" sz="2400" dirty="0">
                <a:cs typeface="Adobe Garamond Pro"/>
              </a:rPr>
              <a:t>, </a:t>
            </a:r>
            <a:br>
              <a:rPr lang="en-US" sz="2400" dirty="0">
                <a:cs typeface="Adobe Garamond Pro"/>
              </a:rPr>
            </a:br>
            <a:r>
              <a:rPr lang="en-US" sz="2400" dirty="0">
                <a:solidFill>
                  <a:srgbClr val="0000FF"/>
                </a:solidFill>
                <a:cs typeface="Adobe Garamond Pro"/>
              </a:rPr>
              <a:t>all caches</a:t>
            </a:r>
            <a:r>
              <a:rPr lang="en-US" sz="2400" dirty="0">
                <a:cs typeface="Adobe Garamond Pro"/>
              </a:rPr>
              <a:t>, </a:t>
            </a:r>
            <a:r>
              <a:rPr lang="en-US" sz="2400" dirty="0">
                <a:solidFill>
                  <a:srgbClr val="0000FF"/>
                </a:solidFill>
                <a:cs typeface="Adobe Garamond Pro"/>
              </a:rPr>
              <a:t>off-chip interconnects</a:t>
            </a:r>
            <a:r>
              <a:rPr lang="en-US" sz="2400" dirty="0">
                <a:cs typeface="Adobe Garamond Pro"/>
              </a:rPr>
              <a:t>, and </a:t>
            </a:r>
            <a:r>
              <a:rPr lang="en-US" sz="2400" dirty="0">
                <a:solidFill>
                  <a:srgbClr val="0000FF"/>
                </a:solidFill>
                <a:cs typeface="Adobe Garamond Pro"/>
              </a:rPr>
              <a:t>DRAM</a:t>
            </a:r>
          </a:p>
          <a:p>
            <a:pPr marL="457200" lvl="1" indent="0">
              <a:buNone/>
            </a:pPr>
            <a:endParaRPr lang="en-US" sz="2000" dirty="0">
              <a:cs typeface="Adobe Garamond Pro"/>
            </a:endParaRPr>
          </a:p>
          <a:p>
            <a:pPr lvl="1"/>
            <a:endParaRPr lang="en-US" sz="2400" dirty="0">
              <a:cs typeface="Adobe Garamond Pro"/>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9" name="Picture 8" descr="safari.png"/>
          <p:cNvPicPr>
            <a:picLocks noChangeAspect="1"/>
          </p:cNvPicPr>
          <p:nvPr/>
        </p:nvPicPr>
        <p:blipFill>
          <a:blip r:embed="rId3" cstate="print"/>
          <a:stretch>
            <a:fillRect/>
          </a:stretch>
        </p:blipFill>
        <p:spPr>
          <a:xfrm>
            <a:off x="76200" y="6580445"/>
            <a:ext cx="959296" cy="277563"/>
          </a:xfrm>
          <a:prstGeom prst="rect">
            <a:avLst/>
          </a:prstGeom>
        </p:spPr>
      </p:pic>
      <p:grpSp>
        <p:nvGrpSpPr>
          <p:cNvPr id="6" name="Group 5"/>
          <p:cNvGrpSpPr/>
          <p:nvPr/>
        </p:nvGrpSpPr>
        <p:grpSpPr>
          <a:xfrm>
            <a:off x="1371600" y="4876800"/>
            <a:ext cx="6526566" cy="1767840"/>
            <a:chOff x="1094015" y="1981200"/>
            <a:chExt cx="6547757" cy="2209800"/>
          </a:xfrm>
        </p:grpSpPr>
        <p:grpSp>
          <p:nvGrpSpPr>
            <p:cNvPr id="8" name="Group 7"/>
            <p:cNvGrpSpPr/>
            <p:nvPr/>
          </p:nvGrpSpPr>
          <p:grpSpPr>
            <a:xfrm>
              <a:off x="1094015" y="1981200"/>
              <a:ext cx="6547757" cy="2209800"/>
              <a:chOff x="1094015" y="1981200"/>
              <a:chExt cx="6547757" cy="2209800"/>
            </a:xfrm>
          </p:grpSpPr>
          <p:sp>
            <p:nvSpPr>
              <p:cNvPr id="11" name="Rounded Rectangle 10"/>
              <p:cNvSpPr/>
              <p:nvPr/>
            </p:nvSpPr>
            <p:spPr>
              <a:xfrm>
                <a:off x="6727372" y="1981200"/>
                <a:ext cx="914400" cy="2209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Gill Sans MT"/>
                    <a:ea typeface="+mn-ea"/>
                    <a:cs typeface="+mn-cs"/>
                  </a:rPr>
                  <a:t>DRAM</a:t>
                </a:r>
                <a:endParaRPr kumimoji="0" lang="en-US" sz="14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12" name="Left-Right Arrow 11"/>
              <p:cNvSpPr/>
              <p:nvPr/>
            </p:nvSpPr>
            <p:spPr>
              <a:xfrm rot="10800000">
                <a:off x="5421087" y="3035299"/>
                <a:ext cx="1224643" cy="266700"/>
              </a:xfrm>
              <a:prstGeom prst="leftRightArrow">
                <a:avLst/>
              </a:prstGeom>
              <a:solidFill>
                <a:srgbClr val="000000"/>
              </a:solidFill>
              <a:ln w="285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13" name="Rounded Rectangle 12"/>
              <p:cNvSpPr/>
              <p:nvPr/>
            </p:nvSpPr>
            <p:spPr>
              <a:xfrm>
                <a:off x="1094015" y="2146300"/>
                <a:ext cx="4735285" cy="190500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14" name="Rounded Rectangle 13"/>
              <p:cNvSpPr/>
              <p:nvPr/>
            </p:nvSpPr>
            <p:spPr>
              <a:xfrm>
                <a:off x="4686300" y="2286000"/>
                <a:ext cx="609600" cy="16002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Gill Sans MT"/>
                    <a:ea typeface="+mn-ea"/>
                    <a:cs typeface="+mn-cs"/>
                  </a:rPr>
                  <a:t>L2</a:t>
                </a:r>
                <a:endParaRPr kumimoji="0" lang="en-US" sz="1400" b="1" i="0" u="none" strike="noStrike" kern="1200" cap="none" spc="0" normalizeH="0" baseline="0" noProof="0" dirty="0">
                  <a:ln>
                    <a:noFill/>
                  </a:ln>
                  <a:solidFill>
                    <a:srgbClr val="FFFFFF"/>
                  </a:solidFill>
                  <a:effectLst/>
                  <a:uLnTx/>
                  <a:uFillTx/>
                  <a:latin typeface="Gill Sans MT"/>
                  <a:ea typeface="+mn-ea"/>
                  <a:cs typeface="+mn-cs"/>
                </a:endParaRPr>
              </a:p>
            </p:txBody>
          </p:sp>
          <p:cxnSp>
            <p:nvCxnSpPr>
              <p:cNvPr id="15" name="Straight Arrow Connector 14"/>
              <p:cNvCxnSpPr/>
              <p:nvPr/>
            </p:nvCxnSpPr>
            <p:spPr>
              <a:xfrm flipH="1">
                <a:off x="2563586" y="3213100"/>
                <a:ext cx="555172" cy="0"/>
              </a:xfrm>
              <a:prstGeom prst="straightConnector1">
                <a:avLst/>
              </a:prstGeom>
              <a:noFill/>
              <a:ln w="38100" cap="flat" cmpd="sng" algn="ctr">
                <a:solidFill>
                  <a:srgbClr val="000000"/>
                </a:solidFill>
                <a:prstDash val="solid"/>
                <a:miter lim="800000"/>
                <a:headEnd type="arrow"/>
                <a:tailEnd type="arrow"/>
              </a:ln>
              <a:effectLst/>
            </p:spPr>
          </p:cxnSp>
          <p:sp>
            <p:nvSpPr>
              <p:cNvPr id="16" name="Rounded Rectangle 15"/>
              <p:cNvSpPr/>
              <p:nvPr/>
            </p:nvSpPr>
            <p:spPr>
              <a:xfrm>
                <a:off x="3207822" y="2527300"/>
                <a:ext cx="482434" cy="1219200"/>
              </a:xfrm>
              <a:prstGeom prst="roundRect">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Gill Sans MT"/>
                    <a:ea typeface="+mn-ea"/>
                    <a:cs typeface="+mn-cs"/>
                  </a:rPr>
                  <a:t>L1</a:t>
                </a:r>
                <a:endParaRPr kumimoji="0" lang="en-US" sz="900" b="1"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1" name="Rounded Rectangle 20"/>
              <p:cNvSpPr/>
              <p:nvPr/>
            </p:nvSpPr>
            <p:spPr>
              <a:xfrm>
                <a:off x="1266957" y="2857500"/>
                <a:ext cx="1046255" cy="55880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400" b="1" i="0" u="none" strike="noStrike" kern="1200" cap="none" spc="0" normalizeH="0" baseline="0" noProof="0" dirty="0">
                  <a:ln>
                    <a:noFill/>
                  </a:ln>
                  <a:solidFill>
                    <a:srgbClr val="000000"/>
                  </a:solidFill>
                  <a:effectLst/>
                  <a:uLnTx/>
                  <a:uFillTx/>
                  <a:latin typeface="Gill Sans MT"/>
                  <a:ea typeface="+mn-ea"/>
                  <a:cs typeface="+mn-cs"/>
                </a:endParaRPr>
              </a:p>
            </p:txBody>
          </p:sp>
          <p:cxnSp>
            <p:nvCxnSpPr>
              <p:cNvPr id="18" name="Straight Arrow Connector 17"/>
              <p:cNvCxnSpPr/>
              <p:nvPr/>
            </p:nvCxnSpPr>
            <p:spPr>
              <a:xfrm flipH="1">
                <a:off x="3788229" y="3213100"/>
                <a:ext cx="838200" cy="0"/>
              </a:xfrm>
              <a:prstGeom prst="straightConnector1">
                <a:avLst/>
              </a:prstGeom>
              <a:noFill/>
              <a:ln w="38100" cap="flat" cmpd="sng" algn="ctr">
                <a:solidFill>
                  <a:schemeClr val="tx1"/>
                </a:solidFill>
                <a:prstDash val="solid"/>
                <a:miter lim="800000"/>
                <a:headEnd type="arrow"/>
                <a:tailEnd type="arrow"/>
              </a:ln>
              <a:effectLst/>
            </p:spPr>
          </p:cxnSp>
        </p:grpSp>
        <p:sp>
          <p:nvSpPr>
            <p:cNvPr id="10" name="Rounded Rectangle 9"/>
            <p:cNvSpPr/>
            <p:nvPr/>
          </p:nvSpPr>
          <p:spPr>
            <a:xfrm>
              <a:off x="1419359" y="3009900"/>
              <a:ext cx="1046255" cy="55880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400" b="1" i="0" u="none" strike="noStrike" kern="1200" cap="none" spc="0" normalizeH="0" baseline="0" noProof="0" dirty="0">
                <a:ln>
                  <a:noFill/>
                </a:ln>
                <a:solidFill>
                  <a:srgbClr val="000000"/>
                </a:solidFill>
                <a:effectLst/>
                <a:uLnTx/>
                <a:uFillTx/>
                <a:latin typeface="Gill Sans MT"/>
                <a:ea typeface="+mn-ea"/>
                <a:cs typeface="+mn-cs"/>
              </a:endParaRPr>
            </a:p>
          </p:txBody>
        </p:sp>
      </p:grpSp>
      <p:pic>
        <p:nvPicPr>
          <p:cNvPr id="22" name="Picture 21"/>
          <p:cNvPicPr>
            <a:picLocks noChangeAspect="1"/>
          </p:cNvPicPr>
          <p:nvPr/>
        </p:nvPicPr>
        <p:blipFill>
          <a:blip r:embed="rId4"/>
          <a:stretch>
            <a:fillRect/>
          </a:stretch>
        </p:blipFill>
        <p:spPr>
          <a:xfrm>
            <a:off x="5791200" y="1282699"/>
            <a:ext cx="609600" cy="609600"/>
          </a:xfrm>
          <a:prstGeom prst="rect">
            <a:avLst/>
          </a:prstGeom>
        </p:spPr>
      </p:pic>
      <p:pic>
        <p:nvPicPr>
          <p:cNvPr id="23" name="Picture 22"/>
          <p:cNvPicPr>
            <a:picLocks noChangeAspect="1"/>
          </p:cNvPicPr>
          <p:nvPr/>
        </p:nvPicPr>
        <p:blipFill>
          <a:blip r:embed="rId5"/>
          <a:stretch>
            <a:fillRect/>
          </a:stretch>
        </p:blipFill>
        <p:spPr>
          <a:xfrm>
            <a:off x="6477004" y="1282699"/>
            <a:ext cx="577111" cy="617220"/>
          </a:xfrm>
          <a:prstGeom prst="rect">
            <a:avLst/>
          </a:prstGeom>
        </p:spPr>
      </p:pic>
      <p:pic>
        <p:nvPicPr>
          <p:cNvPr id="24" name="Picture 23"/>
          <p:cNvPicPr>
            <a:picLocks noChangeAspect="1"/>
          </p:cNvPicPr>
          <p:nvPr/>
        </p:nvPicPr>
        <p:blipFill>
          <a:blip r:embed="rId6"/>
          <a:stretch>
            <a:fillRect/>
          </a:stretch>
        </p:blipFill>
        <p:spPr>
          <a:xfrm>
            <a:off x="7086600" y="1358899"/>
            <a:ext cx="1066800" cy="533400"/>
          </a:xfrm>
          <a:prstGeom prst="rect">
            <a:avLst/>
          </a:prstGeom>
        </p:spPr>
      </p:pic>
    </p:spTree>
    <p:extLst>
      <p:ext uri="{BB962C8B-B14F-4D97-AF65-F5344CB8AC3E}">
        <p14:creationId xmlns:p14="http://schemas.microsoft.com/office/powerpoint/2010/main" val="212835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363200" cy="914400"/>
          </a:xfrm>
        </p:spPr>
        <p:txBody>
          <a:bodyPr/>
          <a:lstStyle/>
          <a:p>
            <a:r>
              <a:rPr lang="en-US" dirty="0">
                <a:solidFill>
                  <a:prstClr val="black">
                    <a:lumMod val="65000"/>
                    <a:lumOff val="35000"/>
                  </a:prstClr>
                </a:solidFill>
              </a:rPr>
              <a:t>PIM Logic Implementation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11</a:t>
            </a:r>
          </a:p>
        </p:txBody>
      </p:sp>
      <p:pic>
        <p:nvPicPr>
          <p:cNvPr id="45" name="Picture 44" descr="safari.png"/>
          <p:cNvPicPr>
            <a:picLocks noChangeAspect="1"/>
          </p:cNvPicPr>
          <p:nvPr/>
        </p:nvPicPr>
        <p:blipFill>
          <a:blip r:embed="rId3" cstate="print"/>
          <a:stretch>
            <a:fillRect/>
          </a:stretch>
        </p:blipFill>
        <p:spPr>
          <a:xfrm>
            <a:off x="76200" y="6580445"/>
            <a:ext cx="959296" cy="277563"/>
          </a:xfrm>
          <a:prstGeom prst="rect">
            <a:avLst/>
          </a:prstGeom>
        </p:spPr>
      </p:pic>
      <p:grpSp>
        <p:nvGrpSpPr>
          <p:cNvPr id="118" name="Group 117"/>
          <p:cNvGrpSpPr/>
          <p:nvPr/>
        </p:nvGrpSpPr>
        <p:grpSpPr>
          <a:xfrm>
            <a:off x="1295400" y="1224248"/>
            <a:ext cx="5017711" cy="1518952"/>
            <a:chOff x="7171441" y="1731293"/>
            <a:chExt cx="4703468" cy="2441986"/>
          </a:xfrm>
        </p:grpSpPr>
        <p:grpSp>
          <p:nvGrpSpPr>
            <p:cNvPr id="119" name="Group 118"/>
            <p:cNvGrpSpPr/>
            <p:nvPr/>
          </p:nvGrpSpPr>
          <p:grpSpPr>
            <a:xfrm>
              <a:off x="7171441" y="1731293"/>
              <a:ext cx="4703468" cy="2441986"/>
              <a:chOff x="4080528" y="1218410"/>
              <a:chExt cx="4126867" cy="1622784"/>
            </a:xfrm>
          </p:grpSpPr>
          <p:cxnSp>
            <p:nvCxnSpPr>
              <p:cNvPr id="122" name="Straight Connector 121"/>
              <p:cNvCxnSpPr/>
              <p:nvPr/>
            </p:nvCxnSpPr>
            <p:spPr>
              <a:xfrm>
                <a:off x="7785350" y="2773501"/>
                <a:ext cx="0" cy="67693"/>
              </a:xfrm>
              <a:prstGeom prst="line">
                <a:avLst/>
              </a:prstGeom>
              <a:noFill/>
              <a:ln w="6350" cap="flat" cmpd="sng" algn="ctr">
                <a:solidFill>
                  <a:sysClr val="windowText" lastClr="000000"/>
                </a:solidFill>
                <a:prstDash val="solid"/>
                <a:miter lim="800000"/>
              </a:ln>
              <a:effectLst/>
            </p:spPr>
          </p:cxnSp>
          <p:sp>
            <p:nvSpPr>
              <p:cNvPr id="123" name="Cube 122"/>
              <p:cNvSpPr/>
              <p:nvPr/>
            </p:nvSpPr>
            <p:spPr>
              <a:xfrm>
                <a:off x="6644730" y="1682868"/>
                <a:ext cx="1562665" cy="710227"/>
              </a:xfrm>
              <a:prstGeom prst="cube">
                <a:avLst>
                  <a:gd name="adj" fmla="val 85440"/>
                </a:avLst>
              </a:prstGeom>
              <a:solidFill>
                <a:schemeClr val="tx2"/>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ysClr val="window" lastClr="FFFFFF"/>
                  </a:solidFill>
                  <a:effectLst/>
                  <a:uLnTx/>
                  <a:uFillTx/>
                  <a:latin typeface="Times New Roman"/>
                  <a:ea typeface="+mn-ea"/>
                  <a:cs typeface="Times New Roman"/>
                </a:endParaRPr>
              </a:p>
            </p:txBody>
          </p:sp>
          <p:sp>
            <p:nvSpPr>
              <p:cNvPr id="124" name="Cube 123"/>
              <p:cNvSpPr/>
              <p:nvPr/>
            </p:nvSpPr>
            <p:spPr>
              <a:xfrm>
                <a:off x="6745867" y="1587814"/>
                <a:ext cx="1391953" cy="651123"/>
              </a:xfrm>
              <a:prstGeom prst="cube">
                <a:avLst>
                  <a:gd name="adj" fmla="val 85440"/>
                </a:avLst>
              </a:prstGeom>
              <a:solidFill>
                <a:schemeClr val="bg1">
                  <a:lumMod val="50000"/>
                </a:schemeClr>
              </a:solidFill>
              <a:ln w="6350"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ysClr val="window" lastClr="FFFFFF"/>
                  </a:solidFill>
                  <a:effectLst/>
                  <a:uLnTx/>
                  <a:uFillTx/>
                  <a:latin typeface="Times New Roman"/>
                  <a:ea typeface="+mn-ea"/>
                  <a:cs typeface="Times New Roman"/>
                </a:endParaRPr>
              </a:p>
            </p:txBody>
          </p:sp>
          <p:sp>
            <p:nvSpPr>
              <p:cNvPr id="125" name="Cube 124"/>
              <p:cNvSpPr/>
              <p:nvPr/>
            </p:nvSpPr>
            <p:spPr>
              <a:xfrm>
                <a:off x="6745867" y="1406221"/>
                <a:ext cx="1391953" cy="651123"/>
              </a:xfrm>
              <a:prstGeom prst="cube">
                <a:avLst>
                  <a:gd name="adj" fmla="val 85440"/>
                </a:avLst>
              </a:prstGeom>
              <a:solidFill>
                <a:schemeClr val="bg1">
                  <a:lumMod val="50000"/>
                </a:schemeClr>
              </a:solidFill>
              <a:ln w="6350"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ysClr val="window" lastClr="FFFFFF"/>
                  </a:solidFill>
                  <a:effectLst/>
                  <a:uLnTx/>
                  <a:uFillTx/>
                  <a:latin typeface="Times New Roman"/>
                  <a:ea typeface="+mn-ea"/>
                  <a:cs typeface="Times New Roman"/>
                </a:endParaRPr>
              </a:p>
            </p:txBody>
          </p:sp>
          <p:sp>
            <p:nvSpPr>
              <p:cNvPr id="128" name="Cube 127"/>
              <p:cNvSpPr/>
              <p:nvPr/>
            </p:nvSpPr>
            <p:spPr>
              <a:xfrm>
                <a:off x="4080528" y="1612872"/>
                <a:ext cx="1505044" cy="820099"/>
              </a:xfrm>
              <a:prstGeom prst="cube">
                <a:avLst>
                  <a:gd name="adj" fmla="val 82478"/>
                </a:avLst>
              </a:prstGeom>
              <a:solidFill>
                <a:schemeClr val="bg2">
                  <a:lumMod val="50000"/>
                </a:schemeClr>
              </a:solidFill>
              <a:ln w="12700"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ysClr val="window" lastClr="FFFFFF"/>
                  </a:solidFill>
                  <a:effectLst/>
                  <a:uLnTx/>
                  <a:uFillTx/>
                  <a:latin typeface="Times New Roman"/>
                  <a:ea typeface="+mn-ea"/>
                  <a:cs typeface="Times New Roman"/>
                </a:endParaRPr>
              </a:p>
            </p:txBody>
          </p:sp>
          <p:cxnSp>
            <p:nvCxnSpPr>
              <p:cNvPr id="129" name="Straight Arrow Connector 128"/>
              <p:cNvCxnSpPr/>
              <p:nvPr/>
            </p:nvCxnSpPr>
            <p:spPr>
              <a:xfrm flipH="1">
                <a:off x="5592804" y="2057346"/>
                <a:ext cx="872449" cy="7211"/>
              </a:xfrm>
              <a:prstGeom prst="straightConnector1">
                <a:avLst/>
              </a:prstGeom>
              <a:noFill/>
              <a:ln w="57150" cap="flat" cmpd="sng" algn="ctr">
                <a:solidFill>
                  <a:sysClr val="windowText" lastClr="000000"/>
                </a:solidFill>
                <a:prstDash val="solid"/>
                <a:miter lim="800000"/>
                <a:headEnd type="arrow"/>
                <a:tailEnd type="arrow"/>
              </a:ln>
              <a:effectLst/>
            </p:spPr>
          </p:cxnSp>
          <p:sp>
            <p:nvSpPr>
              <p:cNvPr id="130" name="TextBox 129"/>
              <p:cNvSpPr txBox="1"/>
              <p:nvPr/>
            </p:nvSpPr>
            <p:spPr>
              <a:xfrm>
                <a:off x="4456557" y="1663818"/>
                <a:ext cx="875531" cy="526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1" u="none" strike="noStrike" kern="0" cap="none" spc="0" normalizeH="0" baseline="0" noProof="0" dirty="0" err="1">
                    <a:ln>
                      <a:noFill/>
                    </a:ln>
                    <a:solidFill>
                      <a:sysClr val="windowText" lastClr="000000"/>
                    </a:solidFill>
                    <a:effectLst/>
                    <a:uLnTx/>
                    <a:uFillTx/>
                    <a:latin typeface="Gill Sans MT"/>
                    <a:ea typeface="+mn-ea"/>
                    <a:cs typeface="Gill Sans MT"/>
                  </a:rPr>
                  <a:t>SoC</a:t>
                </a:r>
                <a:endParaRPr kumimoji="0" lang="en-US" sz="2600" b="1" i="1" u="none" strike="noStrike" kern="0" cap="none" spc="0" normalizeH="0" baseline="0" noProof="0" dirty="0">
                  <a:ln>
                    <a:noFill/>
                  </a:ln>
                  <a:solidFill>
                    <a:sysClr val="windowText" lastClr="000000"/>
                  </a:solidFill>
                  <a:effectLst/>
                  <a:uLnTx/>
                  <a:uFillTx/>
                  <a:latin typeface="Gill Sans MT"/>
                  <a:ea typeface="+mn-ea"/>
                  <a:cs typeface="Gill Sans MT"/>
                </a:endParaRPr>
              </a:p>
            </p:txBody>
          </p:sp>
          <p:sp>
            <p:nvSpPr>
              <p:cNvPr id="126" name="Cube 125"/>
              <p:cNvSpPr/>
              <p:nvPr/>
            </p:nvSpPr>
            <p:spPr>
              <a:xfrm>
                <a:off x="6745865" y="1218410"/>
                <a:ext cx="1391953" cy="651122"/>
              </a:xfrm>
              <a:prstGeom prst="cube">
                <a:avLst>
                  <a:gd name="adj" fmla="val 85440"/>
                </a:avLst>
              </a:prstGeom>
              <a:solidFill>
                <a:schemeClr val="bg1">
                  <a:lumMod val="50000"/>
                </a:schemeClr>
              </a:solidFill>
              <a:ln w="6350"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ysClr val="window" lastClr="FFFFFF"/>
                  </a:solidFill>
                  <a:effectLst/>
                  <a:uLnTx/>
                  <a:uFillTx/>
                  <a:latin typeface="Times New Roman"/>
                  <a:ea typeface="+mn-ea"/>
                  <a:cs typeface="Times New Roman"/>
                </a:endParaRPr>
              </a:p>
            </p:txBody>
          </p:sp>
        </p:grpSp>
        <p:sp>
          <p:nvSpPr>
            <p:cNvPr id="120" name="TextBox 119"/>
            <p:cNvSpPr txBox="1"/>
            <p:nvPr/>
          </p:nvSpPr>
          <p:spPr>
            <a:xfrm>
              <a:off x="10540131" y="1743569"/>
              <a:ext cx="1224402" cy="6432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ysClr val="windowText" lastClr="000000"/>
                  </a:solidFill>
                  <a:effectLst/>
                  <a:uLnTx/>
                  <a:uFillTx/>
                  <a:latin typeface="Gill Sans MT"/>
                  <a:ea typeface="+mn-ea"/>
                  <a:cs typeface="Gill Sans MT"/>
                </a:rPr>
                <a:t>DRAM</a:t>
              </a:r>
              <a:endParaRPr kumimoji="0" lang="en-US" sz="1600" b="1" i="1" u="none" strike="noStrike" kern="0" cap="none" spc="0" normalizeH="0" baseline="0" noProof="0" dirty="0">
                <a:ln>
                  <a:noFill/>
                </a:ln>
                <a:solidFill>
                  <a:sysClr val="windowText" lastClr="000000"/>
                </a:solidFill>
                <a:effectLst/>
                <a:uLnTx/>
                <a:uFillTx/>
                <a:latin typeface="Gill Sans MT"/>
                <a:ea typeface="+mn-ea"/>
                <a:cs typeface="Gill Sans MT"/>
              </a:endParaRPr>
            </a:p>
          </p:txBody>
        </p:sp>
      </p:grpSp>
      <p:cxnSp>
        <p:nvCxnSpPr>
          <p:cNvPr id="116" name="Straight Arrow Connector 115"/>
          <p:cNvCxnSpPr/>
          <p:nvPr/>
        </p:nvCxnSpPr>
        <p:spPr>
          <a:xfrm flipV="1">
            <a:off x="6248400" y="1752600"/>
            <a:ext cx="685800" cy="228601"/>
          </a:xfrm>
          <a:prstGeom prst="straightConnector1">
            <a:avLst/>
          </a:prstGeom>
          <a:ln w="25400">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973531" y="1447800"/>
            <a:ext cx="156086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Logic Layer</a:t>
            </a:r>
          </a:p>
        </p:txBody>
      </p:sp>
      <p:sp>
        <p:nvSpPr>
          <p:cNvPr id="95" name="Rounded Rectangle 94"/>
          <p:cNvSpPr/>
          <p:nvPr/>
        </p:nvSpPr>
        <p:spPr>
          <a:xfrm>
            <a:off x="1638300" y="3595333"/>
            <a:ext cx="2209800" cy="824267"/>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grpSp>
        <p:nvGrpSpPr>
          <p:cNvPr id="21" name="Group 20"/>
          <p:cNvGrpSpPr/>
          <p:nvPr/>
        </p:nvGrpSpPr>
        <p:grpSpPr>
          <a:xfrm>
            <a:off x="5562600" y="3505200"/>
            <a:ext cx="2438400" cy="990600"/>
            <a:chOff x="5562600" y="3276600"/>
            <a:chExt cx="2438400" cy="990600"/>
          </a:xfrm>
        </p:grpSpPr>
        <p:sp>
          <p:nvSpPr>
            <p:cNvPr id="76" name="Rounded Rectangle 75"/>
            <p:cNvSpPr/>
            <p:nvPr/>
          </p:nvSpPr>
          <p:spPr>
            <a:xfrm>
              <a:off x="5562600" y="32766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80" name="Rounded Rectangle 79"/>
            <p:cNvSpPr/>
            <p:nvPr/>
          </p:nvSpPr>
          <p:spPr>
            <a:xfrm>
              <a:off x="5715000" y="34290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81" name="Rounded Rectangle 80"/>
            <p:cNvSpPr/>
            <p:nvPr/>
          </p:nvSpPr>
          <p:spPr>
            <a:xfrm>
              <a:off x="5867400" y="35814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 N</a:t>
              </a:r>
            </a:p>
          </p:txBody>
        </p:sp>
      </p:grpSp>
      <p:cxnSp>
        <p:nvCxnSpPr>
          <p:cNvPr id="131" name="Straight Arrow Connector 130"/>
          <p:cNvCxnSpPr/>
          <p:nvPr/>
        </p:nvCxnSpPr>
        <p:spPr>
          <a:xfrm flipH="1">
            <a:off x="3429000" y="2438400"/>
            <a:ext cx="1421522" cy="838200"/>
          </a:xfrm>
          <a:prstGeom prst="straightConnector1">
            <a:avLst/>
          </a:prstGeom>
          <a:ln w="38100" cmpd="sng">
            <a:solidFill>
              <a:schemeClr val="tx1"/>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5257800" y="2438400"/>
            <a:ext cx="1219200" cy="914400"/>
          </a:xfrm>
          <a:prstGeom prst="straightConnector1">
            <a:avLst/>
          </a:prstGeom>
          <a:ln w="38100" cmpd="sng">
            <a:solidFill>
              <a:schemeClr val="tx1"/>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914400" y="4475083"/>
            <a:ext cx="3657600" cy="892552"/>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6600"/>
                </a:solidFill>
                <a:effectLst/>
                <a:uLnTx/>
                <a:uFillTx/>
                <a:latin typeface="Gill Sans MT"/>
                <a:ea typeface="+mn-ea"/>
                <a:cs typeface="Adobe Garamond Pro"/>
              </a:rPr>
              <a:t>Customized embedded </a:t>
            </a:r>
            <a:r>
              <a:rPr kumimoji="0" lang="en-US" sz="2500" b="1" i="0" u="none" strike="noStrike" kern="1200" cap="none" spc="0" normalizeH="0" baseline="0" noProof="0" dirty="0">
                <a:ln>
                  <a:noFill/>
                </a:ln>
                <a:solidFill>
                  <a:srgbClr val="000000"/>
                </a:solidFill>
                <a:effectLst/>
                <a:uLnTx/>
                <a:uFillTx/>
                <a:latin typeface="Gill Sans MT"/>
                <a:ea typeface="+mn-ea"/>
                <a:cs typeface="Adobe Garamond Pro"/>
              </a:rPr>
              <a:t>general-purpose core</a:t>
            </a:r>
          </a:p>
        </p:txBody>
      </p:sp>
      <p:sp>
        <p:nvSpPr>
          <p:cNvPr id="8" name="Rectangle 7"/>
          <p:cNvSpPr/>
          <p:nvPr/>
        </p:nvSpPr>
        <p:spPr>
          <a:xfrm>
            <a:off x="762000" y="5828412"/>
            <a:ext cx="3962400" cy="461665"/>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Gill Sans MT"/>
                <a:ea typeface="+mn-ea"/>
                <a:cs typeface="Adobe Garamond Pro"/>
              </a:rPr>
              <a:t>256-bit SIMD </a:t>
            </a:r>
            <a:r>
              <a:rPr kumimoji="0" lang="en-US" sz="2400" b="0" i="0" u="none" strike="noStrike" kern="1200" cap="none" spc="0" normalizeH="0" baseline="0" noProof="0" dirty="0">
                <a:ln>
                  <a:noFill/>
                </a:ln>
                <a:solidFill>
                  <a:prstClr val="black"/>
                </a:solidFill>
                <a:effectLst/>
                <a:uLnTx/>
                <a:uFillTx/>
                <a:latin typeface="Gill Sans MT"/>
                <a:ea typeface="+mn-ea"/>
                <a:cs typeface="Adobe Garamond Pro"/>
              </a:rPr>
              <a:t>unit </a:t>
            </a:r>
          </a:p>
        </p:txBody>
      </p:sp>
      <p:sp>
        <p:nvSpPr>
          <p:cNvPr id="53" name="Rectangle 52"/>
          <p:cNvSpPr/>
          <p:nvPr/>
        </p:nvSpPr>
        <p:spPr>
          <a:xfrm>
            <a:off x="762000" y="5431720"/>
            <a:ext cx="3962400" cy="461665"/>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Adobe Garamond Pro"/>
              </a:rPr>
              <a:t>No aggressive ILP techniques</a:t>
            </a:r>
          </a:p>
        </p:txBody>
      </p:sp>
      <p:sp>
        <p:nvSpPr>
          <p:cNvPr id="55" name="Rectangle 54"/>
          <p:cNvSpPr/>
          <p:nvPr/>
        </p:nvSpPr>
        <p:spPr>
          <a:xfrm>
            <a:off x="5181599" y="4495800"/>
            <a:ext cx="3505200" cy="892552"/>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006600"/>
                </a:solidFill>
                <a:effectLst/>
                <a:uLnTx/>
                <a:uFillTx/>
                <a:latin typeface="Gill Sans MT"/>
                <a:ea typeface="+mn-ea"/>
                <a:cs typeface="Adobe Garamond Pro"/>
              </a:rPr>
              <a:t>Small fixed-function </a:t>
            </a:r>
            <a:r>
              <a:rPr kumimoji="0" lang="en-US" sz="2500" b="1" i="0" u="none" strike="noStrike" kern="1200" cap="none" spc="0" normalizeH="0" baseline="0" noProof="0" dirty="0">
                <a:ln>
                  <a:noFill/>
                </a:ln>
                <a:solidFill>
                  <a:srgbClr val="000000"/>
                </a:solidFill>
                <a:effectLst/>
                <a:uLnTx/>
                <a:uFillTx/>
                <a:latin typeface="Gill Sans MT"/>
                <a:ea typeface="+mn-ea"/>
                <a:cs typeface="Adobe Garamond Pro"/>
              </a:rPr>
              <a:t>accelerators</a:t>
            </a:r>
          </a:p>
        </p:txBody>
      </p:sp>
      <p:sp>
        <p:nvSpPr>
          <p:cNvPr id="56" name="Rectangle 55"/>
          <p:cNvSpPr/>
          <p:nvPr/>
        </p:nvSpPr>
        <p:spPr>
          <a:xfrm>
            <a:off x="4953000" y="5429310"/>
            <a:ext cx="3962399" cy="830997"/>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Adobe Garamond Pro"/>
              </a:rPr>
              <a:t>Multiple copies of customized </a:t>
            </a:r>
            <a:br>
              <a:rPr kumimoji="0" lang="en-US" sz="2400" b="0" i="0" u="none" strike="noStrike" kern="1200" cap="none" spc="0" normalizeH="0" baseline="0" noProof="0" dirty="0">
                <a:ln>
                  <a:noFill/>
                </a:ln>
                <a:solidFill>
                  <a:prstClr val="black"/>
                </a:solidFill>
                <a:effectLst/>
                <a:uLnTx/>
                <a:uFillTx/>
                <a:latin typeface="Gill Sans MT"/>
                <a:ea typeface="+mn-ea"/>
                <a:cs typeface="Adobe Garamond Pro"/>
              </a:rPr>
            </a:br>
            <a:r>
              <a:rPr kumimoji="0" lang="en-US" sz="2400" b="0" i="0" u="none" strike="noStrike" kern="1200" cap="none" spc="0" normalizeH="0" baseline="0" noProof="0" dirty="0">
                <a:ln>
                  <a:noFill/>
                </a:ln>
                <a:solidFill>
                  <a:srgbClr val="0000FF"/>
                </a:solidFill>
                <a:effectLst/>
                <a:uLnTx/>
                <a:uFillTx/>
                <a:latin typeface="Gill Sans MT"/>
                <a:ea typeface="+mn-ea"/>
                <a:cs typeface="Adobe Garamond Pro"/>
              </a:rPr>
              <a:t>in-memory logic unit</a:t>
            </a:r>
          </a:p>
        </p:txBody>
      </p:sp>
    </p:spTree>
    <p:extLst>
      <p:ext uri="{BB962C8B-B14F-4D97-AF65-F5344CB8AC3E}">
        <p14:creationId xmlns:p14="http://schemas.microsoft.com/office/powerpoint/2010/main" val="344578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10" presetClass="entr" presetSubtype="0" fill="hold"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500"/>
                                        <p:tgtEl>
                                          <p:spTgt spid="1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1"/>
                                        </p:tgtEl>
                                        <p:attrNameLst>
                                          <p:attrName>style.visibility</p:attrName>
                                        </p:attrNameLst>
                                      </p:cBhvr>
                                      <p:to>
                                        <p:strVal val="visible"/>
                                      </p:to>
                                    </p:set>
                                    <p:animEffect transition="in" filter="fade">
                                      <p:cBhvr>
                                        <p:cTn id="18" dur="500"/>
                                        <p:tgtEl>
                                          <p:spTgt spid="1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fade">
                                      <p:cBhvr>
                                        <p:cTn id="21" dur="500"/>
                                        <p:tgtEl>
                                          <p:spTgt spid="95"/>
                                        </p:tgtEl>
                                      </p:cBhvr>
                                    </p:animEffect>
                                  </p:childTnLst>
                                </p:cTn>
                              </p:par>
                              <p:par>
                                <p:cTn id="22" presetID="10" presetClass="entr" presetSubtype="0" fill="hold" nodeType="with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fade">
                                      <p:cBhvr>
                                        <p:cTn id="24" dur="500"/>
                                        <p:tgtEl>
                                          <p:spTgt spid="135"/>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95" grpId="0" animBg="1"/>
      <p:bldP spid="51" grpId="0"/>
      <p:bldP spid="8" grpId="0"/>
      <p:bldP spid="53" grpId="0"/>
      <p:bldP spid="55" grpId="0"/>
      <p:bldP spid="56"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210800" cy="914400"/>
          </a:xfrm>
        </p:spPr>
        <p:txBody>
          <a:bodyPr/>
          <a:lstStyle/>
          <a:p>
            <a:r>
              <a:rPr lang="en-US" dirty="0"/>
              <a:t>Workload Analysis</a:t>
            </a:r>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609600" y="2438400"/>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457200" y="2971800"/>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7244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4191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2286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431800" y="5943600"/>
            <a:ext cx="4292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p>
        </p:txBody>
      </p:sp>
      <p:pic>
        <p:nvPicPr>
          <p:cNvPr id="13" name="Picture 12"/>
          <p:cNvPicPr>
            <a:picLocks noChangeAspect="1"/>
          </p:cNvPicPr>
          <p:nvPr/>
        </p:nvPicPr>
        <p:blipFill>
          <a:blip r:embed="rId4"/>
          <a:stretch>
            <a:fillRect/>
          </a:stretch>
        </p:blipFill>
        <p:spPr>
          <a:xfrm>
            <a:off x="1828800" y="1295400"/>
            <a:ext cx="1066800" cy="1066800"/>
          </a:xfrm>
          <a:prstGeom prst="rect">
            <a:avLst/>
          </a:prstGeom>
        </p:spPr>
      </p:pic>
      <p:pic>
        <p:nvPicPr>
          <p:cNvPr id="14" name="Picture 13"/>
          <p:cNvPicPr>
            <a:picLocks noChangeAspect="1"/>
          </p:cNvPicPr>
          <p:nvPr/>
        </p:nvPicPr>
        <p:blipFill>
          <a:blip r:embed="rId5"/>
          <a:stretch>
            <a:fillRect/>
          </a:stretch>
        </p:blipFill>
        <p:spPr>
          <a:xfrm>
            <a:off x="6390896" y="129540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6764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6019800" y="4267200"/>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572000" y="5385376"/>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699000" y="5994976"/>
            <a:ext cx="4292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p>
        </p:txBody>
      </p:sp>
    </p:spTree>
    <p:extLst>
      <p:ext uri="{BB962C8B-B14F-4D97-AF65-F5344CB8AC3E}">
        <p14:creationId xmlns:p14="http://schemas.microsoft.com/office/powerpoint/2010/main" val="280920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Four Key Directions</a:t>
            </a:r>
          </a:p>
        </p:txBody>
      </p:sp>
      <p:sp>
        <p:nvSpPr>
          <p:cNvPr id="3" name="Content Placeholder 2"/>
          <p:cNvSpPr>
            <a:spLocks noGrp="1"/>
          </p:cNvSpPr>
          <p:nvPr>
            <p:ph idx="1"/>
          </p:nvPr>
        </p:nvSpPr>
        <p:spPr>
          <a:xfrm>
            <a:off x="228600" y="1268760"/>
            <a:ext cx="8610600" cy="4876800"/>
          </a:xfrm>
        </p:spPr>
        <p:txBody>
          <a:bodyPr/>
          <a:lstStyle/>
          <a:p>
            <a:r>
              <a:rPr lang="en-US" dirty="0"/>
              <a:t>Fundamentally </a:t>
            </a:r>
            <a:r>
              <a:rPr lang="en-US" dirty="0">
                <a:solidFill>
                  <a:srgbClr val="0000FF"/>
                </a:solidFill>
              </a:rPr>
              <a:t>Secure/Reliable/Safe </a:t>
            </a:r>
            <a:r>
              <a:rPr lang="en-US" dirty="0"/>
              <a:t>Architectures</a:t>
            </a:r>
          </a:p>
          <a:p>
            <a:endParaRPr lang="en-US" dirty="0"/>
          </a:p>
          <a:p>
            <a:endParaRPr lang="en-US" dirty="0"/>
          </a:p>
          <a:p>
            <a:r>
              <a:rPr lang="en-US" dirty="0"/>
              <a:t>Fundamentally </a:t>
            </a:r>
            <a:r>
              <a:rPr lang="en-US" dirty="0">
                <a:solidFill>
                  <a:srgbClr val="0000FF"/>
                </a:solidFill>
              </a:rPr>
              <a:t>Energy-Efficient </a:t>
            </a:r>
            <a:r>
              <a:rPr lang="en-US" dirty="0"/>
              <a:t>Architectures</a:t>
            </a:r>
          </a:p>
          <a:p>
            <a:pPr lvl="1"/>
            <a:r>
              <a:rPr lang="en-US" dirty="0">
                <a:solidFill>
                  <a:srgbClr val="0000FF"/>
                </a:solidFill>
              </a:rPr>
              <a:t>Memory-centric </a:t>
            </a:r>
            <a:r>
              <a:rPr lang="en-US" dirty="0"/>
              <a:t>(Data-centric) Architectures</a:t>
            </a:r>
          </a:p>
          <a:p>
            <a:endParaRPr lang="en-US" dirty="0"/>
          </a:p>
          <a:p>
            <a:endParaRPr lang="en-US" dirty="0"/>
          </a:p>
          <a:p>
            <a:r>
              <a:rPr lang="en-US" dirty="0"/>
              <a:t>Fundamentally </a:t>
            </a:r>
            <a:r>
              <a:rPr lang="en-US" dirty="0">
                <a:solidFill>
                  <a:srgbClr val="0000FF"/>
                </a:solidFill>
              </a:rPr>
              <a:t>Low-Latency </a:t>
            </a:r>
            <a:r>
              <a:rPr lang="en-US" dirty="0"/>
              <a:t>Architectures</a:t>
            </a:r>
          </a:p>
          <a:p>
            <a:endParaRPr lang="en-US" dirty="0"/>
          </a:p>
          <a:p>
            <a:endParaRPr lang="en-US" dirty="0"/>
          </a:p>
          <a:p>
            <a:r>
              <a:rPr lang="en-US" dirty="0"/>
              <a:t>Architectures for </a:t>
            </a:r>
            <a:r>
              <a:rPr lang="en-US" dirty="0">
                <a:solidFill>
                  <a:srgbClr val="0000FF"/>
                </a:solidFill>
              </a:rPr>
              <a:t>Genomics, Medicine, Health</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7" name="Rectangle 6">
            <a:extLst>
              <a:ext uri="{FF2B5EF4-FFF2-40B4-BE49-F238E27FC236}">
                <a16:creationId xmlns:a16="http://schemas.microsoft.com/office/drawing/2014/main" id="{493F53A1-D239-B74E-A57F-3C633430314E}"/>
              </a:ext>
            </a:extLst>
          </p:cNvPr>
          <p:cNvSpPr/>
          <p:nvPr/>
        </p:nvSpPr>
        <p:spPr>
          <a:xfrm>
            <a:off x="539552" y="2564904"/>
            <a:ext cx="6552728"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 name="Rectangle 5">
            <a:extLst>
              <a:ext uri="{FF2B5EF4-FFF2-40B4-BE49-F238E27FC236}">
                <a16:creationId xmlns:a16="http://schemas.microsoft.com/office/drawing/2014/main" id="{08026E2D-7991-7A4D-AE72-C542EFAC4661}"/>
              </a:ext>
            </a:extLst>
          </p:cNvPr>
          <p:cNvSpPr/>
          <p:nvPr/>
        </p:nvSpPr>
        <p:spPr>
          <a:xfrm>
            <a:off x="539552" y="4077072"/>
            <a:ext cx="5904656" cy="936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Tree>
    <p:extLst>
      <p:ext uri="{BB962C8B-B14F-4D97-AF65-F5344CB8AC3E}">
        <p14:creationId xmlns:p14="http://schemas.microsoft.com/office/powerpoint/2010/main" val="996838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Perils of Processor-Centric Design</a:t>
            </a:r>
          </a:p>
        </p:txBody>
      </p:sp>
      <p:sp>
        <p:nvSpPr>
          <p:cNvPr id="3" name="Content Placeholder 2"/>
          <p:cNvSpPr>
            <a:spLocks noGrp="1"/>
          </p:cNvSpPr>
          <p:nvPr>
            <p:ph idx="1"/>
          </p:nvPr>
        </p:nvSpPr>
        <p:spPr>
          <a:xfrm>
            <a:off x="228600" y="683549"/>
            <a:ext cx="8915400" cy="5193723"/>
          </a:xfrm>
        </p:spPr>
        <p:txBody>
          <a:bodyPr/>
          <a:lstStyle/>
          <a:p>
            <a:endParaRPr lang="en-US" dirty="0">
              <a:solidFill>
                <a:srgbClr val="FF0000"/>
              </a:solidFill>
            </a:endParaRPr>
          </a:p>
          <a:p>
            <a:r>
              <a:rPr lang="en-US" dirty="0">
                <a:solidFill>
                  <a:srgbClr val="FF0000"/>
                </a:solidFill>
              </a:rPr>
              <a:t>Grossly-imbalanced systems</a:t>
            </a:r>
          </a:p>
          <a:p>
            <a:pPr lvl="1"/>
            <a:r>
              <a:rPr lang="en-US" dirty="0"/>
              <a:t>Processing done only in </a:t>
            </a:r>
            <a:r>
              <a:rPr lang="en-US" b="1" dirty="0"/>
              <a:t>one</a:t>
            </a:r>
            <a:r>
              <a:rPr lang="en-US" dirty="0"/>
              <a:t> </a:t>
            </a:r>
            <a:r>
              <a:rPr lang="en-US" b="1" dirty="0"/>
              <a:t>place</a:t>
            </a:r>
          </a:p>
          <a:p>
            <a:pPr lvl="1"/>
            <a:r>
              <a:rPr lang="en-US" dirty="0"/>
              <a:t>Everything else just stores and moves data: </a:t>
            </a:r>
            <a:r>
              <a:rPr lang="en-US" b="1" dirty="0"/>
              <a:t>data moves a lot</a:t>
            </a:r>
          </a:p>
          <a:p>
            <a:pPr marL="344487" lvl="1" indent="0">
              <a:buNone/>
            </a:pPr>
            <a:r>
              <a:rPr lang="en-US" dirty="0">
                <a:solidFill>
                  <a:srgbClr val="0000FF"/>
                </a:solidFill>
                <a:sym typeface="Wingdings"/>
              </a:rPr>
              <a:t> Energy inefficient </a:t>
            </a:r>
          </a:p>
          <a:p>
            <a:pPr marL="344487" lvl="1" indent="0">
              <a:buNone/>
            </a:pPr>
            <a:r>
              <a:rPr lang="en-US" dirty="0">
                <a:solidFill>
                  <a:srgbClr val="0000FF"/>
                </a:solidFill>
                <a:sym typeface="Wingdings"/>
              </a:rPr>
              <a:t> Low performance</a:t>
            </a:r>
          </a:p>
          <a:p>
            <a:pPr marL="344487" lvl="1" indent="0">
              <a:buNone/>
            </a:pPr>
            <a:r>
              <a:rPr lang="en-US" dirty="0">
                <a:solidFill>
                  <a:srgbClr val="0000FF"/>
                </a:solidFill>
                <a:sym typeface="Wingdings"/>
              </a:rPr>
              <a:t> Complex</a:t>
            </a:r>
            <a:endParaRPr lang="en-US" dirty="0">
              <a:solidFill>
                <a:srgbClr val="0000FF"/>
              </a:solidFill>
            </a:endParaRPr>
          </a:p>
          <a:p>
            <a:pPr marL="0" indent="0">
              <a:buNone/>
            </a:pPr>
            <a:endParaRPr lang="en-US" dirty="0">
              <a:solidFill>
                <a:srgbClr val="FF0000"/>
              </a:solidFill>
            </a:endParaRPr>
          </a:p>
          <a:p>
            <a:r>
              <a:rPr lang="en-US" dirty="0">
                <a:solidFill>
                  <a:srgbClr val="FF0000"/>
                </a:solidFill>
              </a:rPr>
              <a:t>Overly complex and bloated processor (and accelerators)</a:t>
            </a:r>
          </a:p>
          <a:p>
            <a:pPr lvl="1"/>
            <a:r>
              <a:rPr lang="en-US" dirty="0"/>
              <a:t>To tolerate data access from memory</a:t>
            </a:r>
          </a:p>
          <a:p>
            <a:pPr lvl="1"/>
            <a:r>
              <a:rPr lang="en-US" dirty="0"/>
              <a:t>Complex hierarchies and mechanisms </a:t>
            </a:r>
          </a:p>
          <a:p>
            <a:pPr marL="344487" lvl="1" indent="0">
              <a:buNone/>
            </a:pPr>
            <a:r>
              <a:rPr lang="en-US" dirty="0">
                <a:solidFill>
                  <a:srgbClr val="0000FF"/>
                </a:solidFill>
                <a:sym typeface="Wingdings"/>
              </a:rPr>
              <a:t> Energy inefficient </a:t>
            </a:r>
          </a:p>
          <a:p>
            <a:pPr marL="344487" lvl="1" indent="0">
              <a:buNone/>
            </a:pPr>
            <a:r>
              <a:rPr lang="en-US" dirty="0">
                <a:solidFill>
                  <a:srgbClr val="0000FF"/>
                </a:solidFill>
                <a:sym typeface="Wingdings"/>
              </a:rPr>
              <a:t> Low performance</a:t>
            </a:r>
          </a:p>
          <a:p>
            <a:pPr marL="344487" lvl="1" indent="0">
              <a:buNone/>
            </a:pPr>
            <a:r>
              <a:rPr lang="en-US" dirty="0">
                <a:solidFill>
                  <a:srgbClr val="0000FF"/>
                </a:solidFill>
                <a:sym typeface="Wingdings"/>
              </a:rPr>
              <a:t> Complex</a:t>
            </a:r>
            <a:endParaRPr lang="en-US" dirty="0">
              <a:solidFill>
                <a:srgbClr val="0000FF"/>
              </a:solidFill>
            </a:endParaRP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20</a:t>
            </a:fld>
            <a:endParaRPr lang="en-US"/>
          </a:p>
        </p:txBody>
      </p:sp>
    </p:spTree>
    <p:extLst>
      <p:ext uri="{BB962C8B-B14F-4D97-AF65-F5344CB8AC3E}">
        <p14:creationId xmlns:p14="http://schemas.microsoft.com/office/powerpoint/2010/main" val="749749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1" name="TextBox 10"/>
          <p:cNvSpPr txBox="1"/>
          <p:nvPr/>
        </p:nvSpPr>
        <p:spPr>
          <a:xfrm>
            <a:off x="47244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prstClr val="white">
                    <a:lumMod val="75000"/>
                  </a:prstClr>
                </a:solidFill>
                <a:effectLst/>
                <a:uLnTx/>
                <a:uFillTx/>
                <a:latin typeface="Gill Sans MT"/>
                <a:ea typeface="+mn-ea"/>
                <a:cs typeface="+mn-cs"/>
              </a:rPr>
              <a:t>TensorFlow</a:t>
            </a:r>
            <a:endParaRPr kumimoji="0" lang="en-US" sz="2600" b="1" i="0" u="none" strike="noStrike" kern="1200" cap="none" spc="0" normalizeH="0" baseline="0" noProof="0" dirty="0">
              <a:ln>
                <a:noFill/>
              </a:ln>
              <a:solidFill>
                <a:prstClr val="white">
                  <a:lumMod val="75000"/>
                </a:prstClr>
              </a:solidFill>
              <a:effectLst/>
              <a:uLnTx/>
              <a:uFillTx/>
              <a:latin typeface="Gill Sans MT"/>
              <a:ea typeface="+mn-ea"/>
              <a:cs typeface="+mn-cs"/>
            </a:endParaRPr>
          </a:p>
        </p:txBody>
      </p:sp>
      <p:sp>
        <p:nvSpPr>
          <p:cNvPr id="12" name="TextBox 11"/>
          <p:cNvSpPr txBox="1"/>
          <p:nvPr/>
        </p:nvSpPr>
        <p:spPr>
          <a:xfrm>
            <a:off x="4191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75000"/>
                  </a:prstClr>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prstClr val="white">
                  <a:lumMod val="75000"/>
                </a:prstClr>
              </a:solidFill>
              <a:effectLst/>
              <a:uLnTx/>
              <a:uFillTx/>
              <a:latin typeface="Gill Sans MT"/>
              <a:ea typeface="+mn-ea"/>
              <a:cs typeface="+mn-cs"/>
            </a:endParaRPr>
          </a:p>
        </p:txBody>
      </p:sp>
      <p:sp>
        <p:nvSpPr>
          <p:cNvPr id="16" name="Rectangle 15"/>
          <p:cNvSpPr/>
          <p:nvPr/>
        </p:nvSpPr>
        <p:spPr>
          <a:xfrm>
            <a:off x="2286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BFBFBF"/>
                </a:solidFill>
                <a:effectLst/>
                <a:uLnTx/>
                <a:uFillTx/>
                <a:latin typeface="Gill Sans MT"/>
                <a:ea typeface="+mn-ea"/>
                <a:cs typeface="+mn-cs"/>
              </a:rPr>
              <a:t>Video Playback</a:t>
            </a:r>
          </a:p>
        </p:txBody>
      </p:sp>
      <p:sp>
        <p:nvSpPr>
          <p:cNvPr id="17" name="TextBox 16"/>
          <p:cNvSpPr txBox="1"/>
          <p:nvPr/>
        </p:nvSpPr>
        <p:spPr>
          <a:xfrm>
            <a:off x="431800" y="5943600"/>
            <a:ext cx="4292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75000"/>
                  </a:prstClr>
                </a:solidFill>
                <a:effectLst/>
                <a:uLnTx/>
                <a:uFillTx/>
                <a:latin typeface="Gill Sans MT"/>
                <a:ea typeface="+mn-ea"/>
                <a:cs typeface="+mn-cs"/>
              </a:rPr>
              <a:t>Google’s video codec</a:t>
            </a:r>
          </a:p>
        </p:txBody>
      </p:sp>
      <p:pic>
        <p:nvPicPr>
          <p:cNvPr id="14" name="Picture 13"/>
          <p:cNvPicPr>
            <a:picLocks noChangeAspect="1"/>
          </p:cNvPicPr>
          <p:nvPr/>
        </p:nvPicPr>
        <p:blipFill>
          <a:blip r:embed="rId4">
            <a:alphaModFix amt="33000"/>
          </a:blip>
          <a:stretch>
            <a:fillRect/>
          </a:stretch>
        </p:blipFill>
        <p:spPr>
          <a:xfrm>
            <a:off x="6390896" y="129540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pic>
        <p:nvPicPr>
          <p:cNvPr id="31" name="Picture 30"/>
          <p:cNvPicPr>
            <a:picLocks noChangeAspect="1"/>
          </p:cNvPicPr>
          <p:nvPr/>
        </p:nvPicPr>
        <p:blipFill>
          <a:blip r:embed="rId5">
            <a:alphaModFix amt="35000"/>
          </a:blip>
          <a:stretch>
            <a:fillRect/>
          </a:stretch>
        </p:blipFill>
        <p:spPr>
          <a:xfrm>
            <a:off x="1854200" y="5025189"/>
            <a:ext cx="335588" cy="385011"/>
          </a:xfrm>
          <a:prstGeom prst="rect">
            <a:avLst/>
          </a:prstGeom>
        </p:spPr>
      </p:pic>
      <p:pic>
        <p:nvPicPr>
          <p:cNvPr id="24" name="Picture 23"/>
          <p:cNvPicPr>
            <a:picLocks noChangeAspect="1"/>
          </p:cNvPicPr>
          <p:nvPr/>
        </p:nvPicPr>
        <p:blipFill>
          <a:blip r:embed="rId6">
            <a:alphaModFix amt="37000"/>
          </a:blip>
          <a:stretch>
            <a:fillRect/>
          </a:stretch>
        </p:blipFill>
        <p:spPr>
          <a:xfrm>
            <a:off x="2209800" y="5073519"/>
            <a:ext cx="1007533" cy="273864"/>
          </a:xfrm>
          <a:prstGeom prst="rect">
            <a:avLst/>
          </a:prstGeom>
        </p:spPr>
      </p:pic>
      <p:pic>
        <p:nvPicPr>
          <p:cNvPr id="8" name="Picture 7"/>
          <p:cNvPicPr>
            <a:picLocks noChangeAspect="1"/>
          </p:cNvPicPr>
          <p:nvPr/>
        </p:nvPicPr>
        <p:blipFill>
          <a:blip r:embed="rId7">
            <a:alphaModFix amt="29000"/>
          </a:blip>
          <a:stretch>
            <a:fillRect/>
          </a:stretch>
        </p:blipFill>
        <p:spPr>
          <a:xfrm>
            <a:off x="1676400" y="4191000"/>
            <a:ext cx="1600200" cy="787443"/>
          </a:xfrm>
          <a:prstGeom prst="rect">
            <a:avLst/>
          </a:prstGeom>
        </p:spPr>
      </p:pic>
      <p:pic>
        <p:nvPicPr>
          <p:cNvPr id="26" name="Picture 25"/>
          <p:cNvPicPr>
            <a:picLocks noChangeAspect="1"/>
          </p:cNvPicPr>
          <p:nvPr/>
        </p:nvPicPr>
        <p:blipFill>
          <a:blip r:embed="rId5">
            <a:alphaModFix amt="49000"/>
          </a:blip>
          <a:stretch>
            <a:fillRect/>
          </a:stretch>
        </p:blipFill>
        <p:spPr>
          <a:xfrm>
            <a:off x="6206067" y="5101389"/>
            <a:ext cx="351568" cy="385011"/>
          </a:xfrm>
          <a:prstGeom prst="rect">
            <a:avLst/>
          </a:prstGeom>
        </p:spPr>
      </p:pic>
      <p:pic>
        <p:nvPicPr>
          <p:cNvPr id="27" name="Picture 26"/>
          <p:cNvPicPr>
            <a:picLocks noChangeAspect="1"/>
          </p:cNvPicPr>
          <p:nvPr/>
        </p:nvPicPr>
        <p:blipFill>
          <a:blip r:embed="rId6">
            <a:alphaModFix amt="35000"/>
          </a:blip>
          <a:stretch>
            <a:fillRect/>
          </a:stretch>
        </p:blipFill>
        <p:spPr>
          <a:xfrm>
            <a:off x="6578600" y="5149719"/>
            <a:ext cx="1055511" cy="273864"/>
          </a:xfrm>
          <a:prstGeom prst="rect">
            <a:avLst/>
          </a:prstGeom>
        </p:spPr>
      </p:pic>
      <p:pic>
        <p:nvPicPr>
          <p:cNvPr id="28" name="Picture 27"/>
          <p:cNvPicPr>
            <a:picLocks noChangeAspect="1"/>
          </p:cNvPicPr>
          <p:nvPr/>
        </p:nvPicPr>
        <p:blipFill>
          <a:blip r:embed="rId7">
            <a:alphaModFix amt="28000"/>
          </a:blip>
          <a:stretch>
            <a:fillRect/>
          </a:stretch>
        </p:blipFill>
        <p:spPr>
          <a:xfrm>
            <a:off x="6019800" y="4267200"/>
            <a:ext cx="1676400" cy="787443"/>
          </a:xfrm>
          <a:prstGeom prst="rect">
            <a:avLst/>
          </a:prstGeom>
        </p:spPr>
      </p:pic>
      <p:sp>
        <p:nvSpPr>
          <p:cNvPr id="30" name="Rectangle 29"/>
          <p:cNvSpPr/>
          <p:nvPr/>
        </p:nvSpPr>
        <p:spPr>
          <a:xfrm>
            <a:off x="4572000" y="5385376"/>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BFBFBF"/>
                </a:solidFill>
                <a:effectLst/>
                <a:uLnTx/>
                <a:uFillTx/>
                <a:latin typeface="Gill Sans MT"/>
                <a:ea typeface="+mn-ea"/>
                <a:cs typeface="+mn-cs"/>
              </a:rPr>
              <a:t>Video Capture</a:t>
            </a:r>
          </a:p>
        </p:txBody>
      </p:sp>
      <p:sp>
        <p:nvSpPr>
          <p:cNvPr id="32" name="TextBox 31"/>
          <p:cNvSpPr txBox="1"/>
          <p:nvPr/>
        </p:nvSpPr>
        <p:spPr>
          <a:xfrm>
            <a:off x="4699000" y="5994976"/>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75000"/>
                  </a:prstClr>
                </a:solidFill>
                <a:effectLst/>
                <a:uLnTx/>
                <a:uFillTx/>
                <a:latin typeface="Gill Sans MT"/>
                <a:ea typeface="+mn-ea"/>
                <a:cs typeface="+mn-cs"/>
              </a:rPr>
              <a:t>Google’s video codec</a:t>
            </a:r>
            <a:br>
              <a:rPr kumimoji="0" lang="en-US" sz="2400" b="1" i="0" u="none" strike="noStrike" kern="1200" cap="none" spc="0" normalizeH="0" baseline="0" noProof="0" dirty="0">
                <a:ln>
                  <a:noFill/>
                </a:ln>
                <a:solidFill>
                  <a:prstClr val="white">
                    <a:lumMod val="75000"/>
                  </a:prstClr>
                </a:solidFill>
                <a:effectLst/>
                <a:uLnTx/>
                <a:uFillTx/>
                <a:latin typeface="Gill Sans MT"/>
                <a:ea typeface="+mn-ea"/>
                <a:cs typeface="+mn-cs"/>
              </a:rPr>
            </a:br>
            <a:endParaRPr kumimoji="0" lang="en-US" sz="2400" b="1" i="0" u="none" strike="noStrike" kern="1200" cap="none" spc="0" normalizeH="0" baseline="0" noProof="0" dirty="0">
              <a:ln>
                <a:noFill/>
              </a:ln>
              <a:solidFill>
                <a:prstClr val="white">
                  <a:lumMod val="75000"/>
                </a:prstClr>
              </a:solidFill>
              <a:effectLst/>
              <a:uLnTx/>
              <a:uFillTx/>
              <a:latin typeface="Gill Sans MT"/>
              <a:ea typeface="+mn-ea"/>
              <a:cs typeface="+mn-cs"/>
            </a:endParaRPr>
          </a:p>
        </p:txBody>
      </p:sp>
      <p:sp>
        <p:nvSpPr>
          <p:cNvPr id="25" name="Title 1"/>
          <p:cNvSpPr>
            <a:spLocks noGrp="1"/>
          </p:cNvSpPr>
          <p:nvPr>
            <p:ph type="title"/>
          </p:nvPr>
        </p:nvSpPr>
        <p:spPr>
          <a:xfrm>
            <a:off x="0" y="0"/>
            <a:ext cx="10210800" cy="914400"/>
          </a:xfrm>
        </p:spPr>
        <p:txBody>
          <a:bodyPr/>
          <a:lstStyle/>
          <a:p>
            <a:r>
              <a:rPr lang="en-US" dirty="0"/>
              <a:t>Workload Analysis</a:t>
            </a:r>
          </a:p>
        </p:txBody>
      </p:sp>
      <p:sp>
        <p:nvSpPr>
          <p:cNvPr id="23" name="Rectangle 22"/>
          <p:cNvSpPr/>
          <p:nvPr/>
        </p:nvSpPr>
        <p:spPr>
          <a:xfrm>
            <a:off x="609600" y="2438400"/>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29" name="TextBox 28"/>
          <p:cNvSpPr txBox="1"/>
          <p:nvPr/>
        </p:nvSpPr>
        <p:spPr>
          <a:xfrm>
            <a:off x="457200" y="2971800"/>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33" name="Picture 32"/>
          <p:cNvPicPr>
            <a:picLocks noChangeAspect="1"/>
          </p:cNvPicPr>
          <p:nvPr/>
        </p:nvPicPr>
        <p:blipFill>
          <a:blip r:embed="rId8"/>
          <a:stretch>
            <a:fillRect/>
          </a:stretch>
        </p:blipFill>
        <p:spPr>
          <a:xfrm>
            <a:off x="1828800" y="1295400"/>
            <a:ext cx="1066800" cy="1066800"/>
          </a:xfrm>
          <a:prstGeom prst="rect">
            <a:avLst/>
          </a:prstGeom>
        </p:spPr>
      </p:pic>
    </p:spTree>
    <p:extLst>
      <p:ext uri="{BB962C8B-B14F-4D97-AF65-F5344CB8AC3E}">
        <p14:creationId xmlns:p14="http://schemas.microsoft.com/office/powerpoint/2010/main" val="25613316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914400"/>
          </a:xfrm>
        </p:spPr>
        <p:txBody>
          <a:bodyPr/>
          <a:lstStyle/>
          <a:p>
            <a:r>
              <a:rPr lang="en-US" sz="4000" dirty="0"/>
              <a:t>How Chrome Renders a Web Page</a:t>
            </a:r>
          </a:p>
        </p:txBody>
      </p:sp>
      <p:sp>
        <p:nvSpPr>
          <p:cNvPr id="3" name="Content Placeholder 2"/>
          <p:cNvSpPr>
            <a:spLocks noGrp="1"/>
          </p:cNvSpPr>
          <p:nvPr>
            <p:ph idx="1"/>
          </p:nvPr>
        </p:nvSpPr>
        <p:spPr>
          <a:xfrm>
            <a:off x="152400" y="1143000"/>
            <a:ext cx="8991600" cy="5257800"/>
          </a:xfrm>
        </p:spPr>
        <p:txBody>
          <a:bodyPr>
            <a:normAutofit/>
          </a:bodyPr>
          <a:lstStyle/>
          <a:p>
            <a:pPr lvl="1"/>
            <a:endParaRPr lang="en-US" sz="16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14</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pic>
        <p:nvPicPr>
          <p:cNvPr id="5" name="Picture 4"/>
          <p:cNvPicPr>
            <a:picLocks noChangeAspect="1"/>
          </p:cNvPicPr>
          <p:nvPr/>
        </p:nvPicPr>
        <p:blipFill>
          <a:blip r:embed="rId4"/>
          <a:stretch>
            <a:fillRect/>
          </a:stretch>
        </p:blipFill>
        <p:spPr>
          <a:xfrm>
            <a:off x="46977" y="1447800"/>
            <a:ext cx="867423" cy="806703"/>
          </a:xfrm>
          <a:prstGeom prst="rect">
            <a:avLst/>
          </a:prstGeom>
        </p:spPr>
      </p:pic>
      <p:sp>
        <p:nvSpPr>
          <p:cNvPr id="21" name="Rounded Rectangle 20"/>
          <p:cNvSpPr/>
          <p:nvPr/>
        </p:nvSpPr>
        <p:spPr>
          <a:xfrm>
            <a:off x="3048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a:t>
            </a:r>
          </a:p>
        </p:txBody>
      </p:sp>
      <p:cxnSp>
        <p:nvCxnSpPr>
          <p:cNvPr id="23" name="Elbow Connector 22"/>
          <p:cNvCxnSpPr>
            <a:stCxn id="5" idx="2"/>
            <a:endCxn id="21" idx="1"/>
          </p:cNvCxnSpPr>
          <p:nvPr/>
        </p:nvCxnSpPr>
        <p:spPr>
          <a:xfrm rot="5400000">
            <a:off x="26844" y="2532460"/>
            <a:ext cx="731802" cy="175889"/>
          </a:xfrm>
          <a:prstGeom prst="bentConnector4">
            <a:avLst>
              <a:gd name="adj1" fmla="val 28184"/>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048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a:t>
            </a:r>
            <a:endParaRPr kumimoji="0" lang="en-US" sz="17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25" name="Elbow Connector 24"/>
          <p:cNvCxnSpPr>
            <a:stCxn id="5" idx="2"/>
            <a:endCxn id="24" idx="1"/>
          </p:cNvCxnSpPr>
          <p:nvPr/>
        </p:nvCxnSpPr>
        <p:spPr>
          <a:xfrm rot="5400000">
            <a:off x="-582756" y="3142060"/>
            <a:ext cx="1951002" cy="175889"/>
          </a:xfrm>
          <a:prstGeom prst="bentConnector4">
            <a:avLst>
              <a:gd name="adj1" fmla="val 10418"/>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16002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 Parser</a:t>
            </a:r>
          </a:p>
        </p:txBody>
      </p:sp>
      <p:cxnSp>
        <p:nvCxnSpPr>
          <p:cNvPr id="39" name="Straight Arrow Connector 38"/>
          <p:cNvCxnSpPr>
            <a:stCxn id="21" idx="3"/>
            <a:endCxn id="37" idx="1"/>
          </p:cNvCxnSpPr>
          <p:nvPr/>
        </p:nvCxnSpPr>
        <p:spPr>
          <a:xfrm>
            <a:off x="1371600" y="29863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6002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 Parser</a:t>
            </a:r>
          </a:p>
        </p:txBody>
      </p:sp>
      <p:cxnSp>
        <p:nvCxnSpPr>
          <p:cNvPr id="47" name="Straight Arrow Connector 46"/>
          <p:cNvCxnSpPr>
            <a:stCxn id="24" idx="3"/>
            <a:endCxn id="46" idx="1"/>
          </p:cNvCxnSpPr>
          <p:nvPr/>
        </p:nvCxnSpPr>
        <p:spPr>
          <a:xfrm>
            <a:off x="1371600" y="42055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2971800" y="3276600"/>
            <a:ext cx="1143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Render Tree</a:t>
            </a:r>
          </a:p>
        </p:txBody>
      </p:sp>
      <p:sp>
        <p:nvSpPr>
          <p:cNvPr id="51" name="Rounded Rectangle 50"/>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cxnSp>
        <p:nvCxnSpPr>
          <p:cNvPr id="52" name="Straight Arrow Connector 51"/>
          <p:cNvCxnSpPr>
            <a:stCxn id="50" idx="3"/>
            <a:endCxn id="51" idx="1"/>
          </p:cNvCxnSpPr>
          <p:nvPr/>
        </p:nvCxnSpPr>
        <p:spPr>
          <a:xfrm>
            <a:off x="4114800" y="3619500"/>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56" name="Straight Arrow Connector 55"/>
          <p:cNvCxnSpPr>
            <a:stCxn id="51" idx="3"/>
            <a:endCxn id="55" idx="1"/>
          </p:cNvCxnSpPr>
          <p:nvPr/>
        </p:nvCxnSpPr>
        <p:spPr>
          <a:xfrm>
            <a:off x="5410200" y="3619500"/>
            <a:ext cx="3048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7" idx="3"/>
            <a:endCxn id="50" idx="1"/>
          </p:cNvCxnSpPr>
          <p:nvPr/>
        </p:nvCxnSpPr>
        <p:spPr>
          <a:xfrm>
            <a:off x="2667000" y="2986305"/>
            <a:ext cx="304800" cy="63319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6" idx="3"/>
            <a:endCxn id="50" idx="1"/>
          </p:cNvCxnSpPr>
          <p:nvPr/>
        </p:nvCxnSpPr>
        <p:spPr>
          <a:xfrm flipV="1">
            <a:off x="2667000" y="3619500"/>
            <a:ext cx="304800" cy="58600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Composit-ing</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126" name="Straight Arrow Connector 125"/>
          <p:cNvCxnSpPr>
            <a:stCxn id="55" idx="3"/>
            <a:endCxn id="125" idx="1"/>
          </p:cNvCxnSpPr>
          <p:nvPr/>
        </p:nvCxnSpPr>
        <p:spPr>
          <a:xfrm>
            <a:off x="7162800" y="3619500"/>
            <a:ext cx="3810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6400800" y="3962400"/>
            <a:ext cx="876300" cy="990599"/>
          </a:xfrm>
          <a:prstGeom prst="straightConnector1">
            <a:avLst/>
          </a:prstGeom>
          <a:ln w="38100" cmpd="sng">
            <a:solidFill>
              <a:schemeClr val="bg1"/>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7467600" y="2895600"/>
            <a:ext cx="762000" cy="3048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18" name="Rounded Rectangle 217"/>
          <p:cNvSpPr/>
          <p:nvPr/>
        </p:nvSpPr>
        <p:spPr>
          <a:xfrm>
            <a:off x="3048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a:t>
            </a:r>
          </a:p>
        </p:txBody>
      </p:sp>
      <p:sp>
        <p:nvSpPr>
          <p:cNvPr id="219" name="Rounded Rectangle 218"/>
          <p:cNvSpPr/>
          <p:nvPr/>
        </p:nvSpPr>
        <p:spPr>
          <a:xfrm>
            <a:off x="3048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a:t>
            </a:r>
            <a:endParaRPr kumimoji="0" lang="en-US" sz="17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20" name="Rounded Rectangle 219"/>
          <p:cNvSpPr/>
          <p:nvPr/>
        </p:nvSpPr>
        <p:spPr>
          <a:xfrm>
            <a:off x="16002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 Parser</a:t>
            </a:r>
          </a:p>
        </p:txBody>
      </p:sp>
      <p:sp>
        <p:nvSpPr>
          <p:cNvPr id="221" name="Rounded Rectangle 220"/>
          <p:cNvSpPr/>
          <p:nvPr/>
        </p:nvSpPr>
        <p:spPr>
          <a:xfrm>
            <a:off x="16002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 Parser</a:t>
            </a:r>
          </a:p>
        </p:txBody>
      </p:sp>
      <p:sp>
        <p:nvSpPr>
          <p:cNvPr id="226" name="TextBox 225"/>
          <p:cNvSpPr txBox="1"/>
          <p:nvPr/>
        </p:nvSpPr>
        <p:spPr>
          <a:xfrm>
            <a:off x="0" y="914400"/>
            <a:ext cx="2743200" cy="120032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a:ea typeface="+mn-ea"/>
                <a:cs typeface="+mn-cs"/>
              </a:rPr>
              <a:t>Loading and Parsing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28" name="Rounded Rectangle 227"/>
          <p:cNvSpPr/>
          <p:nvPr/>
        </p:nvSpPr>
        <p:spPr>
          <a:xfrm>
            <a:off x="2971800" y="3276600"/>
            <a:ext cx="1143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Render Tree</a:t>
            </a:r>
          </a:p>
        </p:txBody>
      </p:sp>
      <p:sp>
        <p:nvSpPr>
          <p:cNvPr id="229" name="Rounded Rectangle 228"/>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sp>
        <p:nvSpPr>
          <p:cNvPr id="234" name="Rounded Rectangle 233"/>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35" name="Rounded Rectangle 23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a:t>
            </a:r>
            <a:r>
              <a:rPr kumimoji="0" lang="en-US" sz="2000" b="1" i="0" u="none" strike="noStrike" kern="1200" cap="none" spc="0" normalizeH="0" baseline="0" noProof="0" dirty="0">
                <a:ln>
                  <a:noFill/>
                </a:ln>
                <a:solidFill>
                  <a:prstClr val="white"/>
                </a:solidFill>
                <a:effectLst/>
                <a:uLnTx/>
                <a:uFillTx/>
                <a:latin typeface="Gill Sans MT"/>
                <a:ea typeface="+mn-ea"/>
                <a:cs typeface="+mn-cs"/>
              </a:rPr>
              <a:t>-ting</a:t>
            </a:r>
          </a:p>
        </p:txBody>
      </p:sp>
      <p:sp>
        <p:nvSpPr>
          <p:cNvPr id="236" name="TextBox 235"/>
          <p:cNvSpPr txBox="1"/>
          <p:nvPr/>
        </p:nvSpPr>
        <p:spPr>
          <a:xfrm>
            <a:off x="5867400" y="990600"/>
            <a:ext cx="2971800"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Gill Sans MT"/>
                <a:ea typeface="+mn-ea"/>
                <a:cs typeface="+mn-cs"/>
              </a:rPr>
              <a:t>Painting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53" name="Straight Arrow Connector 52"/>
          <p:cNvCxnSpPr/>
          <p:nvPr/>
        </p:nvCxnSpPr>
        <p:spPr>
          <a:xfrm flipH="1">
            <a:off x="3200400" y="4114800"/>
            <a:ext cx="228600" cy="9906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99" idx="0"/>
          </p:cNvCxnSpPr>
          <p:nvPr/>
        </p:nvCxnSpPr>
        <p:spPr>
          <a:xfrm flipH="1">
            <a:off x="3467100" y="4038600"/>
            <a:ext cx="1485900" cy="11430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4447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906000" cy="914400"/>
          </a:xfrm>
        </p:spPr>
        <p:txBody>
          <a:bodyPr/>
          <a:lstStyle/>
          <a:p>
            <a:r>
              <a:rPr lang="en-US" sz="4000" dirty="0"/>
              <a:t>How Chrome Renders a Web Page</a:t>
            </a:r>
          </a:p>
        </p:txBody>
      </p:sp>
      <p:sp>
        <p:nvSpPr>
          <p:cNvPr id="3" name="Content Placeholder 2"/>
          <p:cNvSpPr>
            <a:spLocks noGrp="1"/>
          </p:cNvSpPr>
          <p:nvPr>
            <p:ph idx="1"/>
          </p:nvPr>
        </p:nvSpPr>
        <p:spPr>
          <a:xfrm>
            <a:off x="152400" y="1143000"/>
            <a:ext cx="8991600" cy="5257800"/>
          </a:xfrm>
        </p:spPr>
        <p:txBody>
          <a:bodyPr>
            <a:normAutofit/>
          </a:bodyPr>
          <a:lstStyle/>
          <a:p>
            <a:pPr lvl="1"/>
            <a:endParaRPr lang="en-US" sz="16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15</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pic>
        <p:nvPicPr>
          <p:cNvPr id="5" name="Picture 4"/>
          <p:cNvPicPr>
            <a:picLocks noChangeAspect="1"/>
          </p:cNvPicPr>
          <p:nvPr/>
        </p:nvPicPr>
        <p:blipFill>
          <a:blip r:embed="rId4"/>
          <a:stretch>
            <a:fillRect/>
          </a:stretch>
        </p:blipFill>
        <p:spPr>
          <a:xfrm>
            <a:off x="46977" y="1447800"/>
            <a:ext cx="867423" cy="806703"/>
          </a:xfrm>
          <a:prstGeom prst="rect">
            <a:avLst/>
          </a:prstGeom>
        </p:spPr>
      </p:pic>
      <p:sp>
        <p:nvSpPr>
          <p:cNvPr id="21" name="Rounded Rectangle 20"/>
          <p:cNvSpPr/>
          <p:nvPr/>
        </p:nvSpPr>
        <p:spPr>
          <a:xfrm>
            <a:off x="3048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a:t>
            </a:r>
          </a:p>
        </p:txBody>
      </p:sp>
      <p:cxnSp>
        <p:nvCxnSpPr>
          <p:cNvPr id="23" name="Elbow Connector 22"/>
          <p:cNvCxnSpPr>
            <a:stCxn id="5" idx="2"/>
            <a:endCxn id="21" idx="1"/>
          </p:cNvCxnSpPr>
          <p:nvPr/>
        </p:nvCxnSpPr>
        <p:spPr>
          <a:xfrm rot="5400000">
            <a:off x="26844" y="2532460"/>
            <a:ext cx="731802" cy="175889"/>
          </a:xfrm>
          <a:prstGeom prst="bentConnector4">
            <a:avLst>
              <a:gd name="adj1" fmla="val 28184"/>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048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a:t>
            </a:r>
            <a:endParaRPr kumimoji="0" lang="en-US" sz="17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25" name="Elbow Connector 24"/>
          <p:cNvCxnSpPr>
            <a:stCxn id="5" idx="2"/>
            <a:endCxn id="24" idx="1"/>
          </p:cNvCxnSpPr>
          <p:nvPr/>
        </p:nvCxnSpPr>
        <p:spPr>
          <a:xfrm rot="5400000">
            <a:off x="-582756" y="3142060"/>
            <a:ext cx="1951002" cy="175889"/>
          </a:xfrm>
          <a:prstGeom prst="bentConnector4">
            <a:avLst>
              <a:gd name="adj1" fmla="val 10418"/>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16002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 Parser</a:t>
            </a:r>
          </a:p>
        </p:txBody>
      </p:sp>
      <p:cxnSp>
        <p:nvCxnSpPr>
          <p:cNvPr id="39" name="Straight Arrow Connector 38"/>
          <p:cNvCxnSpPr>
            <a:stCxn id="21" idx="3"/>
            <a:endCxn id="37" idx="1"/>
          </p:cNvCxnSpPr>
          <p:nvPr/>
        </p:nvCxnSpPr>
        <p:spPr>
          <a:xfrm>
            <a:off x="1371600" y="29863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6002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 Parser</a:t>
            </a:r>
          </a:p>
        </p:txBody>
      </p:sp>
      <p:cxnSp>
        <p:nvCxnSpPr>
          <p:cNvPr id="47" name="Straight Arrow Connector 46"/>
          <p:cNvCxnSpPr>
            <a:stCxn id="24" idx="3"/>
            <a:endCxn id="46" idx="1"/>
          </p:cNvCxnSpPr>
          <p:nvPr/>
        </p:nvCxnSpPr>
        <p:spPr>
          <a:xfrm>
            <a:off x="1371600" y="42055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2971800" y="3276600"/>
            <a:ext cx="1143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Render Tree</a:t>
            </a:r>
          </a:p>
        </p:txBody>
      </p:sp>
      <p:sp>
        <p:nvSpPr>
          <p:cNvPr id="51" name="Rounded Rectangle 50"/>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cxnSp>
        <p:nvCxnSpPr>
          <p:cNvPr id="52" name="Straight Arrow Connector 51"/>
          <p:cNvCxnSpPr>
            <a:stCxn id="50" idx="3"/>
            <a:endCxn id="51" idx="1"/>
          </p:cNvCxnSpPr>
          <p:nvPr/>
        </p:nvCxnSpPr>
        <p:spPr>
          <a:xfrm>
            <a:off x="4114800" y="3619500"/>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56" name="Straight Arrow Connector 55"/>
          <p:cNvCxnSpPr>
            <a:stCxn id="51" idx="3"/>
            <a:endCxn id="55" idx="1"/>
          </p:cNvCxnSpPr>
          <p:nvPr/>
        </p:nvCxnSpPr>
        <p:spPr>
          <a:xfrm>
            <a:off x="5410200" y="3619500"/>
            <a:ext cx="3048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7" idx="3"/>
            <a:endCxn id="50" idx="1"/>
          </p:cNvCxnSpPr>
          <p:nvPr/>
        </p:nvCxnSpPr>
        <p:spPr>
          <a:xfrm>
            <a:off x="2667000" y="2986305"/>
            <a:ext cx="304800" cy="63319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6" idx="3"/>
            <a:endCxn id="50" idx="1"/>
          </p:cNvCxnSpPr>
          <p:nvPr/>
        </p:nvCxnSpPr>
        <p:spPr>
          <a:xfrm flipV="1">
            <a:off x="2667000" y="3619500"/>
            <a:ext cx="304800" cy="58600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a:t>
            </a:r>
            <a:r>
              <a:rPr kumimoji="0" lang="en-US" sz="2000" b="1" i="0" u="none" strike="noStrike" kern="1200" cap="none" spc="0" normalizeH="0" baseline="0" noProof="0" dirty="0">
                <a:ln>
                  <a:noFill/>
                </a:ln>
                <a:solidFill>
                  <a:prstClr val="white"/>
                </a:solidFill>
                <a:effectLst/>
                <a:uLnTx/>
                <a:uFillTx/>
                <a:latin typeface="Gill Sans MT"/>
                <a:ea typeface="+mn-ea"/>
                <a:cs typeface="+mn-cs"/>
              </a:rPr>
              <a:t>-ting</a:t>
            </a:r>
          </a:p>
        </p:txBody>
      </p:sp>
      <p:cxnSp>
        <p:nvCxnSpPr>
          <p:cNvPr id="126" name="Straight Arrow Connector 125"/>
          <p:cNvCxnSpPr>
            <a:stCxn id="55" idx="3"/>
            <a:endCxn id="125" idx="1"/>
          </p:cNvCxnSpPr>
          <p:nvPr/>
        </p:nvCxnSpPr>
        <p:spPr>
          <a:xfrm>
            <a:off x="7162800" y="3619500"/>
            <a:ext cx="3810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0" y="0"/>
            <a:ext cx="9144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a:ea typeface="+mn-ea"/>
              <a:cs typeface="+mn-cs"/>
            </a:endParaRPr>
          </a:p>
        </p:txBody>
      </p:sp>
      <p:cxnSp>
        <p:nvCxnSpPr>
          <p:cNvPr id="76" name="Straight Arrow Connector 75"/>
          <p:cNvCxnSpPr/>
          <p:nvPr/>
        </p:nvCxnSpPr>
        <p:spPr>
          <a:xfrm>
            <a:off x="6400800" y="3962400"/>
            <a:ext cx="876300" cy="990599"/>
          </a:xfrm>
          <a:prstGeom prst="straightConnector1">
            <a:avLst/>
          </a:prstGeom>
          <a:ln w="38100" cmpd="sng">
            <a:solidFill>
              <a:schemeClr val="bg1"/>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flipV="1">
            <a:off x="7467600" y="2895600"/>
            <a:ext cx="762000" cy="3048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18" name="Rounded Rectangle 217"/>
          <p:cNvSpPr/>
          <p:nvPr/>
        </p:nvSpPr>
        <p:spPr>
          <a:xfrm>
            <a:off x="3048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a:t>
            </a:r>
          </a:p>
        </p:txBody>
      </p:sp>
      <p:sp>
        <p:nvSpPr>
          <p:cNvPr id="219" name="Rounded Rectangle 218"/>
          <p:cNvSpPr/>
          <p:nvPr/>
        </p:nvSpPr>
        <p:spPr>
          <a:xfrm>
            <a:off x="3048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a:t>
            </a:r>
            <a:endParaRPr kumimoji="0" lang="en-US" sz="17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20" name="Rounded Rectangle 219"/>
          <p:cNvSpPr/>
          <p:nvPr/>
        </p:nvSpPr>
        <p:spPr>
          <a:xfrm>
            <a:off x="16002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 Parser</a:t>
            </a:r>
          </a:p>
        </p:txBody>
      </p:sp>
      <p:sp>
        <p:nvSpPr>
          <p:cNvPr id="221" name="Rounded Rectangle 220"/>
          <p:cNvSpPr/>
          <p:nvPr/>
        </p:nvSpPr>
        <p:spPr>
          <a:xfrm>
            <a:off x="16002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 Parser</a:t>
            </a:r>
          </a:p>
        </p:txBody>
      </p:sp>
      <p:cxnSp>
        <p:nvCxnSpPr>
          <p:cNvPr id="224" name="Straight Connector 223"/>
          <p:cNvCxnSpPr/>
          <p:nvPr/>
        </p:nvCxnSpPr>
        <p:spPr>
          <a:xfrm>
            <a:off x="2819400" y="1371600"/>
            <a:ext cx="0" cy="4572000"/>
          </a:xfrm>
          <a:prstGeom prst="line">
            <a:avLst/>
          </a:prstGeom>
          <a:ln w="38100" cmpd="sng">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0" y="914400"/>
            <a:ext cx="2743200" cy="120032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a:ea typeface="+mn-ea"/>
                <a:cs typeface="+mn-cs"/>
              </a:rPr>
              <a:t>Loading and Parsing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28" name="Rounded Rectangle 227"/>
          <p:cNvSpPr/>
          <p:nvPr/>
        </p:nvSpPr>
        <p:spPr>
          <a:xfrm>
            <a:off x="2971800" y="3276600"/>
            <a:ext cx="1143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Render Tree</a:t>
            </a:r>
          </a:p>
        </p:txBody>
      </p:sp>
      <p:sp>
        <p:nvSpPr>
          <p:cNvPr id="229" name="Rounded Rectangle 228"/>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cxnSp>
        <p:nvCxnSpPr>
          <p:cNvPr id="230" name="Straight Connector 229"/>
          <p:cNvCxnSpPr/>
          <p:nvPr/>
        </p:nvCxnSpPr>
        <p:spPr>
          <a:xfrm>
            <a:off x="5562600" y="1371600"/>
            <a:ext cx="0" cy="4572000"/>
          </a:xfrm>
          <a:prstGeom prst="line">
            <a:avLst/>
          </a:prstGeom>
          <a:ln w="38100" cmpd="sng">
            <a:solidFill>
              <a:schemeClr val="bg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1" name="TextBox 230"/>
          <p:cNvSpPr txBox="1"/>
          <p:nvPr/>
        </p:nvSpPr>
        <p:spPr>
          <a:xfrm>
            <a:off x="2667000" y="952381"/>
            <a:ext cx="2971800"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FFFFFF"/>
                </a:solidFill>
                <a:effectLst/>
                <a:uLnTx/>
                <a:uFillTx/>
                <a:latin typeface="Gill Sans MT"/>
                <a:ea typeface="+mn-ea"/>
                <a:cs typeface="+mn-cs"/>
              </a:rPr>
              <a:t>Layouting</a:t>
            </a:r>
            <a:endParaRPr kumimoji="0" lang="en-US" sz="2200" b="1" i="0" u="none" strike="noStrike" kern="1200" cap="none" spc="0" normalizeH="0" baseline="0" noProof="0" dirty="0">
              <a:ln>
                <a:noFill/>
              </a:ln>
              <a:solidFill>
                <a:srgbClr val="FFFFFF"/>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34" name="Rounded Rectangle 233"/>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35" name="Rounded Rectangle 23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a:t>
            </a:r>
            <a:r>
              <a:rPr kumimoji="0" lang="en-US" sz="2000" b="1" i="0" u="none" strike="noStrike" kern="1200" cap="none" spc="0" normalizeH="0" baseline="0" noProof="0" dirty="0">
                <a:ln>
                  <a:noFill/>
                </a:ln>
                <a:solidFill>
                  <a:prstClr val="white"/>
                </a:solidFill>
                <a:effectLst/>
                <a:uLnTx/>
                <a:uFillTx/>
                <a:latin typeface="Gill Sans MT"/>
                <a:ea typeface="+mn-ea"/>
                <a:cs typeface="+mn-cs"/>
              </a:rPr>
              <a:t>-ting</a:t>
            </a:r>
          </a:p>
        </p:txBody>
      </p:sp>
      <p:sp>
        <p:nvSpPr>
          <p:cNvPr id="236" name="TextBox 235"/>
          <p:cNvSpPr txBox="1"/>
          <p:nvPr/>
        </p:nvSpPr>
        <p:spPr>
          <a:xfrm>
            <a:off x="5867400" y="990600"/>
            <a:ext cx="2971800"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Gill Sans MT"/>
                <a:ea typeface="+mn-ea"/>
                <a:cs typeface="+mn-cs"/>
              </a:rPr>
              <a:t>Painting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36" name="Group 35"/>
          <p:cNvGrpSpPr/>
          <p:nvPr/>
        </p:nvGrpSpPr>
        <p:grpSpPr>
          <a:xfrm>
            <a:off x="4800600" y="4952999"/>
            <a:ext cx="4800600" cy="850392"/>
            <a:chOff x="-2299154" y="679007"/>
            <a:chExt cx="12249693" cy="592196"/>
          </a:xfrm>
        </p:grpSpPr>
        <p:sp>
          <p:nvSpPr>
            <p:cNvPr id="38" name="Rounded Rectangle 37"/>
            <p:cNvSpPr/>
            <p:nvPr/>
          </p:nvSpPr>
          <p:spPr bwMode="auto">
            <a:xfrm>
              <a:off x="-938077" y="679007"/>
              <a:ext cx="9527539" cy="592196"/>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40" name="Rectangle 39"/>
            <p:cNvSpPr/>
            <p:nvPr/>
          </p:nvSpPr>
          <p:spPr>
            <a:xfrm>
              <a:off x="-2299154" y="726889"/>
              <a:ext cx="12249693" cy="53582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Gill Sans MT"/>
                  <a:ea typeface="+mn-ea"/>
                  <a:cs typeface="+mn-cs"/>
                </a:rPr>
                <a:t>paints </a:t>
              </a:r>
              <a:r>
                <a:rPr kumimoji="0" lang="en-US" sz="2200" b="1" i="0" u="none" strike="noStrike" kern="1200" cap="none" spc="0" normalizeH="0" baseline="0" noProof="0" dirty="0">
                  <a:ln>
                    <a:noFill/>
                  </a:ln>
                  <a:solidFill>
                    <a:prstClr val="black"/>
                  </a:solidFill>
                  <a:effectLst/>
                  <a:uLnTx/>
                  <a:uFillTx/>
                  <a:latin typeface="Gill Sans MT"/>
                  <a:ea typeface="+mn-ea"/>
                  <a:cs typeface="+mn-cs"/>
                </a:rPr>
                <a:t>those objects</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 </a:t>
              </a:r>
              <a:br>
                <a:rPr kumimoji="0" lang="en-US" sz="2200" b="1" i="0" u="none" strike="noStrike" kern="1200" cap="none" spc="0" normalizeH="0" baseline="0" noProof="0" dirty="0">
                  <a:ln>
                    <a:noFill/>
                  </a:ln>
                  <a:solidFill>
                    <a:srgbClr val="0000FF"/>
                  </a:solidFill>
                  <a:effectLst/>
                  <a:uLnTx/>
                  <a:uFillTx/>
                  <a:latin typeface="Gill Sans MT"/>
                  <a:ea typeface="+mn-ea"/>
                  <a:cs typeface="+mn-cs"/>
                </a:rPr>
              </a:br>
              <a:r>
                <a:rPr kumimoji="0" lang="en-US" sz="2200" b="1" i="0" u="none" strike="noStrike" kern="1200" cap="none" spc="0" normalizeH="0" baseline="0" noProof="0" dirty="0">
                  <a:ln>
                    <a:noFill/>
                  </a:ln>
                  <a:solidFill>
                    <a:prstClr val="black"/>
                  </a:solidFill>
                  <a:effectLst/>
                  <a:uLnTx/>
                  <a:uFillTx/>
                  <a:latin typeface="Gill Sans MT"/>
                  <a:ea typeface="+mn-ea"/>
                  <a:cs typeface="+mn-cs"/>
                </a:rPr>
                <a:t>and generates the</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 bitmaps</a:t>
              </a:r>
            </a:p>
          </p:txBody>
        </p:sp>
      </p:grpSp>
      <p:grpSp>
        <p:nvGrpSpPr>
          <p:cNvPr id="98" name="Group 97"/>
          <p:cNvGrpSpPr/>
          <p:nvPr/>
        </p:nvGrpSpPr>
        <p:grpSpPr>
          <a:xfrm>
            <a:off x="1524000" y="5181600"/>
            <a:ext cx="3886200" cy="1207008"/>
            <a:chOff x="-543442" y="838201"/>
            <a:chExt cx="6403837" cy="418366"/>
          </a:xfrm>
        </p:grpSpPr>
        <p:sp>
          <p:nvSpPr>
            <p:cNvPr id="99" name="Rounded Rectangle 98"/>
            <p:cNvSpPr/>
            <p:nvPr/>
          </p:nvSpPr>
          <p:spPr bwMode="auto">
            <a:xfrm>
              <a:off x="84385" y="838201"/>
              <a:ext cx="5273748" cy="418366"/>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100" name="Rectangle 99"/>
            <p:cNvSpPr/>
            <p:nvPr/>
          </p:nvSpPr>
          <p:spPr>
            <a:xfrm>
              <a:off x="-543442" y="864613"/>
              <a:ext cx="6403837" cy="384047"/>
            </a:xfrm>
            <a:prstGeom prst="rect">
              <a:avLst/>
            </a:prstGeom>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calculates the</a:t>
              </a:r>
              <a:br>
                <a:rPr kumimoji="0" lang="en-US" sz="2200" b="1" i="0" u="none" strike="noStrike" kern="1200" cap="none" spc="0" normalizeH="0" baseline="0" noProof="0" dirty="0">
                  <a:ln>
                    <a:noFill/>
                  </a:ln>
                  <a:solidFill>
                    <a:prstClr val="black"/>
                  </a:solidFill>
                  <a:effectLst/>
                  <a:uLnTx/>
                  <a:uFillTx/>
                  <a:latin typeface="Gill Sans MT"/>
                  <a:ea typeface="+mn-ea"/>
                  <a:cs typeface="+mn-cs"/>
                </a:rPr>
              </a:br>
              <a:r>
                <a:rPr kumimoji="0" lang="en-US" sz="2200" b="1" i="0" u="none" strike="noStrike" kern="1200" cap="none" spc="0" normalizeH="0" baseline="0" noProof="0" dirty="0">
                  <a:ln>
                    <a:noFill/>
                  </a:ln>
                  <a:solidFill>
                    <a:prstClr val="black"/>
                  </a:solidFill>
                  <a:effectLst/>
                  <a:uLnTx/>
                  <a:uFillTx/>
                  <a:latin typeface="Gill Sans MT"/>
                  <a:ea typeface="+mn-ea"/>
                  <a:cs typeface="+mn-cs"/>
                </a:rPr>
                <a:t>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visual</a:t>
              </a:r>
              <a:r>
                <a:rPr kumimoji="0" lang="ar-IQ" sz="2200" b="1" i="0" u="none" strike="noStrike" kern="1200" cap="none" spc="0" normalizeH="0" baseline="0" noProof="0" dirty="0">
                  <a:ln>
                    <a:noFill/>
                  </a:ln>
                  <a:solidFill>
                    <a:srgbClr val="0000FF"/>
                  </a:solidFill>
                  <a:effectLst/>
                  <a:uLnTx/>
                  <a:uFillTx/>
                  <a:latin typeface="Gill Sans MT"/>
                  <a:ea typeface="+mn-ea"/>
                </a:rPr>
                <a:t>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elements </a:t>
              </a:r>
              <a:r>
                <a:rPr kumimoji="0" lang="en-US" sz="22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position</a:t>
              </a:r>
              <a:r>
                <a:rPr kumimoji="0" lang="en-US" sz="2200" b="1" i="0" u="none" strike="noStrike" kern="1200" cap="none" spc="0" normalizeH="0" baseline="0" noProof="0" dirty="0">
                  <a:ln>
                    <a:noFill/>
                  </a:ln>
                  <a:solidFill>
                    <a:prstClr val="black"/>
                  </a:solidFill>
                  <a:effectLst/>
                  <a:uLnTx/>
                  <a:uFillTx/>
                  <a:latin typeface="Gill Sans MT"/>
                  <a:ea typeface="+mn-ea"/>
                  <a:cs typeface="+mn-cs"/>
                </a:rPr>
                <a:t> of each </a:t>
              </a:r>
              <a:r>
                <a:rPr kumimoji="0" lang="en-US" sz="2200" b="1" i="1" u="sng" strike="noStrike" kern="1200" cap="none" spc="0" normalizeH="0" baseline="0" noProof="0" dirty="0">
                  <a:ln>
                    <a:noFill/>
                  </a:ln>
                  <a:solidFill>
                    <a:prstClr val="black"/>
                  </a:solidFill>
                  <a:effectLst/>
                  <a:uLnTx/>
                  <a:uFillTx/>
                  <a:latin typeface="Gill Sans MT"/>
                  <a:ea typeface="+mn-ea"/>
                  <a:cs typeface="+mn-cs"/>
                </a:rPr>
                <a:t>object</a:t>
              </a:r>
              <a:endParaRPr kumimoji="0" lang="en-US" sz="2200" b="1" i="0" u="none" strike="noStrike" kern="1200" cap="none" spc="0" normalizeH="0" baseline="0" noProof="0" dirty="0">
                <a:ln>
                  <a:noFill/>
                </a:ln>
                <a:solidFill>
                  <a:prstClr val="black"/>
                </a:solidFill>
                <a:effectLst/>
                <a:uLnTx/>
                <a:uFillTx/>
                <a:latin typeface="Gill Sans MT"/>
                <a:ea typeface="+mn-ea"/>
                <a:cs typeface="+mn-cs"/>
              </a:endParaRPr>
            </a:p>
          </p:txBody>
        </p:sp>
      </p:grpSp>
      <p:cxnSp>
        <p:nvCxnSpPr>
          <p:cNvPr id="53" name="Straight Arrow Connector 52"/>
          <p:cNvCxnSpPr/>
          <p:nvPr/>
        </p:nvCxnSpPr>
        <p:spPr>
          <a:xfrm flipH="1">
            <a:off x="3200400" y="4114800"/>
            <a:ext cx="228600" cy="9906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99" idx="0"/>
          </p:cNvCxnSpPr>
          <p:nvPr/>
        </p:nvCxnSpPr>
        <p:spPr>
          <a:xfrm flipH="1">
            <a:off x="3505200" y="4038600"/>
            <a:ext cx="1447800" cy="11430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724400" y="1849161"/>
            <a:ext cx="4343400" cy="1122640"/>
            <a:chOff x="-3684537" y="679008"/>
            <a:chExt cx="14546511" cy="781784"/>
          </a:xfrm>
        </p:grpSpPr>
        <p:sp>
          <p:nvSpPr>
            <p:cNvPr id="42" name="Rounded Rectangle 41"/>
            <p:cNvSpPr/>
            <p:nvPr/>
          </p:nvSpPr>
          <p:spPr bwMode="auto">
            <a:xfrm>
              <a:off x="-2408527" y="679008"/>
              <a:ext cx="12504895" cy="63677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43" name="Rectangle 42"/>
            <p:cNvSpPr/>
            <p:nvPr/>
          </p:nvSpPr>
          <p:spPr>
            <a:xfrm>
              <a:off x="-3684537" y="732072"/>
              <a:ext cx="14546511" cy="7287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Gill Sans MT"/>
                  <a:ea typeface="+mn-ea"/>
                  <a:cs typeface="+mn-cs"/>
                </a:rPr>
                <a:t>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assembles all layers</a:t>
              </a:r>
              <a:br>
                <a:rPr kumimoji="0" lang="en-US" sz="2200" b="1" i="0" u="none" strike="noStrike" kern="1200" cap="none" spc="0" normalizeH="0" baseline="0" noProof="0" dirty="0">
                  <a:ln>
                    <a:noFill/>
                  </a:ln>
                  <a:solidFill>
                    <a:srgbClr val="000000"/>
                  </a:solidFill>
                  <a:effectLst/>
                  <a:uLnTx/>
                  <a:uFillTx/>
                  <a:latin typeface="Gill Sans MT"/>
                  <a:ea typeface="+mn-ea"/>
                  <a:cs typeface="+mn-cs"/>
                </a:rPr>
              </a:br>
              <a:r>
                <a:rPr kumimoji="0" lang="en-US" sz="2200" b="1" i="0" u="none" strike="noStrike" kern="1200" cap="none" spc="0" normalizeH="0" baseline="0" noProof="0" dirty="0">
                  <a:ln>
                    <a:noFill/>
                  </a:ln>
                  <a:solidFill>
                    <a:srgbClr val="000000"/>
                  </a:solidFill>
                  <a:effectLst/>
                  <a:uLnTx/>
                  <a:uFillTx/>
                  <a:latin typeface="Gill Sans MT"/>
                  <a:ea typeface="+mn-ea"/>
                  <a:cs typeface="+mn-cs"/>
                </a:rPr>
                <a:t>into a final screen image</a:t>
              </a:r>
              <a:endParaRPr kumimoji="0" lang="en-US" sz="2200" b="1" i="0" u="none" strike="noStrike" kern="1200" cap="none" spc="0" normalizeH="0" baseline="0" noProof="0" dirty="0">
                <a:ln>
                  <a:noFill/>
                </a:ln>
                <a:solidFill>
                  <a:prstClr val="black"/>
                </a:solidFill>
                <a:effectLst/>
                <a:uLnTx/>
                <a:uFillTx/>
                <a:latin typeface="Gill Sans M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grpSp>
    </p:spTree>
    <p:extLst>
      <p:ext uri="{BB962C8B-B14F-4D97-AF65-F5344CB8AC3E}">
        <p14:creationId xmlns:p14="http://schemas.microsoft.com/office/powerpoint/2010/main" val="286226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0"/>
                                        </p:tgtEl>
                                        <p:attrNameLst>
                                          <p:attrName>style.visibility</p:attrName>
                                        </p:attrNameLst>
                                      </p:cBhvr>
                                      <p:to>
                                        <p:strVal val="visible"/>
                                      </p:to>
                                    </p:set>
                                    <p:animEffect transition="in" filter="fade">
                                      <p:cBhvr>
                                        <p:cTn id="12" dur="500"/>
                                        <p:tgtEl>
                                          <p:spTgt spid="2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500"/>
                                        <p:tgtEl>
                                          <p:spTgt spid="2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1"/>
                                        </p:tgtEl>
                                        <p:attrNameLst>
                                          <p:attrName>style.visibility</p:attrName>
                                        </p:attrNameLst>
                                      </p:cBhvr>
                                      <p:to>
                                        <p:strVal val="visible"/>
                                      </p:to>
                                    </p:set>
                                    <p:animEffect transition="in" filter="fade">
                                      <p:cBhvr>
                                        <p:cTn id="18" dur="500"/>
                                        <p:tgtEl>
                                          <p:spTgt spid="2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24"/>
                                        </p:tgtEl>
                                        <p:attrNameLst>
                                          <p:attrName>style.visibility</p:attrName>
                                        </p:attrNameLst>
                                      </p:cBhvr>
                                      <p:to>
                                        <p:strVal val="visible"/>
                                      </p:to>
                                    </p:set>
                                    <p:animEffect transition="in" filter="fade">
                                      <p:cBhvr>
                                        <p:cTn id="25" dur="500"/>
                                        <p:tgtEl>
                                          <p:spTgt spid="2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6"/>
                                        </p:tgtEl>
                                        <p:attrNameLst>
                                          <p:attrName>style.visibility</p:attrName>
                                        </p:attrNameLst>
                                      </p:cBhvr>
                                      <p:to>
                                        <p:strVal val="visible"/>
                                      </p:to>
                                    </p:set>
                                    <p:animEffect transition="in" filter="fade">
                                      <p:cBhvr>
                                        <p:cTn id="28" dur="500"/>
                                        <p:tgtEl>
                                          <p:spTgt spid="2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9"/>
                                        </p:tgtEl>
                                        <p:attrNameLst>
                                          <p:attrName>style.visibility</p:attrName>
                                        </p:attrNameLst>
                                      </p:cBhvr>
                                      <p:to>
                                        <p:strVal val="visible"/>
                                      </p:to>
                                    </p:set>
                                    <p:animEffect transition="in" filter="fade">
                                      <p:cBhvr>
                                        <p:cTn id="33" dur="500"/>
                                        <p:tgtEl>
                                          <p:spTgt spid="2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8"/>
                                        </p:tgtEl>
                                        <p:attrNameLst>
                                          <p:attrName>style.visibility</p:attrName>
                                        </p:attrNameLst>
                                      </p:cBhvr>
                                      <p:to>
                                        <p:strVal val="visible"/>
                                      </p:to>
                                    </p:set>
                                    <p:animEffect transition="in" filter="fade">
                                      <p:cBhvr>
                                        <p:cTn id="36" dur="500"/>
                                        <p:tgtEl>
                                          <p:spTgt spid="22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230"/>
                                        </p:tgtEl>
                                        <p:attrNameLst>
                                          <p:attrName>style.visibility</p:attrName>
                                        </p:attrNameLst>
                                      </p:cBhvr>
                                      <p:to>
                                        <p:strVal val="visible"/>
                                      </p:to>
                                    </p:set>
                                    <p:animEffect transition="in" filter="fade">
                                      <p:cBhvr>
                                        <p:cTn id="40" dur="500"/>
                                        <p:tgtEl>
                                          <p:spTgt spid="2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1"/>
                                        </p:tgtEl>
                                        <p:attrNameLst>
                                          <p:attrName>style.visibility</p:attrName>
                                        </p:attrNameLst>
                                      </p:cBhvr>
                                      <p:to>
                                        <p:strVal val="visible"/>
                                      </p:to>
                                    </p:set>
                                    <p:animEffect transition="in" filter="fade">
                                      <p:cBhvr>
                                        <p:cTn id="43" dur="500"/>
                                        <p:tgtEl>
                                          <p:spTgt spid="231"/>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8"/>
                                        </p:tgtEl>
                                        <p:attrNameLst>
                                          <p:attrName>style.visibility</p:attrName>
                                        </p:attrNameLst>
                                      </p:cBhvr>
                                      <p:to>
                                        <p:strVal val="visible"/>
                                      </p:to>
                                    </p:set>
                                    <p:animEffect transition="in" filter="fade">
                                      <p:cBhvr>
                                        <p:cTn id="47" dur="500"/>
                                        <p:tgtEl>
                                          <p:spTgt spid="98"/>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98"/>
                                        </p:tgtEl>
                                      </p:cBhvr>
                                    </p:animEffect>
                                    <p:set>
                                      <p:cBhvr>
                                        <p:cTn id="58" dur="1" fill="hold">
                                          <p:stCondLst>
                                            <p:cond delay="499"/>
                                          </p:stCondLst>
                                        </p:cTn>
                                        <p:tgtEl>
                                          <p:spTgt spid="9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34"/>
                                        </p:tgtEl>
                                        <p:attrNameLst>
                                          <p:attrName>style.visibility</p:attrName>
                                        </p:attrNameLst>
                                      </p:cBhvr>
                                      <p:to>
                                        <p:strVal val="visible"/>
                                      </p:to>
                                    </p:set>
                                    <p:animEffect transition="in" filter="fade">
                                      <p:cBhvr>
                                        <p:cTn id="68" dur="500"/>
                                        <p:tgtEl>
                                          <p:spTgt spid="23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6"/>
                                        </p:tgtEl>
                                        <p:attrNameLst>
                                          <p:attrName>style.visibility</p:attrName>
                                        </p:attrNameLst>
                                      </p:cBhvr>
                                      <p:to>
                                        <p:strVal val="visible"/>
                                      </p:to>
                                    </p:set>
                                    <p:animEffect transition="in" filter="fade">
                                      <p:cBhvr>
                                        <p:cTn id="71" dur="500"/>
                                        <p:tgtEl>
                                          <p:spTgt spid="236"/>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500"/>
                                        <p:tgtEl>
                                          <p:spTgt spid="7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76"/>
                                        </p:tgtEl>
                                      </p:cBhvr>
                                    </p:animEffect>
                                    <p:set>
                                      <p:cBhvr>
                                        <p:cTn id="86" dur="1" fill="hold">
                                          <p:stCondLst>
                                            <p:cond delay="499"/>
                                          </p:stCondLst>
                                        </p:cTn>
                                        <p:tgtEl>
                                          <p:spTgt spid="76"/>
                                        </p:tgtEl>
                                        <p:attrNameLst>
                                          <p:attrName>style.visibility</p:attrName>
                                        </p:attrNameLst>
                                      </p:cBhvr>
                                      <p:to>
                                        <p:strVal val="hidden"/>
                                      </p:to>
                                    </p:se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235"/>
                                        </p:tgtEl>
                                        <p:attrNameLst>
                                          <p:attrName>style.visibility</p:attrName>
                                        </p:attrNameLst>
                                      </p:cBhvr>
                                      <p:to>
                                        <p:strVal val="visible"/>
                                      </p:to>
                                    </p:set>
                                    <p:animEffect transition="in" filter="fade">
                                      <p:cBhvr>
                                        <p:cTn id="90" dur="500"/>
                                        <p:tgtEl>
                                          <p:spTgt spid="235"/>
                                        </p:tgtEl>
                                      </p:cBhvr>
                                    </p:animEffect>
                                  </p:childTnLst>
                                </p:cTn>
                              </p:par>
                            </p:childTnLst>
                          </p:cTn>
                        </p:par>
                        <p:par>
                          <p:cTn id="91" fill="hold">
                            <p:stCondLst>
                              <p:cond delay="1000"/>
                            </p:stCondLst>
                            <p:childTnLst>
                              <p:par>
                                <p:cTn id="92" presetID="10" presetClass="entr" presetSubtype="0" fill="hold" nodeType="afterEffect">
                                  <p:stCondLst>
                                    <p:cond delay="0"/>
                                  </p:stCondLst>
                                  <p:childTnLst>
                                    <p:set>
                                      <p:cBhvr>
                                        <p:cTn id="93" dur="1" fill="hold">
                                          <p:stCondLst>
                                            <p:cond delay="0"/>
                                          </p:stCondLst>
                                        </p:cTn>
                                        <p:tgtEl>
                                          <p:spTgt spid="110"/>
                                        </p:tgtEl>
                                        <p:attrNameLst>
                                          <p:attrName>style.visibility</p:attrName>
                                        </p:attrNameLst>
                                      </p:cBhvr>
                                      <p:to>
                                        <p:strVal val="visible"/>
                                      </p:to>
                                    </p:set>
                                    <p:animEffect transition="in" filter="fade">
                                      <p:cBhvr>
                                        <p:cTn id="94" dur="500"/>
                                        <p:tgtEl>
                                          <p:spTgt spid="110"/>
                                        </p:tgtEl>
                                      </p:cBhvr>
                                    </p:animEffect>
                                  </p:childTnLst>
                                </p:cTn>
                              </p:par>
                              <p:par>
                                <p:cTn id="95" presetID="10" presetClass="entr" presetSubtype="0"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41"/>
                                        </p:tgtEl>
                                      </p:cBhvr>
                                    </p:animEffect>
                                    <p:set>
                                      <p:cBhvr>
                                        <p:cTn id="102" dur="1" fill="hold">
                                          <p:stCondLst>
                                            <p:cond delay="499"/>
                                          </p:stCondLst>
                                        </p:cTn>
                                        <p:tgtEl>
                                          <p:spTgt spid="41"/>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110"/>
                                        </p:tgtEl>
                                      </p:cBhvr>
                                    </p:animEffect>
                                    <p:set>
                                      <p:cBhvr>
                                        <p:cTn id="105"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18" grpId="0" animBg="1"/>
      <p:bldP spid="219" grpId="0" animBg="1"/>
      <p:bldP spid="220" grpId="0" animBg="1"/>
      <p:bldP spid="221" grpId="0" animBg="1"/>
      <p:bldP spid="226" grpId="0"/>
      <p:bldP spid="228" grpId="0" animBg="1"/>
      <p:bldP spid="229" grpId="0" animBg="1"/>
      <p:bldP spid="231" grpId="0"/>
      <p:bldP spid="234" grpId="0" animBg="1"/>
      <p:bldP spid="235" grpId="0" animBg="1"/>
      <p:bldP spid="236"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Browser Analysis</a:t>
            </a:r>
          </a:p>
        </p:txBody>
      </p:sp>
      <p:sp>
        <p:nvSpPr>
          <p:cNvPr id="3" name="Content Placeholder 2"/>
          <p:cNvSpPr>
            <a:spLocks noGrp="1"/>
          </p:cNvSpPr>
          <p:nvPr>
            <p:ph idx="1"/>
          </p:nvPr>
        </p:nvSpPr>
        <p:spPr>
          <a:xfrm>
            <a:off x="152400" y="1143000"/>
            <a:ext cx="8991600" cy="5257800"/>
          </a:xfrm>
        </p:spPr>
        <p:txBody>
          <a:bodyPr>
            <a:normAutofit/>
          </a:bodyPr>
          <a:lstStyle/>
          <a:p>
            <a:pPr lvl="0"/>
            <a:r>
              <a:rPr lang="en-US" sz="2800" dirty="0">
                <a:solidFill>
                  <a:schemeClr val="tx2"/>
                </a:solidFill>
              </a:rPr>
              <a:t>To satisfy user experience, the browser must provide:</a:t>
            </a:r>
          </a:p>
          <a:p>
            <a:pPr lvl="1"/>
            <a:r>
              <a:rPr lang="en-US" sz="2400" dirty="0">
                <a:solidFill>
                  <a:srgbClr val="595959"/>
                </a:solidFill>
              </a:rPr>
              <a:t>Fast </a:t>
            </a:r>
            <a:r>
              <a:rPr lang="en-US" sz="2400" dirty="0">
                <a:solidFill>
                  <a:srgbClr val="0000FF"/>
                </a:solidFill>
              </a:rPr>
              <a:t>loading </a:t>
            </a:r>
            <a:r>
              <a:rPr lang="en-US" sz="2400" dirty="0"/>
              <a:t>of webpages</a:t>
            </a:r>
          </a:p>
          <a:p>
            <a:pPr lvl="1"/>
            <a:r>
              <a:rPr lang="en-US" sz="2400" dirty="0">
                <a:solidFill>
                  <a:srgbClr val="595959"/>
                </a:solidFill>
              </a:rPr>
              <a:t>Smooth </a:t>
            </a:r>
            <a:r>
              <a:rPr lang="en-US" sz="2400" dirty="0">
                <a:solidFill>
                  <a:srgbClr val="0000FF"/>
                </a:solidFill>
              </a:rPr>
              <a:t>scrolling</a:t>
            </a:r>
            <a:r>
              <a:rPr lang="en-US" sz="2400" dirty="0">
                <a:solidFill>
                  <a:srgbClr val="595959"/>
                </a:solidFill>
              </a:rPr>
              <a:t> of webpages</a:t>
            </a:r>
          </a:p>
          <a:p>
            <a:pPr lvl="1"/>
            <a:r>
              <a:rPr lang="en-US" sz="2400" dirty="0">
                <a:solidFill>
                  <a:srgbClr val="595959"/>
                </a:solidFill>
              </a:rPr>
              <a:t>Quick </a:t>
            </a:r>
            <a:r>
              <a:rPr lang="en-US" sz="2400" dirty="0">
                <a:solidFill>
                  <a:srgbClr val="0000FF"/>
                </a:solidFill>
              </a:rPr>
              <a:t>switching</a:t>
            </a:r>
            <a:r>
              <a:rPr lang="en-US" sz="2400" dirty="0">
                <a:solidFill>
                  <a:srgbClr val="595959"/>
                </a:solidFill>
              </a:rPr>
              <a:t> between browser tabs</a:t>
            </a:r>
            <a:endParaRPr lang="en-US" sz="2400" dirty="0">
              <a:solidFill>
                <a:srgbClr val="0000FF"/>
              </a:solidFill>
            </a:endParaRPr>
          </a:p>
          <a:p>
            <a:pPr lvl="1"/>
            <a:endParaRPr lang="en-US" sz="2400" dirty="0">
              <a:solidFill>
                <a:srgbClr val="595959"/>
              </a:solidFill>
            </a:endParaRPr>
          </a:p>
          <a:p>
            <a:pPr lvl="0"/>
            <a:r>
              <a:rPr lang="en-US" sz="2800" dirty="0">
                <a:solidFill>
                  <a:schemeClr val="tx2"/>
                </a:solidFill>
              </a:rPr>
              <a:t>We focus on two important user interactions:</a:t>
            </a:r>
            <a:br>
              <a:rPr lang="en-US" sz="2800" dirty="0">
                <a:solidFill>
                  <a:schemeClr val="tx2"/>
                </a:solidFill>
              </a:rPr>
            </a:br>
            <a:r>
              <a:rPr lang="en-US" sz="2800" dirty="0">
                <a:solidFill>
                  <a:schemeClr val="tx2"/>
                </a:solidFill>
              </a:rPr>
              <a:t> 1)  </a:t>
            </a:r>
            <a:r>
              <a:rPr lang="en-US" sz="2800" dirty="0">
                <a:solidFill>
                  <a:srgbClr val="0000FF"/>
                </a:solidFill>
              </a:rPr>
              <a:t>Page Scrolling </a:t>
            </a:r>
            <a:br>
              <a:rPr lang="en-US" sz="2800" dirty="0">
                <a:solidFill>
                  <a:srgbClr val="0000FF"/>
                </a:solidFill>
              </a:rPr>
            </a:br>
            <a:r>
              <a:rPr lang="en-US" sz="2800" dirty="0">
                <a:solidFill>
                  <a:srgbClr val="0000FF"/>
                </a:solidFill>
              </a:rPr>
              <a:t> </a:t>
            </a:r>
            <a:r>
              <a:rPr lang="en-US" sz="2800" dirty="0">
                <a:solidFill>
                  <a:schemeClr val="tx2"/>
                </a:solidFill>
              </a:rPr>
              <a:t>2)   </a:t>
            </a:r>
            <a:r>
              <a:rPr lang="en-US" sz="2800" dirty="0">
                <a:solidFill>
                  <a:srgbClr val="0000FF"/>
                </a:solidFill>
              </a:rPr>
              <a:t>Tab Switching</a:t>
            </a:r>
          </a:p>
          <a:p>
            <a:pPr lvl="1"/>
            <a:r>
              <a:rPr lang="en-US" sz="2400" dirty="0">
                <a:solidFill>
                  <a:srgbClr val="595959"/>
                </a:solidFill>
              </a:rPr>
              <a:t>Both include </a:t>
            </a:r>
            <a:r>
              <a:rPr lang="en-US" sz="2400" u="sng" dirty="0">
                <a:solidFill>
                  <a:srgbClr val="595959"/>
                </a:solidFill>
              </a:rPr>
              <a:t>page loading</a:t>
            </a:r>
          </a:p>
          <a:p>
            <a:pPr lvl="1"/>
            <a:endParaRPr lang="en-US" sz="1600" dirty="0">
              <a:solidFill>
                <a:srgbClr val="595959"/>
              </a:solidFill>
            </a:endParaRPr>
          </a:p>
          <a:p>
            <a:pPr lvl="1"/>
            <a:endParaRPr lang="en-US" sz="16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316936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400" dirty="0">
                <a:solidFill>
                  <a:schemeClr val="tx2"/>
                </a:solidFill>
              </a:rPr>
              <a:t>Scrolling</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17</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126691769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906000" cy="914400"/>
          </a:xfrm>
        </p:spPr>
        <p:txBody>
          <a:bodyPr/>
          <a:lstStyle/>
          <a:p>
            <a:r>
              <a:rPr lang="en-US" sz="4000" dirty="0"/>
              <a:t>What Does Happen During Scrolling?</a:t>
            </a:r>
          </a:p>
        </p:txBody>
      </p:sp>
      <p:sp>
        <p:nvSpPr>
          <p:cNvPr id="3" name="Content Placeholder 2"/>
          <p:cNvSpPr>
            <a:spLocks noGrp="1"/>
          </p:cNvSpPr>
          <p:nvPr>
            <p:ph idx="1"/>
          </p:nvPr>
        </p:nvSpPr>
        <p:spPr>
          <a:xfrm>
            <a:off x="76200" y="1143000"/>
            <a:ext cx="8991600" cy="5257800"/>
          </a:xfrm>
        </p:spPr>
        <p:txBody>
          <a:bodyPr>
            <a:normAutofit/>
          </a:bodyPr>
          <a:lstStyle/>
          <a:p>
            <a:pPr lvl="1"/>
            <a:endParaRPr lang="en-US" sz="16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18</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pic>
        <p:nvPicPr>
          <p:cNvPr id="5" name="Picture 4"/>
          <p:cNvPicPr>
            <a:picLocks noChangeAspect="1"/>
          </p:cNvPicPr>
          <p:nvPr/>
        </p:nvPicPr>
        <p:blipFill>
          <a:blip r:embed="rId4"/>
          <a:stretch>
            <a:fillRect/>
          </a:stretch>
        </p:blipFill>
        <p:spPr>
          <a:xfrm>
            <a:off x="46977" y="1447800"/>
            <a:ext cx="867423" cy="806703"/>
          </a:xfrm>
          <a:prstGeom prst="rect">
            <a:avLst/>
          </a:prstGeom>
        </p:spPr>
      </p:pic>
      <p:sp>
        <p:nvSpPr>
          <p:cNvPr id="21" name="Rounded Rectangle 20"/>
          <p:cNvSpPr/>
          <p:nvPr/>
        </p:nvSpPr>
        <p:spPr>
          <a:xfrm>
            <a:off x="3048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a:t>
            </a:r>
          </a:p>
        </p:txBody>
      </p:sp>
      <p:cxnSp>
        <p:nvCxnSpPr>
          <p:cNvPr id="23" name="Elbow Connector 22"/>
          <p:cNvCxnSpPr>
            <a:stCxn id="5" idx="2"/>
            <a:endCxn id="21" idx="1"/>
          </p:cNvCxnSpPr>
          <p:nvPr/>
        </p:nvCxnSpPr>
        <p:spPr>
          <a:xfrm rot="5400000">
            <a:off x="26844" y="2532460"/>
            <a:ext cx="731802" cy="175889"/>
          </a:xfrm>
          <a:prstGeom prst="bentConnector4">
            <a:avLst>
              <a:gd name="adj1" fmla="val 28184"/>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048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a:t>
            </a:r>
            <a:endParaRPr kumimoji="0" lang="en-US" sz="17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25" name="Elbow Connector 24"/>
          <p:cNvCxnSpPr>
            <a:stCxn id="5" idx="2"/>
            <a:endCxn id="24" idx="1"/>
          </p:cNvCxnSpPr>
          <p:nvPr/>
        </p:nvCxnSpPr>
        <p:spPr>
          <a:xfrm rot="5400000">
            <a:off x="-582756" y="3142060"/>
            <a:ext cx="1951002" cy="175889"/>
          </a:xfrm>
          <a:prstGeom prst="bentConnector4">
            <a:avLst>
              <a:gd name="adj1" fmla="val 10418"/>
              <a:gd name="adj2" fmla="val 229968"/>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1600200" y="26670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HTML Parser</a:t>
            </a:r>
          </a:p>
        </p:txBody>
      </p:sp>
      <p:cxnSp>
        <p:nvCxnSpPr>
          <p:cNvPr id="39" name="Straight Arrow Connector 38"/>
          <p:cNvCxnSpPr>
            <a:stCxn id="21" idx="3"/>
            <a:endCxn id="37" idx="1"/>
          </p:cNvCxnSpPr>
          <p:nvPr/>
        </p:nvCxnSpPr>
        <p:spPr>
          <a:xfrm>
            <a:off x="1371600" y="29863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600200" y="3886200"/>
            <a:ext cx="1066800" cy="63861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CSS Parser</a:t>
            </a:r>
          </a:p>
        </p:txBody>
      </p:sp>
      <p:cxnSp>
        <p:nvCxnSpPr>
          <p:cNvPr id="47" name="Straight Arrow Connector 46"/>
          <p:cNvCxnSpPr>
            <a:stCxn id="24" idx="3"/>
            <a:endCxn id="46" idx="1"/>
          </p:cNvCxnSpPr>
          <p:nvPr/>
        </p:nvCxnSpPr>
        <p:spPr>
          <a:xfrm>
            <a:off x="1371600" y="4205505"/>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2971800" y="3276600"/>
            <a:ext cx="1143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Render Tree</a:t>
            </a:r>
          </a:p>
        </p:txBody>
      </p:sp>
      <p:sp>
        <p:nvSpPr>
          <p:cNvPr id="51" name="Rounded Rectangle 50"/>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cxnSp>
        <p:nvCxnSpPr>
          <p:cNvPr id="52" name="Straight Arrow Connector 51"/>
          <p:cNvCxnSpPr>
            <a:stCxn id="50" idx="3"/>
            <a:endCxn id="51" idx="1"/>
          </p:cNvCxnSpPr>
          <p:nvPr/>
        </p:nvCxnSpPr>
        <p:spPr>
          <a:xfrm>
            <a:off x="4114800" y="3619500"/>
            <a:ext cx="2286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56" name="Straight Arrow Connector 55"/>
          <p:cNvCxnSpPr>
            <a:stCxn id="51" idx="3"/>
            <a:endCxn id="55" idx="1"/>
          </p:cNvCxnSpPr>
          <p:nvPr/>
        </p:nvCxnSpPr>
        <p:spPr>
          <a:xfrm>
            <a:off x="5410200" y="3619500"/>
            <a:ext cx="3048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37" idx="3"/>
            <a:endCxn id="50" idx="1"/>
          </p:cNvCxnSpPr>
          <p:nvPr/>
        </p:nvCxnSpPr>
        <p:spPr>
          <a:xfrm>
            <a:off x="2667000" y="2986305"/>
            <a:ext cx="304800" cy="63319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46" idx="3"/>
            <a:endCxn id="50" idx="1"/>
          </p:cNvCxnSpPr>
          <p:nvPr/>
        </p:nvCxnSpPr>
        <p:spPr>
          <a:xfrm flipV="1">
            <a:off x="2667000" y="3619500"/>
            <a:ext cx="304800" cy="586005"/>
          </a:xfrm>
          <a:prstGeom prst="bentConnector3">
            <a:avLst>
              <a:gd name="adj1" fmla="val 25490"/>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Composi-itng</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cxnSp>
        <p:nvCxnSpPr>
          <p:cNvPr id="126" name="Straight Arrow Connector 125"/>
          <p:cNvCxnSpPr>
            <a:stCxn id="55" idx="3"/>
            <a:endCxn id="125" idx="1"/>
          </p:cNvCxnSpPr>
          <p:nvPr/>
        </p:nvCxnSpPr>
        <p:spPr>
          <a:xfrm>
            <a:off x="7162800" y="3619500"/>
            <a:ext cx="381000" cy="0"/>
          </a:xfrm>
          <a:prstGeom prst="straightConnector1">
            <a:avLst/>
          </a:prstGeom>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0" y="0"/>
            <a:ext cx="9144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a:ea typeface="+mn-ea"/>
              <a:cs typeface="+mn-cs"/>
            </a:endParaRPr>
          </a:p>
        </p:txBody>
      </p:sp>
      <p:sp>
        <p:nvSpPr>
          <p:cNvPr id="229" name="Rounded Rectangle 228"/>
          <p:cNvSpPr/>
          <p:nvPr/>
        </p:nvSpPr>
        <p:spPr>
          <a:xfrm>
            <a:off x="4343400" y="3276600"/>
            <a:ext cx="1066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Layout</a:t>
            </a:r>
          </a:p>
        </p:txBody>
      </p:sp>
      <p:sp>
        <p:nvSpPr>
          <p:cNvPr id="234" name="Rounded Rectangle 233"/>
          <p:cNvSpPr/>
          <p:nvPr/>
        </p:nvSpPr>
        <p:spPr>
          <a:xfrm>
            <a:off x="5715000" y="3276600"/>
            <a:ext cx="14478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Rasteriza-tion</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235" name="Rounded Rectangle 234"/>
          <p:cNvSpPr/>
          <p:nvPr/>
        </p:nvSpPr>
        <p:spPr>
          <a:xfrm>
            <a:off x="7543800" y="3276600"/>
            <a:ext cx="1524000" cy="685800"/>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Composi</a:t>
            </a:r>
            <a:r>
              <a:rPr kumimoji="0" lang="en-US" sz="2000" b="1" i="0" u="none" strike="noStrike" kern="1200" cap="none" spc="0" normalizeH="0" baseline="0" noProof="0" dirty="0">
                <a:ln>
                  <a:noFill/>
                </a:ln>
                <a:solidFill>
                  <a:prstClr val="white"/>
                </a:solidFill>
                <a:effectLst/>
                <a:uLnTx/>
                <a:uFillTx/>
                <a:latin typeface="Gill Sans MT"/>
                <a:ea typeface="+mn-ea"/>
                <a:cs typeface="+mn-cs"/>
              </a:rPr>
              <a:t>-ting</a:t>
            </a:r>
          </a:p>
        </p:txBody>
      </p:sp>
      <p:grpSp>
        <p:nvGrpSpPr>
          <p:cNvPr id="28" name="Group 27"/>
          <p:cNvGrpSpPr/>
          <p:nvPr/>
        </p:nvGrpSpPr>
        <p:grpSpPr>
          <a:xfrm>
            <a:off x="9753600" y="1648968"/>
            <a:ext cx="5638800" cy="941832"/>
            <a:chOff x="-4918784" y="732071"/>
            <a:chExt cx="16481404" cy="903816"/>
          </a:xfrm>
        </p:grpSpPr>
        <p:sp>
          <p:nvSpPr>
            <p:cNvPr id="29" name="Rounded Rectangle 28"/>
            <p:cNvSpPr/>
            <p:nvPr/>
          </p:nvSpPr>
          <p:spPr bwMode="auto">
            <a:xfrm>
              <a:off x="-4696062" y="732071"/>
              <a:ext cx="16258682" cy="903816"/>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30" name="Rectangle 29"/>
            <p:cNvSpPr/>
            <p:nvPr/>
          </p:nvSpPr>
          <p:spPr>
            <a:xfrm>
              <a:off x="-4918784" y="798054"/>
              <a:ext cx="16481404" cy="797455"/>
            </a:xfrm>
            <a:prstGeom prst="rect">
              <a:avLst/>
            </a:prstGeom>
          </p:spPr>
          <p:txBody>
            <a:bodyPr wrap="square">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0000FF"/>
                  </a:solidFill>
                  <a:effectLst/>
                  <a:uLnTx/>
                  <a:uFillTx/>
                  <a:latin typeface="Gill Sans MT"/>
                  <a:ea typeface="+mn-ea"/>
                  <a:cs typeface="+mn-cs"/>
                </a:rPr>
                <a:t>Rasterization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generates the </a:t>
              </a:r>
              <a:r>
                <a:rPr kumimoji="0" lang="en-US" sz="2400" b="1" i="0" u="sng" strike="noStrike" kern="1200" cap="none" spc="0" normalizeH="0" baseline="0" noProof="0" dirty="0">
                  <a:ln>
                    <a:noFill/>
                  </a:ln>
                  <a:solidFill>
                    <a:prstClr val="black"/>
                  </a:solidFill>
                  <a:effectLst/>
                  <a:uLnTx/>
                  <a:uFillTx/>
                  <a:latin typeface="Gill Sans MT"/>
                  <a:ea typeface="+mn-ea"/>
                  <a:cs typeface="+mn-cs"/>
                </a:rPr>
                <a:t>bitmap</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sends it to </a:t>
              </a:r>
              <a:r>
                <a:rPr kumimoji="0" lang="en-US" sz="2400" b="1" i="0" u="sng" strike="noStrike" kern="1200" cap="none" spc="0" normalizeH="0" baseline="0" noProof="0" dirty="0">
                  <a:ln>
                    <a:noFill/>
                  </a:ln>
                  <a:solidFill>
                    <a:prstClr val="black"/>
                  </a:solidFill>
                  <a:effectLst/>
                  <a:uLnTx/>
                  <a:uFillTx/>
                  <a:latin typeface="Gill Sans MT"/>
                  <a:ea typeface="+mn-ea"/>
                  <a:cs typeface="+mn-cs"/>
                </a:rPr>
                <a:t>GPU</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for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compositing</a:t>
              </a:r>
            </a:p>
          </p:txBody>
        </p:sp>
      </p:grpSp>
      <p:sp>
        <p:nvSpPr>
          <p:cNvPr id="31" name="Rounded Rectangle 30"/>
          <p:cNvSpPr/>
          <p:nvPr/>
        </p:nvSpPr>
        <p:spPr>
          <a:xfrm>
            <a:off x="6781800" y="4238190"/>
            <a:ext cx="1371600" cy="714810"/>
          </a:xfrm>
          <a:prstGeom prst="roundRect">
            <a:avLst/>
          </a:prstGeom>
          <a:solidFill>
            <a:schemeClr val="bg2">
              <a:lumMod val="25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Texture Tiling</a:t>
            </a:r>
          </a:p>
        </p:txBody>
      </p:sp>
      <p:cxnSp>
        <p:nvCxnSpPr>
          <p:cNvPr id="32" name="Elbow Connector 31"/>
          <p:cNvCxnSpPr>
            <a:endCxn id="31" idx="1"/>
          </p:cNvCxnSpPr>
          <p:nvPr/>
        </p:nvCxnSpPr>
        <p:spPr>
          <a:xfrm rot="16200000" flipH="1">
            <a:off x="6293753" y="4107547"/>
            <a:ext cx="633195" cy="342900"/>
          </a:xfrm>
          <a:prstGeom prst="bentConnector2">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31" idx="3"/>
          </p:cNvCxnSpPr>
          <p:nvPr/>
        </p:nvCxnSpPr>
        <p:spPr>
          <a:xfrm flipV="1">
            <a:off x="8153400" y="3962400"/>
            <a:ext cx="152400" cy="633195"/>
          </a:xfrm>
          <a:prstGeom prst="bentConnector2">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2971800" y="5303521"/>
            <a:ext cx="5791201" cy="1325879"/>
            <a:chOff x="-4694065" y="811665"/>
            <a:chExt cx="16296395" cy="955146"/>
          </a:xfrm>
        </p:grpSpPr>
        <p:sp>
          <p:nvSpPr>
            <p:cNvPr id="35" name="Rounded Rectangle 34"/>
            <p:cNvSpPr/>
            <p:nvPr/>
          </p:nvSpPr>
          <p:spPr bwMode="auto">
            <a:xfrm>
              <a:off x="-4694065" y="811665"/>
              <a:ext cx="16296395" cy="955146"/>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36" name="Rectangle 35"/>
            <p:cNvSpPr/>
            <p:nvPr/>
          </p:nvSpPr>
          <p:spPr>
            <a:xfrm>
              <a:off x="-4694065" y="833622"/>
              <a:ext cx="16296392" cy="86470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to minimize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cache misses </a:t>
              </a:r>
              <a:br>
                <a:rPr kumimoji="0" lang="en-US" sz="2400" b="1" i="0" u="none" strike="noStrike" kern="1200" cap="none" spc="0" normalizeH="0" baseline="0" noProof="0" dirty="0">
                  <a:ln>
                    <a:noFill/>
                  </a:ln>
                  <a:solidFill>
                    <a:srgbClr val="C00000"/>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during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compositing</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the </a:t>
              </a:r>
              <a:r>
                <a:rPr kumimoji="0" lang="en-US" sz="2400" b="1" i="0" u="sng" strike="noStrike" kern="1200" cap="none" spc="0" normalizeH="0" baseline="0" noProof="0" dirty="0">
                  <a:ln>
                    <a:noFill/>
                  </a:ln>
                  <a:solidFill>
                    <a:prstClr val="black"/>
                  </a:solidFill>
                  <a:effectLst/>
                  <a:uLnTx/>
                  <a:uFillTx/>
                  <a:latin typeface="Gill Sans MT"/>
                  <a:ea typeface="+mn-ea"/>
                  <a:cs typeface="+mn-cs"/>
                </a:rPr>
                <a:t>graphics driver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reorganizes the bitmaps</a:t>
              </a:r>
            </a:p>
          </p:txBody>
        </p:sp>
      </p:grpSp>
      <p:sp>
        <p:nvSpPr>
          <p:cNvPr id="40" name="Rounded Rectangle 39"/>
          <p:cNvSpPr/>
          <p:nvPr/>
        </p:nvSpPr>
        <p:spPr>
          <a:xfrm>
            <a:off x="6781800" y="4238190"/>
            <a:ext cx="1371600" cy="714810"/>
          </a:xfrm>
          <a:prstGeom prst="roundRect">
            <a:avLst/>
          </a:prstGeom>
          <a:solidFill>
            <a:schemeClr val="tx1">
              <a:alpha val="70000"/>
            </a:schemeClr>
          </a:solid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grpSp>
        <p:nvGrpSpPr>
          <p:cNvPr id="41" name="Group 40"/>
          <p:cNvGrpSpPr/>
          <p:nvPr/>
        </p:nvGrpSpPr>
        <p:grpSpPr>
          <a:xfrm>
            <a:off x="432951" y="882590"/>
            <a:ext cx="5282049" cy="1327210"/>
            <a:chOff x="506014" y="5486398"/>
            <a:chExt cx="7709778" cy="567307"/>
          </a:xfrm>
        </p:grpSpPr>
        <p:grpSp>
          <p:nvGrpSpPr>
            <p:cNvPr id="42" name="Group 41"/>
            <p:cNvGrpSpPr/>
            <p:nvPr/>
          </p:nvGrpSpPr>
          <p:grpSpPr>
            <a:xfrm>
              <a:off x="763854" y="5486398"/>
              <a:ext cx="7229492" cy="553710"/>
              <a:chOff x="-1813577" y="838199"/>
              <a:chExt cx="11272566" cy="321274"/>
            </a:xfrm>
          </p:grpSpPr>
          <p:sp>
            <p:nvSpPr>
              <p:cNvPr id="44" name="Rounded Rectangle 43"/>
              <p:cNvSpPr/>
              <p:nvPr/>
            </p:nvSpPr>
            <p:spPr bwMode="auto">
              <a:xfrm>
                <a:off x="-1813577" y="845517"/>
                <a:ext cx="11272566" cy="313956"/>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45" name="Rectangle 44"/>
              <p:cNvSpPr/>
              <p:nvPr/>
            </p:nvSpPr>
            <p:spPr>
              <a:xfrm>
                <a:off x="-153064" y="838199"/>
                <a:ext cx="9386361" cy="120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grpSp>
        <p:sp>
          <p:nvSpPr>
            <p:cNvPr id="43" name="Rectangle 42"/>
            <p:cNvSpPr/>
            <p:nvPr/>
          </p:nvSpPr>
          <p:spPr>
            <a:xfrm>
              <a:off x="506014" y="5540633"/>
              <a:ext cx="7709778" cy="513072"/>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rasterization uses</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 color </a:t>
              </a:r>
              <a:r>
                <a:rPr kumimoji="0" lang="en-US" sz="2400" b="1" i="0" u="none" strike="noStrike" kern="1200" cap="none" spc="0" normalizeH="0" baseline="0" noProof="0" dirty="0" err="1">
                  <a:ln>
                    <a:noFill/>
                  </a:ln>
                  <a:solidFill>
                    <a:srgbClr val="0000FF"/>
                  </a:solidFill>
                  <a:effectLst/>
                  <a:uLnTx/>
                  <a:uFillTx/>
                  <a:latin typeface="Gill Sans MT"/>
                  <a:ea typeface="+mn-ea"/>
                  <a:cs typeface="+mn-cs"/>
                </a:rPr>
                <a:t>blitters</a:t>
              </a:r>
              <a:br>
                <a:rPr kumimoji="0" lang="en-US" sz="2400" b="1" i="0" u="none" strike="noStrike" kern="1200" cap="none" spc="0" normalizeH="0" baseline="0" noProof="0" dirty="0">
                  <a:ln>
                    <a:noFill/>
                  </a:ln>
                  <a:solidFill>
                    <a:srgbClr val="0000FF"/>
                  </a:solidFill>
                  <a:effectLst/>
                  <a:uLnTx/>
                  <a:uFillTx/>
                  <a:latin typeface="Gill Sans MT"/>
                  <a:ea typeface="+mn-ea"/>
                  <a:cs typeface="+mn-cs"/>
                </a:rPr>
              </a:br>
              <a:r>
                <a:rPr kumimoji="0" lang="en-US" sz="24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to</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convert the </a:t>
              </a:r>
              <a:r>
                <a:rPr kumimoji="0" lang="en-US" sz="2400" b="1" i="0" u="sng" strike="noStrike" kern="1200" cap="none" spc="0" normalizeH="0" baseline="0" noProof="0" dirty="0">
                  <a:ln>
                    <a:noFill/>
                  </a:ln>
                  <a:solidFill>
                    <a:prstClr val="black"/>
                  </a:solidFill>
                  <a:effectLst/>
                  <a:uLnTx/>
                  <a:uFillTx/>
                  <a:latin typeface="Gill Sans MT"/>
                  <a:ea typeface="+mn-ea"/>
                  <a:cs typeface="+mn-cs"/>
                </a:rPr>
                <a:t>basic primitives</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into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bitmaps</a:t>
              </a:r>
            </a:p>
          </p:txBody>
        </p:sp>
      </p:grpSp>
      <p:grpSp>
        <p:nvGrpSpPr>
          <p:cNvPr id="48" name="Group 47"/>
          <p:cNvGrpSpPr/>
          <p:nvPr/>
        </p:nvGrpSpPr>
        <p:grpSpPr>
          <a:xfrm>
            <a:off x="609600" y="5562605"/>
            <a:ext cx="5748078" cy="621271"/>
            <a:chOff x="1271333" y="5486395"/>
            <a:chExt cx="6577268" cy="279471"/>
          </a:xfrm>
        </p:grpSpPr>
        <p:sp>
          <p:nvSpPr>
            <p:cNvPr id="57" name="Rectangle 56"/>
            <p:cNvSpPr/>
            <p:nvPr/>
          </p:nvSpPr>
          <p:spPr>
            <a:xfrm>
              <a:off x="1828799" y="5486395"/>
              <a:ext cx="6019802" cy="2076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53" name="Rectangle 52"/>
            <p:cNvSpPr/>
            <p:nvPr/>
          </p:nvSpPr>
          <p:spPr>
            <a:xfrm>
              <a:off x="1271333" y="5558192"/>
              <a:ext cx="4882766" cy="207674"/>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58" name="Straight Arrow Connector 57"/>
          <p:cNvCxnSpPr/>
          <p:nvPr/>
        </p:nvCxnSpPr>
        <p:spPr>
          <a:xfrm flipH="1" flipV="1">
            <a:off x="4800600" y="2286000"/>
            <a:ext cx="914400" cy="228600"/>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35" idx="0"/>
          </p:cNvCxnSpPr>
          <p:nvPr/>
        </p:nvCxnSpPr>
        <p:spPr>
          <a:xfrm flipH="1">
            <a:off x="5867401" y="4953000"/>
            <a:ext cx="1028700" cy="350521"/>
          </a:xfrm>
          <a:prstGeom prst="straightConnector1">
            <a:avLst/>
          </a:prstGeom>
          <a:ln w="38100" cmpd="sng">
            <a:solidFill>
              <a:srgbClr val="FFFFFF"/>
            </a:solidFill>
            <a:prstDash val="sysDash"/>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6477000" y="2895600"/>
            <a:ext cx="0" cy="381000"/>
          </a:xfrm>
          <a:prstGeom prst="straightConnector1">
            <a:avLst/>
          </a:prstGeom>
          <a:ln w="38100" cmpd="sng">
            <a:solidFill>
              <a:schemeClr val="tx1"/>
            </a:solidFill>
            <a:prstDash val="solid"/>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5791200" y="2209800"/>
            <a:ext cx="1371600" cy="685800"/>
          </a:xfrm>
          <a:prstGeom prst="roundRect">
            <a:avLst/>
          </a:prstGeom>
          <a:solidFill>
            <a:schemeClr val="bg2">
              <a:lumMod val="2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Color </a:t>
            </a:r>
            <a:r>
              <a:rPr kumimoji="0" lang="en-US" sz="2000" b="1" i="0" u="none" strike="noStrike" kern="1200" cap="none" spc="0" normalizeH="0" baseline="0" noProof="0" dirty="0" err="1">
                <a:ln>
                  <a:noFill/>
                </a:ln>
                <a:solidFill>
                  <a:prstClr val="white"/>
                </a:solidFill>
                <a:effectLst/>
                <a:uLnTx/>
                <a:uFillTx/>
                <a:latin typeface="Gill Sans MT"/>
                <a:ea typeface="+mn-ea"/>
                <a:cs typeface="+mn-cs"/>
              </a:rPr>
              <a:t>Blitting</a:t>
            </a:r>
            <a:endParaRPr kumimoji="0" lang="en-US" sz="2000" b="1" i="0" u="none" strike="noStrike" kern="1200" cap="none" spc="0" normalizeH="0" baseline="0" noProof="0" dirty="0">
              <a:ln>
                <a:noFill/>
              </a:ln>
              <a:solidFill>
                <a:prstClr val="white"/>
              </a:solidFill>
              <a:effectLst/>
              <a:uLnTx/>
              <a:uFillTx/>
              <a:latin typeface="Gill Sans MT"/>
              <a:ea typeface="+mn-ea"/>
              <a:cs typeface="+mn-cs"/>
            </a:endParaRPr>
          </a:p>
        </p:txBody>
      </p:sp>
    </p:spTree>
    <p:extLst>
      <p:ext uri="{BB962C8B-B14F-4D97-AF65-F5344CB8AC3E}">
        <p14:creationId xmlns:p14="http://schemas.microsoft.com/office/powerpoint/2010/main" val="429400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4"/>
                                        </p:tgtEl>
                                        <p:attrNameLst>
                                          <p:attrName>style.visibility</p:attrName>
                                        </p:attrNameLst>
                                      </p:cBhvr>
                                      <p:to>
                                        <p:strVal val="visible"/>
                                      </p:to>
                                    </p:set>
                                    <p:animEffect transition="in" filter="fade">
                                      <p:cBhvr>
                                        <p:cTn id="17" dur="500"/>
                                        <p:tgtEl>
                                          <p:spTgt spid="2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5"/>
                                        </p:tgtEl>
                                        <p:attrNameLst>
                                          <p:attrName>style.visibility</p:attrName>
                                        </p:attrNameLst>
                                      </p:cBhvr>
                                      <p:to>
                                        <p:strVal val="visible"/>
                                      </p:to>
                                    </p:set>
                                    <p:animEffect transition="in" filter="fade">
                                      <p:cBhvr>
                                        <p:cTn id="22" dur="500"/>
                                        <p:tgtEl>
                                          <p:spTgt spid="2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29"/>
                                        </p:tgtEl>
                                      </p:cBhvr>
                                    </p:animEffect>
                                    <p:set>
                                      <p:cBhvr>
                                        <p:cTn id="27" dur="1" fill="hold">
                                          <p:stCondLst>
                                            <p:cond delay="499"/>
                                          </p:stCondLst>
                                        </p:cTn>
                                        <p:tgtEl>
                                          <p:spTgt spid="229"/>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xit" presetSubtype="0" fill="hold" nodeType="withEffect">
                                  <p:stCondLst>
                                    <p:cond delay="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xit" presetSubtype="0" fill="hold" grpId="1" nodeType="withEffect">
                                  <p:stCondLst>
                                    <p:cond delay="0"/>
                                  </p:stCondLst>
                                  <p:childTnLst>
                                    <p:animEffect transition="out" filter="fade">
                                      <p:cBhvr>
                                        <p:cTn id="56" dur="500"/>
                                        <p:tgtEl>
                                          <p:spTgt spid="235"/>
                                        </p:tgtEl>
                                      </p:cBhvr>
                                    </p:animEffect>
                                    <p:set>
                                      <p:cBhvr>
                                        <p:cTn id="57" dur="1" fill="hold">
                                          <p:stCondLst>
                                            <p:cond delay="499"/>
                                          </p:stCondLst>
                                        </p:cTn>
                                        <p:tgtEl>
                                          <p:spTgt spid="235"/>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49"/>
                                        </p:tgtEl>
                                      </p:cBhvr>
                                    </p:animEffect>
                                    <p:set>
                                      <p:cBhvr>
                                        <p:cTn id="60" dur="1" fill="hold">
                                          <p:stCondLst>
                                            <p:cond delay="499"/>
                                          </p:stCondLst>
                                        </p:cTn>
                                        <p:tgtEl>
                                          <p:spTgt spid="4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41"/>
                                        </p:tgtEl>
                                      </p:cBhvr>
                                    </p:animEffect>
                                    <p:set>
                                      <p:cBhvr>
                                        <p:cTn id="80" dur="1" fill="hold">
                                          <p:stCondLst>
                                            <p:cond delay="499"/>
                                          </p:stCondLst>
                                        </p:cTn>
                                        <p:tgtEl>
                                          <p:spTgt spid="41"/>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58"/>
                                        </p:tgtEl>
                                      </p:cBhvr>
                                    </p:animEffect>
                                    <p:set>
                                      <p:cBhvr>
                                        <p:cTn id="83"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229" grpId="0" animBg="1"/>
      <p:bldP spid="229" grpId="1" animBg="1"/>
      <p:bldP spid="234" grpId="0" animBg="1"/>
      <p:bldP spid="235" grpId="0" animBg="1"/>
      <p:bldP spid="235" grpId="1" animBg="1"/>
      <p:bldP spid="31" grpId="0" animBg="1"/>
      <p:bldP spid="40" grpId="0" animBg="1"/>
      <p:bldP spid="5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Scrolling Energy Analysis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19</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grpSp>
        <p:nvGrpSpPr>
          <p:cNvPr id="5" name="Group 4"/>
          <p:cNvGrpSpPr/>
          <p:nvPr/>
        </p:nvGrpSpPr>
        <p:grpSpPr>
          <a:xfrm>
            <a:off x="76200" y="1676400"/>
            <a:ext cx="8915400" cy="3352800"/>
            <a:chOff x="76200" y="2286000"/>
            <a:chExt cx="8915400" cy="3352800"/>
          </a:xfrm>
        </p:grpSpPr>
        <p:graphicFrame>
          <p:nvGraphicFramePr>
            <p:cNvPr id="16" name="Chart 15"/>
            <p:cNvGraphicFramePr>
              <a:graphicFrameLocks/>
            </p:cNvGraphicFramePr>
            <p:nvPr>
              <p:extLst/>
            </p:nvPr>
          </p:nvGraphicFramePr>
          <p:xfrm>
            <a:off x="76200" y="2286000"/>
            <a:ext cx="8915400" cy="3352800"/>
          </p:xfrm>
          <a:graphic>
            <a:graphicData uri="http://schemas.openxmlformats.org/drawingml/2006/chart">
              <c:chart xmlns:c="http://schemas.openxmlformats.org/drawingml/2006/chart" xmlns:r="http://schemas.openxmlformats.org/officeDocument/2006/relationships" r:id="rId4"/>
            </a:graphicData>
          </a:graphic>
        </p:graphicFrame>
        <p:cxnSp>
          <p:nvCxnSpPr>
            <p:cNvPr id="17" name="Straight Connector 16"/>
            <p:cNvCxnSpPr/>
            <p:nvPr/>
          </p:nvCxnSpPr>
          <p:spPr>
            <a:xfrm>
              <a:off x="7924800" y="2771335"/>
              <a:ext cx="0" cy="2334065"/>
            </a:xfrm>
            <a:prstGeom prst="line">
              <a:avLst/>
            </a:prstGeom>
            <a:noFill/>
            <a:ln w="25400" cap="flat" cmpd="sng" algn="ctr">
              <a:solidFill>
                <a:srgbClr val="000000"/>
              </a:solidFill>
              <a:prstDash val="dash"/>
            </a:ln>
            <a:effectLst/>
          </p:spPr>
        </p:cxnSp>
        <p:sp>
          <p:nvSpPr>
            <p:cNvPr id="18" name="TextBox 17"/>
            <p:cNvSpPr txBox="1"/>
            <p:nvPr/>
          </p:nvSpPr>
          <p:spPr>
            <a:xfrm>
              <a:off x="1776912" y="4648207"/>
              <a:ext cx="813461" cy="479619"/>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Google</a:t>
              </a:r>
              <a:br>
                <a:rPr kumimoji="0" lang="en-US" sz="2200" b="0" i="0" u="none" strike="noStrike" kern="1200" cap="none" spc="0" normalizeH="0" baseline="0" noProof="0" dirty="0">
                  <a:ln>
                    <a:noFill/>
                  </a:ln>
                  <a:solidFill>
                    <a:prstClr val="black"/>
                  </a:solidFill>
                  <a:effectLst/>
                  <a:uLnTx/>
                  <a:uFillTx/>
                  <a:latin typeface="Gill Sans MT"/>
                  <a:ea typeface="+mn-ea"/>
                  <a:cs typeface="+mn-cs"/>
                </a:rPr>
              </a:br>
              <a:r>
                <a:rPr kumimoji="0" lang="en-US" sz="2200" b="0" i="0" u="none" strike="noStrike" kern="1200" cap="none" spc="0" normalizeH="0" baseline="0" noProof="0" dirty="0">
                  <a:ln>
                    <a:noFill/>
                  </a:ln>
                  <a:solidFill>
                    <a:prstClr val="black"/>
                  </a:solidFill>
                  <a:effectLst/>
                  <a:uLnTx/>
                  <a:uFillTx/>
                  <a:latin typeface="Gill Sans MT"/>
                  <a:ea typeface="+mn-ea"/>
                  <a:cs typeface="+mn-cs"/>
                </a:rPr>
                <a:t>Docs</a:t>
              </a:r>
            </a:p>
          </p:txBody>
        </p:sp>
        <p:sp>
          <p:nvSpPr>
            <p:cNvPr id="19" name="TextBox 18"/>
            <p:cNvSpPr txBox="1"/>
            <p:nvPr/>
          </p:nvSpPr>
          <p:spPr>
            <a:xfrm>
              <a:off x="2895034" y="4648200"/>
              <a:ext cx="667989" cy="248786"/>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Gmail</a:t>
              </a:r>
            </a:p>
          </p:txBody>
        </p:sp>
        <p:sp>
          <p:nvSpPr>
            <p:cNvPr id="20" name="TextBox 19"/>
            <p:cNvSpPr txBox="1"/>
            <p:nvPr/>
          </p:nvSpPr>
          <p:spPr>
            <a:xfrm>
              <a:off x="3729793" y="4648208"/>
              <a:ext cx="1025922" cy="479619"/>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Google</a:t>
              </a:r>
              <a:br>
                <a:rPr kumimoji="0" lang="en-US" sz="2200" b="0" i="0" u="none" strike="noStrike" kern="1200" cap="none" spc="0" normalizeH="0" baseline="0" noProof="0" dirty="0">
                  <a:ln>
                    <a:noFill/>
                  </a:ln>
                  <a:solidFill>
                    <a:prstClr val="black"/>
                  </a:solidFill>
                  <a:effectLst/>
                  <a:uLnTx/>
                  <a:uFillTx/>
                  <a:latin typeface="Gill Sans MT"/>
                  <a:ea typeface="+mn-ea"/>
                  <a:cs typeface="+mn-cs"/>
                </a:rPr>
              </a:br>
              <a:r>
                <a:rPr kumimoji="0" lang="en-US" sz="2200" b="0" i="0" u="none" strike="noStrike" kern="1200" cap="none" spc="0" normalizeH="0" baseline="0" noProof="0" dirty="0">
                  <a:ln>
                    <a:noFill/>
                  </a:ln>
                  <a:solidFill>
                    <a:prstClr val="black"/>
                  </a:solidFill>
                  <a:effectLst/>
                  <a:uLnTx/>
                  <a:uFillTx/>
                  <a:latin typeface="Gill Sans MT"/>
                  <a:ea typeface="+mn-ea"/>
                  <a:cs typeface="+mn-cs"/>
                </a:rPr>
                <a:t>Calendar</a:t>
              </a:r>
            </a:p>
          </p:txBody>
        </p:sp>
        <p:sp>
          <p:nvSpPr>
            <p:cNvPr id="21" name="TextBox 20"/>
            <p:cNvSpPr txBox="1"/>
            <p:nvPr/>
          </p:nvSpPr>
          <p:spPr>
            <a:xfrm>
              <a:off x="4910363" y="4648208"/>
              <a:ext cx="732735" cy="479619"/>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Word-</a:t>
              </a:r>
              <a:br>
                <a:rPr kumimoji="0" lang="en-US" sz="2200" b="0" i="0" u="none" strike="noStrike" kern="1200" cap="none" spc="0" normalizeH="0" baseline="0" noProof="0" dirty="0">
                  <a:ln>
                    <a:noFill/>
                  </a:ln>
                  <a:solidFill>
                    <a:prstClr val="black"/>
                  </a:solidFill>
                  <a:effectLst/>
                  <a:uLnTx/>
                  <a:uFillTx/>
                  <a:latin typeface="Gill Sans MT"/>
                  <a:ea typeface="+mn-ea"/>
                  <a:cs typeface="+mn-cs"/>
                </a:rPr>
              </a:br>
              <a:r>
                <a:rPr kumimoji="0" lang="en-US" sz="2200" b="0" i="0" u="none" strike="noStrike" kern="1200" cap="none" spc="0" normalizeH="0" baseline="0" noProof="0" dirty="0">
                  <a:ln>
                    <a:noFill/>
                  </a:ln>
                  <a:solidFill>
                    <a:prstClr val="black"/>
                  </a:solidFill>
                  <a:effectLst/>
                  <a:uLnTx/>
                  <a:uFillTx/>
                  <a:latin typeface="Gill Sans MT"/>
                  <a:ea typeface="+mn-ea"/>
                  <a:cs typeface="+mn-cs"/>
                </a:rPr>
                <a:t>Press</a:t>
              </a:r>
            </a:p>
          </p:txBody>
        </p:sp>
        <p:sp>
          <p:nvSpPr>
            <p:cNvPr id="22" name="TextBox 21"/>
            <p:cNvSpPr txBox="1"/>
            <p:nvPr/>
          </p:nvSpPr>
          <p:spPr>
            <a:xfrm>
              <a:off x="5888255" y="4648200"/>
              <a:ext cx="821589" cy="248786"/>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Twitter</a:t>
              </a:r>
            </a:p>
          </p:txBody>
        </p:sp>
        <p:sp>
          <p:nvSpPr>
            <p:cNvPr id="24" name="TextBox 23"/>
            <p:cNvSpPr txBox="1"/>
            <p:nvPr/>
          </p:nvSpPr>
          <p:spPr>
            <a:xfrm>
              <a:off x="6882203" y="4648208"/>
              <a:ext cx="814701" cy="479619"/>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Ani-</a:t>
              </a:r>
              <a:br>
                <a:rPr kumimoji="0" lang="en-US" sz="2200" b="0" i="0" u="none" strike="noStrike" kern="1200" cap="none" spc="0" normalizeH="0" baseline="0" noProof="0" dirty="0">
                  <a:ln>
                    <a:noFill/>
                  </a:ln>
                  <a:solidFill>
                    <a:prstClr val="black"/>
                  </a:solidFill>
                  <a:effectLst/>
                  <a:uLnTx/>
                  <a:uFillTx/>
                  <a:latin typeface="Gill Sans MT"/>
                  <a:ea typeface="+mn-ea"/>
                  <a:cs typeface="+mn-cs"/>
                </a:rPr>
              </a:br>
              <a:r>
                <a:rPr kumimoji="0" lang="en-US" sz="2200" b="0" i="0" u="none" strike="noStrike" kern="1200" cap="none" spc="0" normalizeH="0" baseline="0" noProof="0" dirty="0" err="1">
                  <a:ln>
                    <a:noFill/>
                  </a:ln>
                  <a:solidFill>
                    <a:prstClr val="black"/>
                  </a:solidFill>
                  <a:effectLst/>
                  <a:uLnTx/>
                  <a:uFillTx/>
                  <a:latin typeface="Gill Sans MT"/>
                  <a:ea typeface="+mn-ea"/>
                  <a:cs typeface="+mn-cs"/>
                </a:rPr>
                <a:t>mation</a:t>
              </a:r>
              <a:endParaRPr kumimoji="0" lang="en-US" sz="2200" b="0" i="0" u="none" strike="noStrike" kern="1200" cap="none" spc="0" normalizeH="0" baseline="0" noProof="0" dirty="0">
                <a:ln>
                  <a:noFill/>
                </a:ln>
                <a:solidFill>
                  <a:prstClr val="black"/>
                </a:solidFill>
                <a:effectLst/>
                <a:uLnTx/>
                <a:uFillTx/>
                <a:latin typeface="Gill Sans MT"/>
                <a:ea typeface="+mn-ea"/>
                <a:cs typeface="+mn-cs"/>
              </a:endParaRPr>
            </a:p>
          </p:txBody>
        </p:sp>
        <p:sp>
          <p:nvSpPr>
            <p:cNvPr id="25" name="TextBox 24"/>
            <p:cNvSpPr txBox="1"/>
            <p:nvPr/>
          </p:nvSpPr>
          <p:spPr>
            <a:xfrm>
              <a:off x="8116935" y="4648200"/>
              <a:ext cx="501302" cy="248786"/>
            </a:xfrm>
            <a:prstGeom prst="rect">
              <a:avLst/>
            </a:prstGeom>
            <a:noFill/>
          </p:spPr>
          <p:txBody>
            <a:bodyPr wrap="non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AVG</a:t>
              </a:r>
            </a:p>
          </p:txBody>
        </p:sp>
      </p:grpSp>
      <p:grpSp>
        <p:nvGrpSpPr>
          <p:cNvPr id="3" name="Group 2"/>
          <p:cNvGrpSpPr/>
          <p:nvPr/>
        </p:nvGrpSpPr>
        <p:grpSpPr>
          <a:xfrm>
            <a:off x="0" y="5105400"/>
            <a:ext cx="9144000" cy="1049357"/>
            <a:chOff x="1828800" y="5486399"/>
            <a:chExt cx="6019800" cy="839482"/>
          </a:xfrm>
          <a:solidFill>
            <a:srgbClr val="E4E4E4"/>
          </a:solidFill>
        </p:grpSpPr>
        <p:sp>
          <p:nvSpPr>
            <p:cNvPr id="42" name="Rectangle 41"/>
            <p:cNvSpPr/>
            <p:nvPr/>
          </p:nvSpPr>
          <p:spPr>
            <a:xfrm>
              <a:off x="1828800" y="5486399"/>
              <a:ext cx="6019800" cy="461665"/>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43" name="Rectangle 42"/>
            <p:cNvSpPr/>
            <p:nvPr/>
          </p:nvSpPr>
          <p:spPr>
            <a:xfrm>
              <a:off x="1828800" y="5562599"/>
              <a:ext cx="6019800" cy="76328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41.9%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of page scrolling energy is spent on</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texture tiling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color </a:t>
              </a:r>
              <a:r>
                <a:rPr kumimoji="0" lang="en-US" sz="2800" b="1" i="0" u="none" strike="noStrike" kern="1200" cap="none" spc="0" normalizeH="0" baseline="0" noProof="0" dirty="0" err="1">
                  <a:ln>
                    <a:noFill/>
                  </a:ln>
                  <a:solidFill>
                    <a:srgbClr val="0000FF"/>
                  </a:solidFill>
                  <a:effectLst/>
                  <a:uLnTx/>
                  <a:uFillTx/>
                  <a:latin typeface="Gill Sans MT"/>
                  <a:ea typeface="+mn-ea"/>
                  <a:cs typeface="+mn-cs"/>
                </a:rPr>
                <a:t>blitting</a:t>
              </a:r>
              <a:endParaRPr kumimoji="0" lang="en-US" sz="2800" b="1" i="0" u="none" strike="noStrike" kern="1200" cap="none" spc="0" normalizeH="0" baseline="0" noProof="0" dirty="0">
                <a:ln>
                  <a:noFill/>
                </a:ln>
                <a:solidFill>
                  <a:srgbClr val="0000FF"/>
                </a:solidFill>
                <a:effectLst/>
                <a:uLnTx/>
                <a:uFillTx/>
                <a:latin typeface="Gill Sans MT"/>
                <a:ea typeface="+mn-ea"/>
                <a:cs typeface="+mn-cs"/>
              </a:endParaRPr>
            </a:p>
          </p:txBody>
        </p:sp>
      </p:grpSp>
      <p:sp>
        <p:nvSpPr>
          <p:cNvPr id="46" name="Rounded Rectangle 45"/>
          <p:cNvSpPr/>
          <p:nvPr/>
        </p:nvSpPr>
        <p:spPr bwMode="auto">
          <a:xfrm>
            <a:off x="7924800" y="2133600"/>
            <a:ext cx="914400" cy="2286000"/>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Tree>
    <p:extLst>
      <p:ext uri="{BB962C8B-B14F-4D97-AF65-F5344CB8AC3E}">
        <p14:creationId xmlns:p14="http://schemas.microsoft.com/office/powerpoint/2010/main" val="33713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0" y="4286072"/>
            <a:ext cx="50292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A significant portion of</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total data movement comes from</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texture tiling</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color </a:t>
            </a:r>
            <a:r>
              <a:rPr kumimoji="0" lang="en-US" sz="2400" b="1" i="0" u="none" strike="noStrike" kern="1200" cap="none" spc="0" normalizeH="0" baseline="0" noProof="0" dirty="0" err="1">
                <a:ln>
                  <a:noFill/>
                </a:ln>
                <a:solidFill>
                  <a:srgbClr val="0000FF"/>
                </a:solidFill>
                <a:effectLst/>
                <a:uLnTx/>
                <a:uFillTx/>
                <a:latin typeface="Gill Sans MT"/>
                <a:ea typeface="+mn-ea"/>
                <a:cs typeface="+mn-cs"/>
              </a:rPr>
              <a:t>blitting</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2" name="Title 1"/>
          <p:cNvSpPr>
            <a:spLocks noGrp="1"/>
          </p:cNvSpPr>
          <p:nvPr>
            <p:ph type="title"/>
          </p:nvPr>
        </p:nvSpPr>
        <p:spPr>
          <a:xfrm>
            <a:off x="-228600" y="0"/>
            <a:ext cx="9677400" cy="914400"/>
          </a:xfrm>
        </p:spPr>
        <p:txBody>
          <a:bodyPr/>
          <a:lstStyle/>
          <a:p>
            <a:r>
              <a:rPr lang="en-US" dirty="0"/>
              <a:t>Scrolling a Google Docs Web Page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20</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8" name="Rectangle 17"/>
          <p:cNvSpPr/>
          <p:nvPr/>
        </p:nvSpPr>
        <p:spPr>
          <a:xfrm>
            <a:off x="5715000" y="1600200"/>
            <a:ext cx="38100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MT"/>
                <a:ea typeface="+mn-ea"/>
                <a:cs typeface="+mn-cs"/>
              </a:rPr>
              <a:t>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total energy consumption goes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1" name="Rectangle 20"/>
          <p:cNvSpPr/>
          <p:nvPr/>
        </p:nvSpPr>
        <p:spPr>
          <a:xfrm>
            <a:off x="1540435" y="6248400"/>
            <a:ext cx="4495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MT"/>
                <a:ea typeface="+mn-ea"/>
                <a:cs typeface="+mn-cs"/>
              </a:rPr>
              <a:t>37.7%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total system energy </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graphicFrame>
        <p:nvGraphicFramePr>
          <p:cNvPr id="14" name="Chart 13"/>
          <p:cNvGraphicFramePr>
            <a:graphicFrameLocks/>
          </p:cNvGraphicFramePr>
          <p:nvPr>
            <p:extLst/>
          </p:nvPr>
        </p:nvGraphicFramePr>
        <p:xfrm>
          <a:off x="-304800" y="228600"/>
          <a:ext cx="6756400" cy="3813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nvPr>
        </p:nvGraphicFramePr>
        <p:xfrm>
          <a:off x="5105400" y="3273762"/>
          <a:ext cx="3505200" cy="3584238"/>
        </p:xfrm>
        <a:graphic>
          <a:graphicData uri="http://schemas.openxmlformats.org/drawingml/2006/chart">
            <c:chart xmlns:c="http://schemas.openxmlformats.org/drawingml/2006/chart" xmlns:r="http://schemas.openxmlformats.org/officeDocument/2006/relationships" r:id="rId5"/>
          </a:graphicData>
        </a:graphic>
      </p:graphicFrame>
      <p:cxnSp>
        <p:nvCxnSpPr>
          <p:cNvPr id="24" name="Straight Arrow Connector 23"/>
          <p:cNvCxnSpPr>
            <a:endCxn id="21" idx="3"/>
          </p:cNvCxnSpPr>
          <p:nvPr/>
        </p:nvCxnSpPr>
        <p:spPr>
          <a:xfrm flipH="1">
            <a:off x="6036235" y="5562600"/>
            <a:ext cx="974165" cy="916633"/>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1" idx="3"/>
          </p:cNvCxnSpPr>
          <p:nvPr/>
        </p:nvCxnSpPr>
        <p:spPr>
          <a:xfrm flipH="1">
            <a:off x="6036235" y="5867400"/>
            <a:ext cx="2040965" cy="611833"/>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70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21" grpId="0"/>
      <p:bldGraphic spid="14" grpId="0">
        <p:bldAsOne/>
      </p:bldGraphic>
      <p:bldGraphic spid="15" grpId="0">
        <p:bldAsOne/>
      </p:bldGraphic>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228600" y="0"/>
            <a:ext cx="9677400" cy="914400"/>
          </a:xfrm>
        </p:spPr>
        <p:txBody>
          <a:bodyPr/>
          <a:lstStyle/>
          <a:p>
            <a:r>
              <a:rPr lang="en-US" dirty="0"/>
              <a:t>Scrolling a Google Docs Web Page</a:t>
            </a:r>
          </a:p>
        </p:txBody>
      </p:sp>
      <p:sp>
        <p:nvSpPr>
          <p:cNvPr id="23" name="Rectangle 22"/>
          <p:cNvSpPr/>
          <p:nvPr/>
        </p:nvSpPr>
        <p:spPr>
          <a:xfrm>
            <a:off x="0" y="4286072"/>
            <a:ext cx="50292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A significant portion of</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total data movement comes from</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texture tiling</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color </a:t>
            </a:r>
            <a:r>
              <a:rPr kumimoji="0" lang="en-US" sz="2400" b="1" i="0" u="none" strike="noStrike" kern="1200" cap="none" spc="0" normalizeH="0" baseline="0" noProof="0" dirty="0" err="1">
                <a:ln>
                  <a:noFill/>
                </a:ln>
                <a:solidFill>
                  <a:srgbClr val="0000FF"/>
                </a:solidFill>
                <a:effectLst/>
                <a:uLnTx/>
                <a:uFillTx/>
                <a:latin typeface="Gill Sans MT"/>
                <a:ea typeface="+mn-ea"/>
                <a:cs typeface="+mn-cs"/>
              </a:rPr>
              <a:t>blitting</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21</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8" name="Rectangle 17"/>
          <p:cNvSpPr/>
          <p:nvPr/>
        </p:nvSpPr>
        <p:spPr>
          <a:xfrm>
            <a:off x="5715000" y="1600200"/>
            <a:ext cx="38100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MT"/>
                <a:ea typeface="+mn-ea"/>
                <a:cs typeface="+mn-cs"/>
              </a:rPr>
              <a:t>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total energy consumption goes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1" name="Rectangle 20"/>
          <p:cNvSpPr/>
          <p:nvPr/>
        </p:nvSpPr>
        <p:spPr>
          <a:xfrm>
            <a:off x="1540435" y="6248400"/>
            <a:ext cx="4495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MT"/>
                <a:ea typeface="+mn-ea"/>
                <a:cs typeface="+mn-cs"/>
              </a:rPr>
              <a:t>37.7%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total system energy </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graphicFrame>
        <p:nvGraphicFramePr>
          <p:cNvPr id="14" name="Chart 13"/>
          <p:cNvGraphicFramePr>
            <a:graphicFrameLocks/>
          </p:cNvGraphicFramePr>
          <p:nvPr>
            <p:extLst/>
          </p:nvPr>
        </p:nvGraphicFramePr>
        <p:xfrm>
          <a:off x="-304800" y="228600"/>
          <a:ext cx="6756400" cy="38131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p:cNvGraphicFramePr>
            <a:graphicFrameLocks/>
          </p:cNvGraphicFramePr>
          <p:nvPr>
            <p:extLst/>
          </p:nvPr>
        </p:nvGraphicFramePr>
        <p:xfrm>
          <a:off x="5105400" y="3273762"/>
          <a:ext cx="3505200" cy="3584238"/>
        </p:xfrm>
        <a:graphic>
          <a:graphicData uri="http://schemas.openxmlformats.org/drawingml/2006/chart">
            <c:chart xmlns:c="http://schemas.openxmlformats.org/drawingml/2006/chart" xmlns:r="http://schemas.openxmlformats.org/officeDocument/2006/relationships" r:id="rId5"/>
          </a:graphicData>
        </a:graphic>
      </p:graphicFrame>
      <p:sp>
        <p:nvSpPr>
          <p:cNvPr id="27" name="Rectangle 26"/>
          <p:cNvSpPr/>
          <p:nvPr/>
        </p:nvSpPr>
        <p:spPr>
          <a:xfrm>
            <a:off x="-1" y="0"/>
            <a:ext cx="9144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a:ea typeface="+mn-ea"/>
              <a:cs typeface="+mn-cs"/>
            </a:endParaRPr>
          </a:p>
        </p:txBody>
      </p:sp>
      <p:grpSp>
        <p:nvGrpSpPr>
          <p:cNvPr id="31" name="Group 30"/>
          <p:cNvGrpSpPr/>
          <p:nvPr/>
        </p:nvGrpSpPr>
        <p:grpSpPr>
          <a:xfrm>
            <a:off x="-228599" y="2971799"/>
            <a:ext cx="9601199" cy="1219200"/>
            <a:chOff x="1213867" y="5486400"/>
            <a:chExt cx="7748159" cy="508835"/>
          </a:xfrm>
        </p:grpSpPr>
        <p:grpSp>
          <p:nvGrpSpPr>
            <p:cNvPr id="32" name="Group 31"/>
            <p:cNvGrpSpPr/>
            <p:nvPr/>
          </p:nvGrpSpPr>
          <p:grpSpPr>
            <a:xfrm>
              <a:off x="1459839" y="5486400"/>
              <a:ext cx="7256214" cy="508835"/>
              <a:chOff x="-728366" y="838199"/>
              <a:chExt cx="11314238" cy="295236"/>
            </a:xfrm>
          </p:grpSpPr>
          <p:sp>
            <p:nvSpPr>
              <p:cNvPr id="34" name="Rounded Rectangle 33"/>
              <p:cNvSpPr/>
              <p:nvPr/>
            </p:nvSpPr>
            <p:spPr bwMode="auto">
              <a:xfrm>
                <a:off x="-728366" y="857675"/>
                <a:ext cx="11314238" cy="27576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35" name="Rectangle 34"/>
              <p:cNvSpPr/>
              <p:nvPr/>
            </p:nvSpPr>
            <p:spPr>
              <a:xfrm>
                <a:off x="-153065" y="838199"/>
                <a:ext cx="9386361" cy="1117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grpSp>
        <p:sp>
          <p:nvSpPr>
            <p:cNvPr id="33" name="Rectangle 32"/>
            <p:cNvSpPr/>
            <p:nvPr/>
          </p:nvSpPr>
          <p:spPr>
            <a:xfrm>
              <a:off x="1213867" y="5581798"/>
              <a:ext cx="7748159" cy="3981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Can we use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PIM</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to mitigate the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 cost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800" b="1" i="0" u="none" strike="noStrike" kern="1200" cap="none" spc="0" normalizeH="0" baseline="0" noProof="0" dirty="0">
                  <a:ln>
                    <a:noFill/>
                  </a:ln>
                  <a:solidFill>
                    <a:srgbClr val="000000"/>
                  </a:solidFill>
                  <a:effectLst/>
                  <a:uLnTx/>
                  <a:uFillTx/>
                  <a:latin typeface="Gill Sans MT"/>
                  <a:ea typeface="+mn-ea"/>
                  <a:cs typeface="+mn-cs"/>
                </a:rPr>
                <a:t>for</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texture tiling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color </a:t>
              </a:r>
              <a:r>
                <a:rPr kumimoji="0" lang="en-US" sz="2800" b="1" i="0" u="none" strike="noStrike" kern="1200" cap="none" spc="0" normalizeH="0" baseline="0" noProof="0" dirty="0" err="1">
                  <a:ln>
                    <a:noFill/>
                  </a:ln>
                  <a:solidFill>
                    <a:srgbClr val="0000FF"/>
                  </a:solidFill>
                  <a:effectLst/>
                  <a:uLnTx/>
                  <a:uFillTx/>
                  <a:latin typeface="Gill Sans MT"/>
                  <a:ea typeface="+mn-ea"/>
                  <a:cs typeface="+mn-cs"/>
                </a:rPr>
                <a:t>blitting</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t>
              </a:r>
              <a:endParaRPr kumimoji="0" lang="en-US" sz="2800" b="1" i="0" u="none" strike="noStrike" kern="1200" cap="none" spc="0" normalizeH="0" baseline="0" noProof="0" dirty="0">
                <a:ln>
                  <a:noFill/>
                </a:ln>
                <a:solidFill>
                  <a:srgbClr val="0000FF"/>
                </a:solidFill>
                <a:effectLst/>
                <a:uLnTx/>
                <a:uFillTx/>
                <a:latin typeface="Gill Sans MT"/>
                <a:ea typeface="+mn-ea"/>
                <a:cs typeface="+mn-cs"/>
              </a:endParaRPr>
            </a:p>
          </p:txBody>
        </p:sp>
      </p:grpSp>
      <p:cxnSp>
        <p:nvCxnSpPr>
          <p:cNvPr id="24" name="Straight Arrow Connector 23"/>
          <p:cNvCxnSpPr>
            <a:endCxn id="21" idx="3"/>
          </p:cNvCxnSpPr>
          <p:nvPr/>
        </p:nvCxnSpPr>
        <p:spPr>
          <a:xfrm flipH="1">
            <a:off x="6036235" y="5562600"/>
            <a:ext cx="974165" cy="916633"/>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1" idx="3"/>
          </p:cNvCxnSpPr>
          <p:nvPr/>
        </p:nvCxnSpPr>
        <p:spPr>
          <a:xfrm flipH="1">
            <a:off x="6036235" y="5867400"/>
            <a:ext cx="2040965" cy="611833"/>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22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601200" cy="914400"/>
          </a:xfrm>
        </p:spPr>
        <p:txBody>
          <a:bodyPr/>
          <a:lstStyle/>
          <a:p>
            <a:r>
              <a:rPr lang="en-US" sz="3600" dirty="0"/>
              <a:t>Can We Use PIM for Texture Tiling?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22</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cxnSp>
        <p:nvCxnSpPr>
          <p:cNvPr id="61" name="Straight Arrow Connector 60"/>
          <p:cNvCxnSpPr>
            <a:stCxn id="50" idx="3"/>
          </p:cNvCxnSpPr>
          <p:nvPr/>
        </p:nvCxnSpPr>
        <p:spPr>
          <a:xfrm>
            <a:off x="2442161" y="4473692"/>
            <a:ext cx="458772" cy="422346"/>
          </a:xfrm>
          <a:prstGeom prst="straightConnector1">
            <a:avLst/>
          </a:prstGeom>
          <a:noFill/>
          <a:ln w="38100" cap="flat" cmpd="sng" algn="ctr">
            <a:solidFill>
              <a:srgbClr val="006600"/>
            </a:solidFill>
            <a:prstDash val="sysDot"/>
            <a:miter lim="800000"/>
            <a:tailEnd type="stealth" w="lg" len="lg"/>
          </a:ln>
          <a:effectLst/>
        </p:spPr>
      </p:cxnSp>
      <p:cxnSp>
        <p:nvCxnSpPr>
          <p:cNvPr id="57" name="Straight Arrow Connector 56"/>
          <p:cNvCxnSpPr>
            <a:endCxn id="47" idx="3"/>
          </p:cNvCxnSpPr>
          <p:nvPr/>
        </p:nvCxnSpPr>
        <p:spPr>
          <a:xfrm flipH="1">
            <a:off x="2443734" y="2819400"/>
            <a:ext cx="457199" cy="249814"/>
          </a:xfrm>
          <a:prstGeom prst="straightConnector1">
            <a:avLst/>
          </a:prstGeom>
          <a:noFill/>
          <a:ln w="38100" cap="flat" cmpd="sng" algn="ctr">
            <a:solidFill>
              <a:srgbClr val="006600"/>
            </a:solidFill>
            <a:prstDash val="sysDot"/>
            <a:miter lim="800000"/>
            <a:tailEnd type="stealth" w="lg" len="lg"/>
          </a:ln>
          <a:effectLst/>
        </p:spPr>
      </p:cxnSp>
      <p:grpSp>
        <p:nvGrpSpPr>
          <p:cNvPr id="9" name="Group 8"/>
          <p:cNvGrpSpPr/>
          <p:nvPr/>
        </p:nvGrpSpPr>
        <p:grpSpPr>
          <a:xfrm>
            <a:off x="1386568" y="914400"/>
            <a:ext cx="3762417" cy="4648200"/>
            <a:chOff x="1881233" y="1875505"/>
            <a:chExt cx="3007069" cy="4012731"/>
          </a:xfrm>
        </p:grpSpPr>
        <p:cxnSp>
          <p:nvCxnSpPr>
            <p:cNvPr id="23" name="Straight Connector 22"/>
            <p:cNvCxnSpPr/>
            <p:nvPr/>
          </p:nvCxnSpPr>
          <p:spPr>
            <a:xfrm>
              <a:off x="4614877" y="2212877"/>
              <a:ext cx="0" cy="3554768"/>
            </a:xfrm>
            <a:prstGeom prst="line">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6251" y="1875505"/>
              <a:ext cx="522051" cy="31884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a:ea typeface="+mn-ea"/>
                  <a:cs typeface="+mn-cs"/>
                </a:rPr>
                <a:t>time</a:t>
              </a:r>
            </a:p>
          </p:txBody>
        </p:sp>
        <p:cxnSp>
          <p:nvCxnSpPr>
            <p:cNvPr id="29" name="Straight Connector 28"/>
            <p:cNvCxnSpPr/>
            <p:nvPr/>
          </p:nvCxnSpPr>
          <p:spPr>
            <a:xfrm flipH="1">
              <a:off x="2056238" y="2508040"/>
              <a:ext cx="24228" cy="3380196"/>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881233" y="2270396"/>
              <a:ext cx="398468" cy="26570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CPU</a:t>
              </a:r>
            </a:p>
          </p:txBody>
        </p:sp>
        <p:cxnSp>
          <p:nvCxnSpPr>
            <p:cNvPr id="36" name="Straight Connector 35"/>
            <p:cNvCxnSpPr/>
            <p:nvPr/>
          </p:nvCxnSpPr>
          <p:spPr>
            <a:xfrm>
              <a:off x="3728365" y="2508040"/>
              <a:ext cx="0" cy="3347012"/>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307034" y="2270396"/>
              <a:ext cx="770511" cy="26570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Memory</a:t>
              </a:r>
              <a:endParaRPr kumimoji="0" lang="en-US" sz="1800" b="1"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grpSp>
      <p:sp>
        <p:nvSpPr>
          <p:cNvPr id="38" name="Rounded Rectangle 37"/>
          <p:cNvSpPr/>
          <p:nvPr/>
        </p:nvSpPr>
        <p:spPr>
          <a:xfrm>
            <a:off x="768147" y="1935913"/>
            <a:ext cx="1674020" cy="654887"/>
          </a:xfrm>
          <a:prstGeom prst="roundRect">
            <a:avLst>
              <a:gd name="adj" fmla="val 7702"/>
            </a:avLst>
          </a:prstGeom>
          <a:solidFill>
            <a:schemeClr val="tx2"/>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Gill Sans MT"/>
                <a:ea typeface="+mn-ea"/>
                <a:cs typeface="+mn-cs"/>
              </a:rPr>
              <a:t>Rasterization</a:t>
            </a:r>
            <a:endParaRPr kumimoji="0" lang="en-US" sz="22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 name="Group 2"/>
          <p:cNvGrpSpPr/>
          <p:nvPr/>
        </p:nvGrpSpPr>
        <p:grpSpPr>
          <a:xfrm>
            <a:off x="813917" y="2818506"/>
            <a:ext cx="1629817" cy="1905894"/>
            <a:chOff x="1189584" y="2802979"/>
            <a:chExt cx="1629817" cy="1905894"/>
          </a:xfrm>
        </p:grpSpPr>
        <p:sp>
          <p:nvSpPr>
            <p:cNvPr id="47" name="Rounded Rectangle 46"/>
            <p:cNvSpPr/>
            <p:nvPr/>
          </p:nvSpPr>
          <p:spPr>
            <a:xfrm>
              <a:off x="1191153" y="2802979"/>
              <a:ext cx="1628248" cy="501416"/>
            </a:xfrm>
            <a:prstGeom prst="roundRect">
              <a:avLst>
                <a:gd name="adj" fmla="val 7702"/>
              </a:avLst>
            </a:prstGeom>
            <a:solidFill>
              <a:schemeClr val="bg2">
                <a:lumMod val="50000"/>
              </a:schemeClr>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Read Bitmap</a:t>
              </a:r>
            </a:p>
          </p:txBody>
        </p:sp>
        <p:sp>
          <p:nvSpPr>
            <p:cNvPr id="48" name="Rounded Rectangle 47"/>
            <p:cNvSpPr/>
            <p:nvPr/>
          </p:nvSpPr>
          <p:spPr>
            <a:xfrm>
              <a:off x="1189586" y="3494267"/>
              <a:ext cx="1628247" cy="501416"/>
            </a:xfrm>
            <a:prstGeom prst="roundRect">
              <a:avLst>
                <a:gd name="adj" fmla="val 7702"/>
              </a:avLst>
            </a:prstGeom>
            <a:solidFill>
              <a:schemeClr val="bg2">
                <a:lumMod val="50000"/>
              </a:schemeClr>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Conversion</a:t>
              </a:r>
            </a:p>
          </p:txBody>
        </p:sp>
        <p:sp>
          <p:nvSpPr>
            <p:cNvPr id="50" name="Rounded Rectangle 49"/>
            <p:cNvSpPr/>
            <p:nvPr/>
          </p:nvSpPr>
          <p:spPr>
            <a:xfrm>
              <a:off x="1189584" y="4207457"/>
              <a:ext cx="1628244" cy="501416"/>
            </a:xfrm>
            <a:prstGeom prst="roundRect">
              <a:avLst>
                <a:gd name="adj" fmla="val 7702"/>
              </a:avLst>
            </a:prstGeom>
            <a:solidFill>
              <a:schemeClr val="bg2">
                <a:lumMod val="50000"/>
              </a:schemeClr>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Write Back</a:t>
              </a:r>
            </a:p>
          </p:txBody>
        </p:sp>
      </p:grpSp>
      <p:sp>
        <p:nvSpPr>
          <p:cNvPr id="51" name="Left Brace 50"/>
          <p:cNvSpPr/>
          <p:nvPr/>
        </p:nvSpPr>
        <p:spPr>
          <a:xfrm>
            <a:off x="500037" y="2802978"/>
            <a:ext cx="191096" cy="1905899"/>
          </a:xfrm>
          <a:prstGeom prst="leftBrace">
            <a:avLst>
              <a:gd name="adj1" fmla="val 101669"/>
              <a:gd name="adj2" fmla="val 50000"/>
            </a:avLst>
          </a:prstGeom>
          <a:no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a:ea typeface="+mn-ea"/>
              <a:cs typeface="+mn-cs"/>
            </a:endParaRPr>
          </a:p>
        </p:txBody>
      </p:sp>
      <p:cxnSp>
        <p:nvCxnSpPr>
          <p:cNvPr id="56" name="Straight Arrow Connector 55"/>
          <p:cNvCxnSpPr>
            <a:stCxn id="38" idx="3"/>
          </p:cNvCxnSpPr>
          <p:nvPr/>
        </p:nvCxnSpPr>
        <p:spPr>
          <a:xfrm>
            <a:off x="2442167" y="2263357"/>
            <a:ext cx="458766" cy="556043"/>
          </a:xfrm>
          <a:prstGeom prst="straightConnector1">
            <a:avLst/>
          </a:prstGeom>
          <a:noFill/>
          <a:ln w="38100" cap="flat" cmpd="sng" algn="ctr">
            <a:solidFill>
              <a:srgbClr val="006600"/>
            </a:solidFill>
            <a:prstDash val="sysDot"/>
            <a:miter lim="800000"/>
            <a:tailEnd type="stealth" w="lg" len="lg"/>
          </a:ln>
          <a:effectLst/>
        </p:spPr>
      </p:cxnSp>
      <p:sp>
        <p:nvSpPr>
          <p:cNvPr id="63" name="TextBox 62"/>
          <p:cNvSpPr txBox="1"/>
          <p:nvPr/>
        </p:nvSpPr>
        <p:spPr>
          <a:xfrm>
            <a:off x="2895600" y="3866952"/>
            <a:ext cx="1524000" cy="552648"/>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1" i="1" u="none" strike="noStrike" kern="1200" cap="none" spc="-50" normalizeH="0" baseline="0" noProof="0" dirty="0">
                <a:ln>
                  <a:noFill/>
                </a:ln>
                <a:solidFill>
                  <a:srgbClr val="C00000"/>
                </a:solidFill>
                <a:effectLst/>
                <a:uLnTx/>
                <a:uFillTx/>
                <a:latin typeface="Calibri"/>
                <a:ea typeface="+mn-ea"/>
                <a:cs typeface="+mn-cs"/>
              </a:rPr>
              <a:t>data movement</a:t>
            </a:r>
          </a:p>
        </p:txBody>
      </p:sp>
      <p:grpSp>
        <p:nvGrpSpPr>
          <p:cNvPr id="11" name="Group 10"/>
          <p:cNvGrpSpPr/>
          <p:nvPr/>
        </p:nvGrpSpPr>
        <p:grpSpPr>
          <a:xfrm>
            <a:off x="5767621" y="838200"/>
            <a:ext cx="2511311" cy="4554670"/>
            <a:chOff x="5409421" y="914400"/>
            <a:chExt cx="2511309" cy="4554670"/>
          </a:xfrm>
        </p:grpSpPr>
        <p:cxnSp>
          <p:nvCxnSpPr>
            <p:cNvPr id="42" name="Straight Connector 41"/>
            <p:cNvCxnSpPr/>
            <p:nvPr/>
          </p:nvCxnSpPr>
          <p:spPr>
            <a:xfrm>
              <a:off x="5658700" y="1646878"/>
              <a:ext cx="2898" cy="3822192"/>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9421" y="1371600"/>
              <a:ext cx="49855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CPU</a:t>
              </a:r>
              <a:endParaRPr kumimoji="0" lang="en-US" sz="1600" b="1"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cxnSp>
          <p:nvCxnSpPr>
            <p:cNvPr id="44" name="Straight Connector 43"/>
            <p:cNvCxnSpPr/>
            <p:nvPr/>
          </p:nvCxnSpPr>
          <p:spPr>
            <a:xfrm flipH="1">
              <a:off x="7718996" y="1646878"/>
              <a:ext cx="1540" cy="3763322"/>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30061" y="1371600"/>
              <a:ext cx="49066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PIM</a:t>
              </a:r>
              <a:endParaRPr kumimoji="0" lang="en-US" sz="1600" b="1" i="1" u="none" strike="noStrike" kern="1200" cap="none" spc="0" normalizeH="0" baseline="0" noProof="0" dirty="0">
                <a:ln>
                  <a:noFill/>
                </a:ln>
                <a:solidFill>
                  <a:prstClr val="black">
                    <a:lumMod val="50000"/>
                    <a:lumOff val="50000"/>
                  </a:prstClr>
                </a:solidFill>
                <a:effectLst/>
                <a:uLnTx/>
                <a:uFillTx/>
                <a:latin typeface="Calibri"/>
                <a:ea typeface="+mn-ea"/>
                <a:cs typeface="+mn-cs"/>
              </a:endParaRPr>
            </a:p>
          </p:txBody>
        </p:sp>
        <p:sp>
          <p:nvSpPr>
            <p:cNvPr id="46" name="TextBox 45"/>
            <p:cNvSpPr txBox="1"/>
            <p:nvPr/>
          </p:nvSpPr>
          <p:spPr>
            <a:xfrm>
              <a:off x="5771779" y="914400"/>
              <a:ext cx="170539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Gill Sans MT"/>
                </a:rPr>
                <a:t> CPU + PIM</a:t>
              </a:r>
            </a:p>
          </p:txBody>
        </p:sp>
      </p:grpSp>
      <p:sp>
        <p:nvSpPr>
          <p:cNvPr id="53" name="Rounded Rectangle 52"/>
          <p:cNvSpPr/>
          <p:nvPr/>
        </p:nvSpPr>
        <p:spPr>
          <a:xfrm>
            <a:off x="5183978" y="1828800"/>
            <a:ext cx="1674020" cy="609600"/>
          </a:xfrm>
          <a:prstGeom prst="roundRect">
            <a:avLst>
              <a:gd name="adj" fmla="val 7702"/>
            </a:avLst>
          </a:prstGeom>
          <a:solidFill>
            <a:schemeClr val="tx2"/>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err="1">
                <a:ln>
                  <a:noFill/>
                </a:ln>
                <a:solidFill>
                  <a:srgbClr val="FFFFFF"/>
                </a:solidFill>
                <a:effectLst/>
                <a:uLnTx/>
                <a:uFillTx/>
                <a:latin typeface="Gill Sans MT"/>
                <a:ea typeface="+mn-ea"/>
                <a:cs typeface="+mn-cs"/>
              </a:rPr>
              <a:t>Rasterization</a:t>
            </a:r>
            <a:endParaRPr kumimoji="0" lang="en-US" sz="22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4" name="Straight Arrow Connector 53"/>
          <p:cNvCxnSpPr>
            <a:stCxn id="53" idx="3"/>
          </p:cNvCxnSpPr>
          <p:nvPr/>
        </p:nvCxnSpPr>
        <p:spPr>
          <a:xfrm>
            <a:off x="6857998" y="2133600"/>
            <a:ext cx="457200" cy="304801"/>
          </a:xfrm>
          <a:prstGeom prst="straightConnector1">
            <a:avLst/>
          </a:prstGeom>
          <a:noFill/>
          <a:ln w="38100" cap="flat" cmpd="sng" algn="ctr">
            <a:solidFill>
              <a:srgbClr val="006600"/>
            </a:solidFill>
            <a:prstDash val="sysDot"/>
            <a:miter lim="800000"/>
            <a:tailEnd type="stealth" w="lg" len="lg"/>
          </a:ln>
          <a:effectLst/>
        </p:spPr>
      </p:cxnSp>
      <p:sp>
        <p:nvSpPr>
          <p:cNvPr id="59" name="Rounded Rectangle 58"/>
          <p:cNvSpPr/>
          <p:nvPr/>
        </p:nvSpPr>
        <p:spPr>
          <a:xfrm>
            <a:off x="7287153" y="2851384"/>
            <a:ext cx="1628247" cy="501416"/>
          </a:xfrm>
          <a:prstGeom prst="roundRect">
            <a:avLst>
              <a:gd name="adj" fmla="val 7702"/>
            </a:avLst>
          </a:prstGeom>
          <a:solidFill>
            <a:schemeClr val="bg2">
              <a:lumMod val="50000"/>
            </a:schemeClr>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Conversion</a:t>
            </a:r>
          </a:p>
        </p:txBody>
      </p:sp>
      <p:sp>
        <p:nvSpPr>
          <p:cNvPr id="65" name="TextBox 64"/>
          <p:cNvSpPr txBox="1"/>
          <p:nvPr/>
        </p:nvSpPr>
        <p:spPr>
          <a:xfrm rot="16200000">
            <a:off x="5254172" y="2921565"/>
            <a:ext cx="1096390" cy="130061"/>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lumMod val="50000"/>
                    <a:lumOff val="50000"/>
                  </a:prstClr>
                </a:solidFill>
                <a:effectLst/>
                <a:uLnTx/>
                <a:uFillTx/>
                <a:latin typeface="Calibri"/>
                <a:ea typeface="+mn-ea"/>
                <a:cs typeface="+mn-cs"/>
              </a:rPr>
              <a:t>idle</a:t>
            </a:r>
          </a:p>
        </p:txBody>
      </p:sp>
      <p:grpSp>
        <p:nvGrpSpPr>
          <p:cNvPr id="66" name="Group 65"/>
          <p:cNvGrpSpPr/>
          <p:nvPr/>
        </p:nvGrpSpPr>
        <p:grpSpPr>
          <a:xfrm>
            <a:off x="4419600" y="1600206"/>
            <a:ext cx="4571998" cy="531443"/>
            <a:chOff x="940262" y="5486401"/>
            <a:chExt cx="7631303" cy="271663"/>
          </a:xfrm>
        </p:grpSpPr>
        <p:sp>
          <p:nvSpPr>
            <p:cNvPr id="70" name="Rectangle 69"/>
            <p:cNvSpPr/>
            <p:nvPr/>
          </p:nvSpPr>
          <p:spPr>
            <a:xfrm>
              <a:off x="940262" y="5486401"/>
              <a:ext cx="6019799" cy="23599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68" name="Rectangle 67"/>
            <p:cNvSpPr/>
            <p:nvPr/>
          </p:nvSpPr>
          <p:spPr>
            <a:xfrm>
              <a:off x="1703388" y="5522070"/>
              <a:ext cx="6868177" cy="23599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grpSp>
      <p:sp>
        <p:nvSpPr>
          <p:cNvPr id="104" name="Rectangle 103"/>
          <p:cNvSpPr/>
          <p:nvPr/>
        </p:nvSpPr>
        <p:spPr>
          <a:xfrm>
            <a:off x="9144000" y="5257800"/>
            <a:ext cx="43434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 1) Eliminate a significant portion of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105" name="Rectangle 104"/>
          <p:cNvSpPr/>
          <p:nvPr/>
        </p:nvSpPr>
        <p:spPr>
          <a:xfrm>
            <a:off x="9296400" y="6122313"/>
            <a:ext cx="396240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 2)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Free up</a:t>
            </a:r>
            <a:r>
              <a:rPr kumimoji="0" lang="en-US" sz="2200" b="1" i="0" u="none" strike="noStrike" kern="1200" cap="none" spc="0" normalizeH="0" baseline="0" noProof="0" dirty="0">
                <a:ln>
                  <a:noFill/>
                </a:ln>
                <a:solidFill>
                  <a:prstClr val="black"/>
                </a:solidFill>
                <a:effectLst/>
                <a:uLnTx/>
                <a:uFillTx/>
                <a:latin typeface="Gill Sans MT"/>
                <a:ea typeface="+mn-ea"/>
                <a:cs typeface="+mn-cs"/>
              </a:rPr>
              <a:t> CPU to perform</a:t>
            </a:r>
            <a:endParaRPr kumimoji="0" lang="en-US" sz="2200" b="1" i="0" u="sng" strike="noStrike" kern="1200" cap="none" spc="0" normalizeH="0" baseline="0" noProof="0" dirty="0">
              <a:ln>
                <a:noFill/>
              </a:ln>
              <a:solidFill>
                <a:prstClr val="black"/>
              </a:solidFill>
              <a:effectLst/>
              <a:uLnTx/>
              <a:uFillTx/>
              <a:latin typeface="Gill Sans MT"/>
              <a:ea typeface="+mn-ea"/>
              <a:cs typeface="+mn-cs"/>
            </a:endParaRPr>
          </a:p>
        </p:txBody>
      </p:sp>
      <p:sp>
        <p:nvSpPr>
          <p:cNvPr id="111" name="TextBox 110"/>
          <p:cNvSpPr txBox="1"/>
          <p:nvPr/>
        </p:nvSpPr>
        <p:spPr>
          <a:xfrm>
            <a:off x="1854873" y="838200"/>
            <a:ext cx="148758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Gill Sans MT"/>
              </a:rPr>
              <a:t>CPU-Only</a:t>
            </a:r>
          </a:p>
        </p:txBody>
      </p:sp>
      <p:grpSp>
        <p:nvGrpSpPr>
          <p:cNvPr id="133" name="Group 132"/>
          <p:cNvGrpSpPr/>
          <p:nvPr/>
        </p:nvGrpSpPr>
        <p:grpSpPr>
          <a:xfrm>
            <a:off x="2895600" y="2438400"/>
            <a:ext cx="1524000" cy="685800"/>
            <a:chOff x="3276600" y="2362200"/>
            <a:chExt cx="1524000" cy="685800"/>
          </a:xfrm>
        </p:grpSpPr>
        <p:sp>
          <p:nvSpPr>
            <p:cNvPr id="58" name="Rounded Rectangle 57"/>
            <p:cNvSpPr/>
            <p:nvPr/>
          </p:nvSpPr>
          <p:spPr>
            <a:xfrm>
              <a:off x="3276600" y="2438400"/>
              <a:ext cx="1524000" cy="609600"/>
            </a:xfrm>
            <a:prstGeom prst="roundRect">
              <a:avLst>
                <a:gd name="adj" fmla="val 7702"/>
              </a:avLst>
            </a:prstGeom>
            <a:solidFill>
              <a:srgbClr val="4A8861"/>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latin typeface="Gill Sans MT"/>
                <a:ea typeface="+mn-ea"/>
                <a:cs typeface="+mn-cs"/>
              </a:endParaRPr>
            </a:p>
          </p:txBody>
        </p:sp>
        <p:sp>
          <p:nvSpPr>
            <p:cNvPr id="118" name="TextBox 117"/>
            <p:cNvSpPr txBox="1"/>
            <p:nvPr/>
          </p:nvSpPr>
          <p:spPr>
            <a:xfrm>
              <a:off x="3592989" y="2362200"/>
              <a:ext cx="90281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Linear</a:t>
              </a:r>
            </a:p>
          </p:txBody>
        </p:sp>
        <p:sp>
          <p:nvSpPr>
            <p:cNvPr id="119" name="TextBox 118"/>
            <p:cNvSpPr txBox="1"/>
            <p:nvPr/>
          </p:nvSpPr>
          <p:spPr>
            <a:xfrm>
              <a:off x="3596465" y="2617113"/>
              <a:ext cx="9755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Bitmap</a:t>
              </a:r>
            </a:p>
          </p:txBody>
        </p:sp>
      </p:grpSp>
      <p:grpSp>
        <p:nvGrpSpPr>
          <p:cNvPr id="134" name="Group 133"/>
          <p:cNvGrpSpPr/>
          <p:nvPr/>
        </p:nvGrpSpPr>
        <p:grpSpPr>
          <a:xfrm>
            <a:off x="2895600" y="4545687"/>
            <a:ext cx="1524000" cy="712113"/>
            <a:chOff x="3276600" y="4469487"/>
            <a:chExt cx="1524000" cy="712113"/>
          </a:xfrm>
        </p:grpSpPr>
        <p:sp>
          <p:nvSpPr>
            <p:cNvPr id="62" name="Rounded Rectangle 61"/>
            <p:cNvSpPr/>
            <p:nvPr/>
          </p:nvSpPr>
          <p:spPr>
            <a:xfrm>
              <a:off x="3276600" y="4495800"/>
              <a:ext cx="1524000" cy="648075"/>
            </a:xfrm>
            <a:prstGeom prst="roundRect">
              <a:avLst>
                <a:gd name="adj" fmla="val 7702"/>
              </a:avLst>
            </a:prstGeom>
            <a:solidFill>
              <a:srgbClr val="4A8861"/>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latin typeface="Gill Sans MT"/>
                <a:ea typeface="+mn-ea"/>
                <a:cs typeface="+mn-cs"/>
              </a:endParaRPr>
            </a:p>
          </p:txBody>
        </p:sp>
        <p:sp>
          <p:nvSpPr>
            <p:cNvPr id="120" name="TextBox 119"/>
            <p:cNvSpPr txBox="1"/>
            <p:nvPr/>
          </p:nvSpPr>
          <p:spPr>
            <a:xfrm>
              <a:off x="3505200" y="4469487"/>
              <a:ext cx="106521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Texture</a:t>
              </a:r>
            </a:p>
          </p:txBody>
        </p:sp>
        <p:sp>
          <p:nvSpPr>
            <p:cNvPr id="121" name="TextBox 120"/>
            <p:cNvSpPr txBox="1"/>
            <p:nvPr/>
          </p:nvSpPr>
          <p:spPr>
            <a:xfrm>
              <a:off x="3697127" y="4750713"/>
              <a:ext cx="72247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Tiles</a:t>
              </a:r>
            </a:p>
          </p:txBody>
        </p:sp>
      </p:grpSp>
      <p:grpSp>
        <p:nvGrpSpPr>
          <p:cNvPr id="139" name="Group 138"/>
          <p:cNvGrpSpPr/>
          <p:nvPr/>
        </p:nvGrpSpPr>
        <p:grpSpPr>
          <a:xfrm>
            <a:off x="764768" y="4826913"/>
            <a:ext cx="1678965" cy="735687"/>
            <a:chOff x="1140435" y="4750713"/>
            <a:chExt cx="1678965" cy="735687"/>
          </a:xfrm>
        </p:grpSpPr>
        <p:sp>
          <p:nvSpPr>
            <p:cNvPr id="49" name="Rounded Rectangle 48"/>
            <p:cNvSpPr/>
            <p:nvPr/>
          </p:nvSpPr>
          <p:spPr>
            <a:xfrm>
              <a:off x="1143000" y="4803308"/>
              <a:ext cx="1676400" cy="683092"/>
            </a:xfrm>
            <a:prstGeom prst="roundRect">
              <a:avLst>
                <a:gd name="adj" fmla="val 7702"/>
              </a:avLst>
            </a:prstGeom>
            <a:solidFill>
              <a:srgbClr val="1F497D"/>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35" name="TextBox 134"/>
            <p:cNvSpPr txBox="1"/>
            <p:nvPr/>
          </p:nvSpPr>
          <p:spPr>
            <a:xfrm>
              <a:off x="1518264" y="4750713"/>
              <a:ext cx="92745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Gill Sans MT"/>
                  <a:ea typeface="+mn-ea"/>
                  <a:cs typeface="+mn-cs"/>
                </a:rPr>
                <a:t>Invoke</a:t>
              </a:r>
            </a:p>
          </p:txBody>
        </p:sp>
        <p:sp>
          <p:nvSpPr>
            <p:cNvPr id="136" name="TextBox 135"/>
            <p:cNvSpPr txBox="1"/>
            <p:nvPr/>
          </p:nvSpPr>
          <p:spPr>
            <a:xfrm>
              <a:off x="1140435" y="5029200"/>
              <a:ext cx="164200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Gill Sans MT"/>
                  <a:ea typeface="+mn-ea"/>
                  <a:cs typeface="+mn-cs"/>
                </a:rPr>
                <a:t>Compositing</a:t>
              </a:r>
            </a:p>
          </p:txBody>
        </p:sp>
      </p:grpSp>
      <p:grpSp>
        <p:nvGrpSpPr>
          <p:cNvPr id="141" name="Group 140"/>
          <p:cNvGrpSpPr/>
          <p:nvPr/>
        </p:nvGrpSpPr>
        <p:grpSpPr>
          <a:xfrm>
            <a:off x="5181598" y="3760113"/>
            <a:ext cx="1678965" cy="735687"/>
            <a:chOff x="1140435" y="4750713"/>
            <a:chExt cx="1678965" cy="735687"/>
          </a:xfrm>
        </p:grpSpPr>
        <p:sp>
          <p:nvSpPr>
            <p:cNvPr id="142" name="Rounded Rectangle 141"/>
            <p:cNvSpPr/>
            <p:nvPr/>
          </p:nvSpPr>
          <p:spPr>
            <a:xfrm>
              <a:off x="1143000" y="4803308"/>
              <a:ext cx="1676400" cy="683092"/>
            </a:xfrm>
            <a:prstGeom prst="roundRect">
              <a:avLst>
                <a:gd name="adj" fmla="val 7702"/>
              </a:avLst>
            </a:prstGeom>
            <a:solidFill>
              <a:srgbClr val="1F497D"/>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43" name="TextBox 142"/>
            <p:cNvSpPr txBox="1"/>
            <p:nvPr/>
          </p:nvSpPr>
          <p:spPr>
            <a:xfrm>
              <a:off x="1518264" y="4750713"/>
              <a:ext cx="927457"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Gill Sans MT"/>
                  <a:ea typeface="+mn-ea"/>
                  <a:cs typeface="+mn-cs"/>
                </a:rPr>
                <a:t>Invoke</a:t>
              </a:r>
            </a:p>
          </p:txBody>
        </p:sp>
        <p:sp>
          <p:nvSpPr>
            <p:cNvPr id="144" name="TextBox 143"/>
            <p:cNvSpPr txBox="1"/>
            <p:nvPr/>
          </p:nvSpPr>
          <p:spPr>
            <a:xfrm>
              <a:off x="1140435" y="5029200"/>
              <a:ext cx="164200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Gill Sans MT"/>
                  <a:ea typeface="+mn-ea"/>
                  <a:cs typeface="+mn-cs"/>
                </a:rPr>
                <a:t>Compositing</a:t>
              </a:r>
            </a:p>
          </p:txBody>
        </p:sp>
      </p:grpSp>
      <p:grpSp>
        <p:nvGrpSpPr>
          <p:cNvPr id="145" name="Group 144"/>
          <p:cNvGrpSpPr/>
          <p:nvPr/>
        </p:nvGrpSpPr>
        <p:grpSpPr>
          <a:xfrm>
            <a:off x="7315198" y="2057400"/>
            <a:ext cx="1524000" cy="685800"/>
            <a:chOff x="3276600" y="2362200"/>
            <a:chExt cx="1524000" cy="685800"/>
          </a:xfrm>
        </p:grpSpPr>
        <p:sp>
          <p:nvSpPr>
            <p:cNvPr id="146" name="Rounded Rectangle 145"/>
            <p:cNvSpPr/>
            <p:nvPr/>
          </p:nvSpPr>
          <p:spPr>
            <a:xfrm>
              <a:off x="3276600" y="2438400"/>
              <a:ext cx="1524000" cy="609600"/>
            </a:xfrm>
            <a:prstGeom prst="roundRect">
              <a:avLst>
                <a:gd name="adj" fmla="val 7702"/>
              </a:avLst>
            </a:prstGeom>
            <a:solidFill>
              <a:srgbClr val="4A8861"/>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latin typeface="Gill Sans MT"/>
                <a:ea typeface="+mn-ea"/>
                <a:cs typeface="+mn-cs"/>
              </a:endParaRPr>
            </a:p>
          </p:txBody>
        </p:sp>
        <p:sp>
          <p:nvSpPr>
            <p:cNvPr id="147" name="TextBox 146"/>
            <p:cNvSpPr txBox="1"/>
            <p:nvPr/>
          </p:nvSpPr>
          <p:spPr>
            <a:xfrm>
              <a:off x="3592989" y="2362200"/>
              <a:ext cx="902811"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Linear</a:t>
              </a:r>
            </a:p>
          </p:txBody>
        </p:sp>
        <p:sp>
          <p:nvSpPr>
            <p:cNvPr id="148" name="TextBox 147"/>
            <p:cNvSpPr txBox="1"/>
            <p:nvPr/>
          </p:nvSpPr>
          <p:spPr>
            <a:xfrm>
              <a:off x="3596465" y="2617113"/>
              <a:ext cx="97553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Bitmap</a:t>
              </a:r>
            </a:p>
          </p:txBody>
        </p:sp>
      </p:grpSp>
      <p:grpSp>
        <p:nvGrpSpPr>
          <p:cNvPr id="153" name="Group 152"/>
          <p:cNvGrpSpPr/>
          <p:nvPr/>
        </p:nvGrpSpPr>
        <p:grpSpPr>
          <a:xfrm>
            <a:off x="7315198" y="3429000"/>
            <a:ext cx="1524000" cy="712113"/>
            <a:chOff x="3276600" y="4469487"/>
            <a:chExt cx="1524000" cy="712113"/>
          </a:xfrm>
        </p:grpSpPr>
        <p:sp>
          <p:nvSpPr>
            <p:cNvPr id="154" name="Rounded Rectangle 153"/>
            <p:cNvSpPr/>
            <p:nvPr/>
          </p:nvSpPr>
          <p:spPr>
            <a:xfrm>
              <a:off x="3276600" y="4495800"/>
              <a:ext cx="1524000" cy="648075"/>
            </a:xfrm>
            <a:prstGeom prst="roundRect">
              <a:avLst>
                <a:gd name="adj" fmla="val 7702"/>
              </a:avLst>
            </a:prstGeom>
            <a:solidFill>
              <a:srgbClr val="4A8861"/>
            </a:solidFill>
            <a:ln w="12700" cap="flat" cmpd="sng" algn="ctr">
              <a:solidFill>
                <a:schemeClr val="tx1"/>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0" u="none" strike="noStrike" kern="0" cap="none" spc="0" normalizeH="0" baseline="0" noProof="0" dirty="0">
                <a:ln>
                  <a:noFill/>
                </a:ln>
                <a:solidFill>
                  <a:prstClr val="black"/>
                </a:solidFill>
                <a:effectLst/>
                <a:uLnTx/>
                <a:uFillTx/>
                <a:latin typeface="Gill Sans MT"/>
                <a:ea typeface="+mn-ea"/>
                <a:cs typeface="+mn-cs"/>
              </a:endParaRPr>
            </a:p>
          </p:txBody>
        </p:sp>
        <p:sp>
          <p:nvSpPr>
            <p:cNvPr id="155" name="TextBox 154"/>
            <p:cNvSpPr txBox="1"/>
            <p:nvPr/>
          </p:nvSpPr>
          <p:spPr>
            <a:xfrm>
              <a:off x="3505200" y="4469487"/>
              <a:ext cx="106521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Texture</a:t>
              </a:r>
            </a:p>
          </p:txBody>
        </p:sp>
        <p:sp>
          <p:nvSpPr>
            <p:cNvPr id="156" name="TextBox 155"/>
            <p:cNvSpPr txBox="1"/>
            <p:nvPr/>
          </p:nvSpPr>
          <p:spPr>
            <a:xfrm>
              <a:off x="3697127" y="4750713"/>
              <a:ext cx="72247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Tiles</a:t>
              </a:r>
            </a:p>
          </p:txBody>
        </p:sp>
      </p:grpSp>
      <p:grpSp>
        <p:nvGrpSpPr>
          <p:cNvPr id="80" name="Group 79"/>
          <p:cNvGrpSpPr/>
          <p:nvPr/>
        </p:nvGrpSpPr>
        <p:grpSpPr>
          <a:xfrm>
            <a:off x="457200" y="5334004"/>
            <a:ext cx="6172200" cy="1447796"/>
            <a:chOff x="331393" y="759953"/>
            <a:chExt cx="8255667" cy="770812"/>
          </a:xfrm>
        </p:grpSpPr>
        <p:sp>
          <p:nvSpPr>
            <p:cNvPr id="82" name="Rounded Rectangle 81"/>
            <p:cNvSpPr/>
            <p:nvPr/>
          </p:nvSpPr>
          <p:spPr bwMode="auto">
            <a:xfrm>
              <a:off x="331393" y="759953"/>
              <a:ext cx="8255667" cy="770812"/>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83" name="Rectangle 82"/>
            <p:cNvSpPr/>
            <p:nvPr/>
          </p:nvSpPr>
          <p:spPr>
            <a:xfrm>
              <a:off x="467797" y="800523"/>
              <a:ext cx="8119263" cy="63905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Major sources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data movement</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1)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poor</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 data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locality</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 </a:t>
              </a:r>
              <a:br>
                <a:rPr kumimoji="0" lang="en-US" sz="2400" b="1" i="0" u="none" strike="noStrike" kern="1200" cap="none" spc="0" normalizeH="0" baseline="0" noProof="0" dirty="0">
                  <a:ln>
                    <a:noFill/>
                  </a:ln>
                  <a:solidFill>
                    <a:srgbClr val="000000"/>
                  </a:solidFill>
                  <a:effectLst/>
                  <a:uLnTx/>
                  <a:uFillTx/>
                  <a:latin typeface="Gill Sans MT"/>
                  <a:ea typeface="+mn-ea"/>
                  <a:cs typeface="+mn-cs"/>
                </a:rPr>
              </a:br>
              <a:r>
                <a:rPr kumimoji="0" lang="en-US" sz="2400" b="1" i="0" u="none" strike="noStrike" kern="1200" cap="none" spc="0" normalizeH="0" baseline="0" noProof="0" dirty="0">
                  <a:ln>
                    <a:noFill/>
                  </a:ln>
                  <a:solidFill>
                    <a:srgbClr val="000000"/>
                  </a:solidFill>
                  <a:effectLst/>
                  <a:uLnTx/>
                  <a:uFillTx/>
                  <a:latin typeface="Gill Sans MT"/>
                  <a:ea typeface="+mn-ea"/>
                  <a:cs typeface="+mn-cs"/>
                </a:rPr>
                <a:t>2)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large</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 rasterized bitmap size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e.g. 4MB</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a:t>
              </a:r>
            </a:p>
          </p:txBody>
        </p:sp>
      </p:grpSp>
      <p:sp>
        <p:nvSpPr>
          <p:cNvPr id="157" name="TextBox 156"/>
          <p:cNvSpPr txBox="1"/>
          <p:nvPr/>
        </p:nvSpPr>
        <p:spPr>
          <a:xfrm>
            <a:off x="2824733" y="3638352"/>
            <a:ext cx="1524000" cy="552648"/>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1" i="1" u="none" strike="noStrike" kern="1200" cap="none" spc="-50" normalizeH="0" baseline="0" noProof="0" dirty="0">
                <a:ln>
                  <a:noFill/>
                </a:ln>
                <a:solidFill>
                  <a:srgbClr val="C00000"/>
                </a:solidFill>
                <a:effectLst/>
                <a:uLnTx/>
                <a:uFillTx/>
                <a:latin typeface="Calibri"/>
                <a:ea typeface="+mn-ea"/>
                <a:cs typeface="+mn-cs"/>
              </a:rPr>
              <a:t>high</a:t>
            </a:r>
          </a:p>
        </p:txBody>
      </p:sp>
      <p:sp>
        <p:nvSpPr>
          <p:cNvPr id="67" name="TextBox 66"/>
          <p:cNvSpPr txBox="1"/>
          <p:nvPr/>
        </p:nvSpPr>
        <p:spPr>
          <a:xfrm rot="16200000">
            <a:off x="-276324" y="3457476"/>
            <a:ext cx="1524000" cy="552648"/>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1" i="1" u="none" strike="noStrike" kern="1200" cap="none" spc="-50" normalizeH="0" baseline="0" noProof="0" dirty="0">
                <a:ln>
                  <a:noFill/>
                </a:ln>
                <a:solidFill>
                  <a:prstClr val="black"/>
                </a:solidFill>
                <a:effectLst/>
                <a:uLnTx/>
                <a:uFillTx/>
                <a:latin typeface="Calibri"/>
                <a:ea typeface="+mn-ea"/>
                <a:cs typeface="+mn-cs"/>
              </a:rPr>
              <a:t>Texture Tiling</a:t>
            </a:r>
          </a:p>
        </p:txBody>
      </p:sp>
      <p:sp>
        <p:nvSpPr>
          <p:cNvPr id="69" name="Rectangle 68"/>
          <p:cNvSpPr/>
          <p:nvPr/>
        </p:nvSpPr>
        <p:spPr>
          <a:xfrm>
            <a:off x="0" y="5599093"/>
            <a:ext cx="9144000" cy="984885"/>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FFFFFF"/>
                </a:solidFill>
                <a:effectLst/>
                <a:uLnTx/>
                <a:uFillTx/>
                <a:latin typeface="Gill Sans MT"/>
                <a:ea typeface="+mn-ea"/>
                <a:cs typeface="+mn-cs"/>
              </a:rPr>
              <a:t>Texture tiling is a good candidate for</a:t>
            </a:r>
            <a:br>
              <a:rPr kumimoji="0" lang="en-US" sz="2900" b="1" i="0" u="none" strike="noStrike" kern="1200" cap="none" spc="0" normalizeH="0" baseline="0" noProof="0" dirty="0">
                <a:ln>
                  <a:noFill/>
                </a:ln>
                <a:solidFill>
                  <a:srgbClr val="FFFFFF"/>
                </a:solidFill>
                <a:effectLst/>
                <a:uLnTx/>
                <a:uFillTx/>
                <a:latin typeface="Gill Sans MT"/>
                <a:ea typeface="+mn-ea"/>
                <a:cs typeface="+mn-cs"/>
              </a:rPr>
            </a:br>
            <a:r>
              <a:rPr kumimoji="0" lang="en-US" sz="2900" b="1" i="0" u="none" strike="noStrike" kern="1200" cap="none" spc="0" normalizeH="0" baseline="0" noProof="0" dirty="0">
                <a:ln>
                  <a:noFill/>
                </a:ln>
                <a:solidFill>
                  <a:srgbClr val="FFFFFF"/>
                </a:solidFill>
                <a:effectLst/>
                <a:uLnTx/>
                <a:uFillTx/>
                <a:latin typeface="Gill Sans MT"/>
                <a:ea typeface="+mn-ea"/>
                <a:cs typeface="+mn-cs"/>
              </a:rPr>
              <a:t> PIM execution</a:t>
            </a:r>
          </a:p>
        </p:txBody>
      </p:sp>
    </p:spTree>
    <p:extLst>
      <p:ext uri="{BB962C8B-B14F-4D97-AF65-F5344CB8AC3E}">
        <p14:creationId xmlns:p14="http://schemas.microsoft.com/office/powerpoint/2010/main" val="41963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10" presetClass="entr" presetSubtype="0" fill="hold" nodeType="with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39"/>
                                        </p:tgtEl>
                                        <p:attrNameLst>
                                          <p:attrName>style.visibility</p:attrName>
                                        </p:attrNameLst>
                                      </p:cBhvr>
                                      <p:to>
                                        <p:strVal val="visible"/>
                                      </p:to>
                                    </p:set>
                                    <p:animEffect transition="in" filter="fade">
                                      <p:cBhvr>
                                        <p:cTn id="26" dur="500"/>
                                        <p:tgtEl>
                                          <p:spTgt spid="13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nodeType="withEffect">
                                  <p:stCondLst>
                                    <p:cond delay="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500"/>
                                        <p:tgtEl>
                                          <p:spTgt spid="1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80"/>
                                        </p:tgtEl>
                                      </p:cBhvr>
                                    </p:animEffect>
                                    <p:set>
                                      <p:cBhvr>
                                        <p:cTn id="65" dur="1" fill="hold">
                                          <p:stCondLst>
                                            <p:cond delay="499"/>
                                          </p:stCondLst>
                                        </p:cTn>
                                        <p:tgtEl>
                                          <p:spTgt spid="80"/>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childTnLst>
                                </p:cTn>
                              </p:par>
                              <p:par>
                                <p:cTn id="74" presetID="10" presetClass="entr" presetSubtype="0" fill="hold" nodeType="withEffect">
                                  <p:stCondLst>
                                    <p:cond delay="0"/>
                                  </p:stCondLst>
                                  <p:childTnLst>
                                    <p:set>
                                      <p:cBhvr>
                                        <p:cTn id="75" dur="1" fill="hold">
                                          <p:stCondLst>
                                            <p:cond delay="0"/>
                                          </p:stCondLst>
                                        </p:cTn>
                                        <p:tgtEl>
                                          <p:spTgt spid="141"/>
                                        </p:tgtEl>
                                        <p:attrNameLst>
                                          <p:attrName>style.visibility</p:attrName>
                                        </p:attrNameLst>
                                      </p:cBhvr>
                                      <p:to>
                                        <p:strVal val="visible"/>
                                      </p:to>
                                    </p:set>
                                    <p:animEffect transition="in" filter="fade">
                                      <p:cBhvr>
                                        <p:cTn id="76" dur="500"/>
                                        <p:tgtEl>
                                          <p:spTgt spid="14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5"/>
                                        </p:tgtEl>
                                        <p:attrNameLst>
                                          <p:attrName>style.visibility</p:attrName>
                                        </p:attrNameLst>
                                      </p:cBhvr>
                                      <p:to>
                                        <p:strVal val="visible"/>
                                      </p:to>
                                    </p:set>
                                    <p:animEffect transition="in" filter="fade">
                                      <p:cBhvr>
                                        <p:cTn id="84" dur="500"/>
                                        <p:tgtEl>
                                          <p:spTgt spid="65"/>
                                        </p:tgtEl>
                                      </p:cBhvr>
                                    </p:animEffect>
                                  </p:childTnLst>
                                </p:cTn>
                              </p:par>
                              <p:par>
                                <p:cTn id="85" presetID="10"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animEffect transition="in" filter="fade">
                                      <p:cBhvr>
                                        <p:cTn id="87" dur="500"/>
                                        <p:tgtEl>
                                          <p:spTgt spid="145"/>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nodeType="withEffect">
                                  <p:stCondLst>
                                    <p:cond delay="0"/>
                                  </p:stCondLst>
                                  <p:childTnLst>
                                    <p:set>
                                      <p:cBhvr>
                                        <p:cTn id="93" dur="1" fill="hold">
                                          <p:stCondLst>
                                            <p:cond delay="0"/>
                                          </p:stCondLst>
                                        </p:cTn>
                                        <p:tgtEl>
                                          <p:spTgt spid="153"/>
                                        </p:tgtEl>
                                        <p:attrNameLst>
                                          <p:attrName>style.visibility</p:attrName>
                                        </p:attrNameLst>
                                      </p:cBhvr>
                                      <p:to>
                                        <p:strVal val="visible"/>
                                      </p:to>
                                    </p:set>
                                    <p:animEffect transition="in" filter="fade">
                                      <p:cBhvr>
                                        <p:cTn id="94" dur="500"/>
                                        <p:tgtEl>
                                          <p:spTgt spid="15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69"/>
                                        </p:tgtEl>
                                        <p:attrNameLst>
                                          <p:attrName>style.visibility</p:attrName>
                                        </p:attrNameLst>
                                      </p:cBhvr>
                                      <p:to>
                                        <p:strVal val="visible"/>
                                      </p:to>
                                    </p:set>
                                    <p:animEffect transition="in" filter="fade">
                                      <p:cBhvr>
                                        <p:cTn id="9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1" grpId="0" animBg="1"/>
      <p:bldP spid="63" grpId="0"/>
      <p:bldP spid="53" grpId="0" animBg="1"/>
      <p:bldP spid="59" grpId="0" animBg="1"/>
      <p:bldP spid="65" grpId="0"/>
      <p:bldP spid="111" grpId="0"/>
      <p:bldP spid="157" grpId="0"/>
      <p:bldP spid="67" grpId="0"/>
      <p:bldP spid="6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Perils of Processor-Centric Design</a:t>
            </a:r>
          </a:p>
        </p:txBody>
      </p:sp>
      <p:sp>
        <p:nvSpPr>
          <p:cNvPr id="3" name="Content Placeholder 2"/>
          <p:cNvSpPr>
            <a:spLocks noGrp="1"/>
          </p:cNvSpPr>
          <p:nvPr>
            <p:ph idx="1"/>
          </p:nvPr>
        </p:nvSpPr>
        <p:spPr>
          <a:xfrm>
            <a:off x="228600" y="899573"/>
            <a:ext cx="8610600" cy="5193723"/>
          </a:xfrm>
        </p:spPr>
        <p:txBody>
          <a:bodyPr/>
          <a:lstStyle/>
          <a:p>
            <a:endParaRPr lang="en-US"/>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21</a:t>
            </a:fld>
            <a:endParaRPr lang="en-US"/>
          </a:p>
        </p:txBody>
      </p:sp>
      <p:pic>
        <p:nvPicPr>
          <p:cNvPr id="6" name="Picture 5" descr="many-core3.eps"/>
          <p:cNvPicPr>
            <a:picLocks noChangeAspect="1"/>
          </p:cNvPicPr>
          <p:nvPr/>
        </p:nvPicPr>
        <p:blipFill>
          <a:blip r:embed="rId2"/>
          <a:srcRect/>
          <a:stretch>
            <a:fillRect/>
          </a:stretch>
        </p:blipFill>
        <p:spPr bwMode="auto">
          <a:xfrm>
            <a:off x="0" y="954782"/>
            <a:ext cx="6146800" cy="4953000"/>
          </a:xfrm>
          <a:prstGeom prst="rect">
            <a:avLst/>
          </a:prstGeom>
          <a:noFill/>
          <a:ln w="9525">
            <a:noFill/>
            <a:miter lim="800000"/>
            <a:headEnd/>
            <a:tailEnd/>
          </a:ln>
        </p:spPr>
      </p:pic>
      <p:pic>
        <p:nvPicPr>
          <p:cNvPr id="7" name="Picture 23" descr="http://i.ehow.com/images/a04/ac/qb/format-hard-drive-xp-800X8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33856">
            <a:off x="6691556" y="2327775"/>
            <a:ext cx="2124075"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Line 21"/>
          <p:cNvSpPr>
            <a:spLocks noChangeShapeType="1"/>
          </p:cNvSpPr>
          <p:nvPr/>
        </p:nvSpPr>
        <p:spPr bwMode="auto">
          <a:xfrm>
            <a:off x="6080368" y="3372350"/>
            <a:ext cx="1044575" cy="0"/>
          </a:xfrm>
          <a:prstGeom prst="line">
            <a:avLst/>
          </a:prstGeom>
          <a:noFill/>
          <a:ln w="38100">
            <a:solidFill>
              <a:srgbClr val="993300"/>
            </a:solidFill>
            <a:round/>
            <a:headEnd type="triangle" w="med" len="med"/>
            <a:tailEnd type="triangle" w="med" len="med"/>
          </a:ln>
          <a:effectLst/>
        </p:spPr>
        <p:txBody>
          <a:bodyPr wrap="none" lIns="64008" tIns="32004" rIns="64008" bIns="32004" anchor="ctr"/>
          <a:lstStyle/>
          <a:p>
            <a:pPr>
              <a:defRPr/>
            </a:pPr>
            <a:endParaRPr lang="en-US" kern="0">
              <a:solidFill>
                <a:sysClr val="windowText" lastClr="000000"/>
              </a:solidFill>
              <a:latin typeface="Arial" pitchFamily="-107" charset="0"/>
              <a:ea typeface="Arial" pitchFamily="-107" charset="0"/>
              <a:cs typeface="Arial" pitchFamily="-107" charset="0"/>
            </a:endParaRPr>
          </a:p>
        </p:txBody>
      </p:sp>
      <p:sp>
        <p:nvSpPr>
          <p:cNvPr id="5" name="TextBox 4"/>
          <p:cNvSpPr txBox="1"/>
          <p:nvPr/>
        </p:nvSpPr>
        <p:spPr>
          <a:xfrm>
            <a:off x="611560" y="6021288"/>
            <a:ext cx="7811954" cy="400110"/>
          </a:xfrm>
          <a:prstGeom prst="rect">
            <a:avLst/>
          </a:prstGeom>
          <a:noFill/>
        </p:spPr>
        <p:txBody>
          <a:bodyPr wrap="none" rtlCol="0">
            <a:spAutoFit/>
          </a:bodyPr>
          <a:lstStyle/>
          <a:p>
            <a:r>
              <a:rPr lang="en-US" sz="2000" b="1" dirty="0">
                <a:solidFill>
                  <a:srgbClr val="FF0000"/>
                </a:solidFill>
              </a:rPr>
              <a:t>Most of the system is dedicated to storing and moving data </a:t>
            </a:r>
          </a:p>
        </p:txBody>
      </p:sp>
    </p:spTree>
    <p:extLst>
      <p:ext uri="{BB962C8B-B14F-4D97-AF65-F5344CB8AC3E}">
        <p14:creationId xmlns:p14="http://schemas.microsoft.com/office/powerpoint/2010/main" val="1749423941"/>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9753600" cy="914400"/>
          </a:xfrm>
        </p:spPr>
        <p:txBody>
          <a:bodyPr/>
          <a:lstStyle/>
          <a:p>
            <a:r>
              <a:rPr lang="en-US" sz="3200" dirty="0"/>
              <a:t>Can We Implement Texture Tiling in PIM Logic?</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15" name="Picture 14"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73" name="Rectangle 72"/>
          <p:cNvSpPr/>
          <p:nvPr/>
        </p:nvSpPr>
        <p:spPr>
          <a:xfrm>
            <a:off x="0" y="2017693"/>
            <a:ext cx="9143999"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a:ea typeface="+mn-ea"/>
                <a:cs typeface="+mn-cs"/>
              </a:rPr>
              <a:t>Requires simple primitives: </a:t>
            </a:r>
            <a:r>
              <a:rPr kumimoji="0" lang="en-US" sz="2800" b="1" i="0" u="none" strike="noStrike" kern="1200" cap="none" spc="0" normalizeH="0" baseline="0" noProof="0" dirty="0" err="1">
                <a:ln>
                  <a:noFill/>
                </a:ln>
                <a:solidFill>
                  <a:srgbClr val="0000FF"/>
                </a:solidFill>
                <a:effectLst/>
                <a:uLnTx/>
                <a:uFillTx/>
                <a:latin typeface="Gill Sans MT"/>
                <a:ea typeface="+mn-ea"/>
                <a:cs typeface="+mn-cs"/>
              </a:rPr>
              <a:t>memcopy</a:t>
            </a:r>
            <a:r>
              <a:rPr kumimoji="0" lang="en-US" sz="2800" b="1" i="0" u="none" strike="noStrike" kern="1200" cap="none" spc="0" normalizeH="0" baseline="0" noProof="0" dirty="0">
                <a:ln>
                  <a:noFill/>
                </a:ln>
                <a:solidFill>
                  <a:srgbClr val="000000"/>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bitwise operations</a:t>
            </a:r>
            <a:r>
              <a:rPr kumimoji="0" lang="en-US" sz="28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simple</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 arithmetic operations</a:t>
            </a:r>
          </a:p>
        </p:txBody>
      </p:sp>
      <p:sp>
        <p:nvSpPr>
          <p:cNvPr id="74" name="Rounded Rectangle 73"/>
          <p:cNvSpPr/>
          <p:nvPr/>
        </p:nvSpPr>
        <p:spPr>
          <a:xfrm>
            <a:off x="1066800" y="3505200"/>
            <a:ext cx="2133600" cy="7620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sp>
        <p:nvSpPr>
          <p:cNvPr id="75" name="Rounded Rectangle 74"/>
          <p:cNvSpPr/>
          <p:nvPr/>
        </p:nvSpPr>
        <p:spPr>
          <a:xfrm>
            <a:off x="5638800" y="3505200"/>
            <a:ext cx="2209800" cy="7620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5" name="Rounded Rectangle 24"/>
          <p:cNvSpPr/>
          <p:nvPr/>
        </p:nvSpPr>
        <p:spPr>
          <a:xfrm>
            <a:off x="3581400" y="1173691"/>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Texture Tiling</a:t>
            </a:r>
          </a:p>
        </p:txBody>
      </p:sp>
      <p:cxnSp>
        <p:nvCxnSpPr>
          <p:cNvPr id="26" name="Straight Arrow Connector 25"/>
          <p:cNvCxnSpPr/>
          <p:nvPr/>
        </p:nvCxnSpPr>
        <p:spPr>
          <a:xfrm>
            <a:off x="1981200" y="1630891"/>
            <a:ext cx="1447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524000" y="1097491"/>
            <a:ext cx="1905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Linear Bitmap</a:t>
            </a:r>
          </a:p>
        </p:txBody>
      </p:sp>
      <p:cxnSp>
        <p:nvCxnSpPr>
          <p:cNvPr id="37" name="Straight Arrow Connector 36"/>
          <p:cNvCxnSpPr/>
          <p:nvPr/>
        </p:nvCxnSpPr>
        <p:spPr>
          <a:xfrm>
            <a:off x="5486400" y="1707091"/>
            <a:ext cx="1447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410200" y="1173691"/>
            <a:ext cx="1828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Tiled Texture</a:t>
            </a:r>
          </a:p>
        </p:txBody>
      </p:sp>
      <p:sp>
        <p:nvSpPr>
          <p:cNvPr id="10" name="Rectangle 9"/>
          <p:cNvSpPr/>
          <p:nvPr/>
        </p:nvSpPr>
        <p:spPr>
          <a:xfrm>
            <a:off x="381000" y="4426803"/>
            <a:ext cx="3429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Gill Sans MT"/>
                <a:ea typeface="+mn-ea"/>
                <a:cs typeface="+mn-cs"/>
              </a:rPr>
              <a:t>9.4%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area available for PIM logic</a:t>
            </a:r>
            <a:endParaRPr kumimoji="0" lang="en-US" sz="2400" b="1" i="0" u="none" strike="noStrike" kern="1200" cap="none" spc="0" normalizeH="0" baseline="30000" noProof="0" dirty="0">
              <a:ln>
                <a:noFill/>
              </a:ln>
              <a:solidFill>
                <a:prstClr val="black"/>
              </a:solidFill>
              <a:effectLst/>
              <a:uLnTx/>
              <a:uFillTx/>
              <a:latin typeface="Gill Sans MT"/>
              <a:ea typeface="+mn-ea"/>
              <a:cs typeface="+mn-cs"/>
            </a:endParaRPr>
          </a:p>
        </p:txBody>
      </p:sp>
      <p:sp>
        <p:nvSpPr>
          <p:cNvPr id="11" name="Rectangle 10"/>
          <p:cNvSpPr/>
          <p:nvPr/>
        </p:nvSpPr>
        <p:spPr>
          <a:xfrm>
            <a:off x="5029200" y="4503003"/>
            <a:ext cx="35814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Gill Sans MT"/>
                <a:ea typeface="+mn-ea"/>
                <a:cs typeface="+mn-cs"/>
              </a:rPr>
              <a:t>7.1%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area available for PIM logic</a:t>
            </a:r>
            <a:endParaRPr kumimoji="0" lang="en-US" sz="2400" b="1" i="0" u="none" strike="noStrike" kern="1200" cap="none" spc="0" normalizeH="0" baseline="30000" noProof="0" dirty="0">
              <a:ln>
                <a:noFill/>
              </a:ln>
              <a:solidFill>
                <a:prstClr val="black"/>
              </a:solidFill>
              <a:effectLst/>
              <a:uLnTx/>
              <a:uFillTx/>
              <a:latin typeface="Gill Sans MT"/>
              <a:ea typeface="+mn-ea"/>
              <a:cs typeface="+mn-cs"/>
            </a:endParaRPr>
          </a:p>
        </p:txBody>
      </p:sp>
      <p:sp>
        <p:nvSpPr>
          <p:cNvPr id="17" name="Rectangle 16"/>
          <p:cNvSpPr/>
          <p:nvPr/>
        </p:nvSpPr>
        <p:spPr>
          <a:xfrm>
            <a:off x="0" y="5399782"/>
            <a:ext cx="9144000" cy="1015663"/>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Gill Sans MT"/>
                <a:ea typeface="+mn-ea"/>
                <a:cs typeface="+mn-cs"/>
              </a:rPr>
              <a:t>PIM core and PIM accelerator are feasible to implement in-memory Texture Tiling</a:t>
            </a:r>
          </a:p>
        </p:txBody>
      </p:sp>
    </p:spTree>
    <p:extLst>
      <p:ext uri="{BB962C8B-B14F-4D97-AF65-F5344CB8AC3E}">
        <p14:creationId xmlns:p14="http://schemas.microsoft.com/office/powerpoint/2010/main" val="9211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25" grpId="0" animBg="1"/>
      <p:bldP spid="35" grpId="0"/>
      <p:bldP spid="38" grpId="0"/>
      <p:bldP spid="10" grpId="0"/>
      <p:bldP spid="11" grpId="0"/>
      <p:bldP spid="17"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a:t>
            </a:r>
            <a:r>
              <a:rPr lang="en-US" dirty="0" err="1"/>
              <a:t>Blitting</a:t>
            </a:r>
            <a:r>
              <a:rPr lang="en-US" dirty="0"/>
              <a:t> Analysis</a:t>
            </a:r>
          </a:p>
        </p:txBody>
      </p:sp>
      <p:sp>
        <p:nvSpPr>
          <p:cNvPr id="3" name="Content Placeholder 2"/>
          <p:cNvSpPr>
            <a:spLocks noGrp="1"/>
          </p:cNvSpPr>
          <p:nvPr>
            <p:ph idx="1"/>
          </p:nvPr>
        </p:nvSpPr>
        <p:spPr>
          <a:xfrm>
            <a:off x="0" y="1066800"/>
            <a:ext cx="9144000" cy="5562600"/>
          </a:xfrm>
        </p:spPr>
        <p:txBody>
          <a:bodyPr>
            <a:normAutofit/>
          </a:bodyPr>
          <a:lstStyle/>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marL="457200" lvl="1" indent="0">
              <a:buNone/>
            </a:pPr>
            <a:endParaRPr lang="en-US" sz="20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24</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0" y="2362200"/>
            <a:ext cx="9144000" cy="984885"/>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Gill Sans MT"/>
                <a:ea typeface="+mn-ea"/>
                <a:cs typeface="+mn-cs"/>
              </a:rPr>
              <a:t> </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Color </a:t>
            </a:r>
            <a:r>
              <a:rPr kumimoji="0" lang="en-US" sz="2900" b="1" i="0" u="none" strike="noStrike" kern="1200" cap="none" spc="0" normalizeH="0" baseline="0" noProof="0" dirty="0" err="1">
                <a:ln>
                  <a:noFill/>
                </a:ln>
                <a:solidFill>
                  <a:srgbClr val="1F497D"/>
                </a:solidFill>
                <a:effectLst/>
                <a:uLnTx/>
                <a:uFillTx/>
                <a:latin typeface="Gill Sans MT"/>
                <a:ea typeface="+mn-ea"/>
                <a:cs typeface="+mn-cs"/>
              </a:rPr>
              <a:t>blitting</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is a good candidate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black"/>
                </a:solidFill>
                <a:effectLst/>
                <a:uLnTx/>
                <a:uFillTx/>
                <a:latin typeface="Gill Sans MT"/>
                <a:ea typeface="+mn-ea"/>
                <a:cs typeface="+mn-cs"/>
              </a:rPr>
              <a:t>for </a:t>
            </a:r>
            <a:r>
              <a:rPr kumimoji="0" lang="en-US" sz="2900" b="1" i="0" u="none" strike="noStrike" kern="1200" cap="none" spc="0" normalizeH="0" baseline="0" noProof="0" dirty="0">
                <a:ln>
                  <a:noFill/>
                </a:ln>
                <a:solidFill>
                  <a:srgbClr val="006600"/>
                </a:solidFill>
                <a:effectLst/>
                <a:uLnTx/>
                <a:uFillTx/>
                <a:latin typeface="Gill Sans MT"/>
                <a:ea typeface="+mn-ea"/>
                <a:cs typeface="+mn-cs"/>
              </a:rPr>
              <a:t>PIM execution </a:t>
            </a:r>
          </a:p>
        </p:txBody>
      </p:sp>
      <p:sp>
        <p:nvSpPr>
          <p:cNvPr id="14" name="Rectangle 13"/>
          <p:cNvSpPr/>
          <p:nvPr/>
        </p:nvSpPr>
        <p:spPr>
          <a:xfrm>
            <a:off x="0" y="4927937"/>
            <a:ext cx="9144000" cy="1015663"/>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black"/>
                </a:solidFill>
                <a:effectLst/>
                <a:uLnTx/>
                <a:uFillTx/>
                <a:latin typeface="Gill Sans MT"/>
                <a:ea typeface="+mn-ea"/>
                <a:cs typeface="+mn-cs"/>
              </a:rPr>
              <a:t>It is </a:t>
            </a:r>
            <a:r>
              <a:rPr kumimoji="0" lang="en-US" sz="3000" b="1" i="0" u="none" strike="noStrike" kern="1200" cap="none" spc="0" normalizeH="0" baseline="0" noProof="0" dirty="0">
                <a:ln>
                  <a:noFill/>
                </a:ln>
                <a:solidFill>
                  <a:srgbClr val="006600"/>
                </a:solidFill>
                <a:effectLst/>
                <a:uLnTx/>
                <a:uFillTx/>
                <a:latin typeface="Gill Sans MT"/>
                <a:ea typeface="+mn-ea"/>
                <a:cs typeface="+mn-cs"/>
              </a:rPr>
              <a:t>feasible </a:t>
            </a:r>
            <a:r>
              <a:rPr kumimoji="0" lang="en-US" sz="3000" b="1" i="0" u="none" strike="noStrike" kern="1200" cap="none" spc="0" normalizeH="0" baseline="0" noProof="0" dirty="0">
                <a:ln>
                  <a:noFill/>
                </a:ln>
                <a:solidFill>
                  <a:prstClr val="black"/>
                </a:solidFill>
                <a:effectLst/>
                <a:uLnTx/>
                <a:uFillTx/>
                <a:latin typeface="Gill Sans MT"/>
                <a:ea typeface="+mn-ea"/>
                <a:cs typeface="+mn-cs"/>
              </a:rPr>
              <a:t>to implement </a:t>
            </a:r>
            <a:r>
              <a:rPr kumimoji="0" lang="en-US" sz="3000" b="1" i="0" u="none" strike="noStrike" kern="1200" cap="none" spc="0" normalizeH="0" baseline="0" noProof="0" dirty="0">
                <a:ln>
                  <a:noFill/>
                </a:ln>
                <a:solidFill>
                  <a:srgbClr val="1F497D"/>
                </a:solidFill>
                <a:effectLst/>
                <a:uLnTx/>
                <a:uFillTx/>
                <a:latin typeface="Gill Sans MT"/>
                <a:ea typeface="+mn-ea"/>
                <a:cs typeface="+mn-cs"/>
              </a:rPr>
              <a:t>color </a:t>
            </a:r>
            <a:r>
              <a:rPr kumimoji="0" lang="en-US" sz="3000" b="1" i="0" u="none" strike="noStrike" kern="1200" cap="none" spc="0" normalizeH="0" baseline="0" noProof="0" dirty="0" err="1">
                <a:ln>
                  <a:noFill/>
                </a:ln>
                <a:solidFill>
                  <a:srgbClr val="1F497D"/>
                </a:solidFill>
                <a:effectLst/>
                <a:uLnTx/>
                <a:uFillTx/>
                <a:latin typeface="Gill Sans MT"/>
                <a:ea typeface="+mn-ea"/>
                <a:cs typeface="+mn-cs"/>
              </a:rPr>
              <a:t>blitting</a:t>
            </a:r>
            <a:r>
              <a:rPr kumimoji="0" lang="en-US" sz="3000" b="1" i="0" u="none" strike="noStrike" kern="1200" cap="none" spc="0" normalizeH="0" baseline="0" noProof="0" dirty="0">
                <a:ln>
                  <a:noFill/>
                </a:ln>
                <a:solidFill>
                  <a:srgbClr val="1F497D"/>
                </a:solidFill>
                <a:effectLst/>
                <a:uLnTx/>
                <a:uFillTx/>
                <a:latin typeface="Gill Sans MT"/>
                <a:ea typeface="+mn-ea"/>
                <a:cs typeface="+mn-cs"/>
              </a:rPr>
              <a:t> </a:t>
            </a:r>
            <a:br>
              <a:rPr kumimoji="0" lang="en-US" sz="3000" b="1" i="0" u="none" strike="noStrike" kern="1200" cap="none" spc="0" normalizeH="0" baseline="0" noProof="0" dirty="0">
                <a:ln>
                  <a:noFill/>
                </a:ln>
                <a:solidFill>
                  <a:srgbClr val="1F497D"/>
                </a:solidFill>
                <a:effectLst/>
                <a:uLnTx/>
                <a:uFillTx/>
                <a:latin typeface="Gill Sans MT"/>
                <a:ea typeface="+mn-ea"/>
                <a:cs typeface="+mn-cs"/>
              </a:rPr>
            </a:br>
            <a:r>
              <a:rPr kumimoji="0" lang="en-US" sz="3000" b="1" i="0" u="none" strike="noStrike" kern="1200" cap="none" spc="0" normalizeH="0" baseline="0" noProof="0" dirty="0">
                <a:ln>
                  <a:noFill/>
                </a:ln>
                <a:solidFill>
                  <a:prstClr val="black"/>
                </a:solidFill>
                <a:effectLst/>
                <a:uLnTx/>
                <a:uFillTx/>
                <a:latin typeface="Gill Sans MT"/>
                <a:ea typeface="+mn-ea"/>
                <a:cs typeface="+mn-cs"/>
              </a:rPr>
              <a:t>in </a:t>
            </a:r>
            <a:r>
              <a:rPr kumimoji="0" lang="en-US" sz="3000" b="1" i="0" u="none" strike="noStrike" kern="1200" cap="none" spc="0" normalizeH="0" baseline="0" noProof="0" dirty="0">
                <a:ln>
                  <a:noFill/>
                </a:ln>
                <a:solidFill>
                  <a:srgbClr val="006600"/>
                </a:solidFill>
                <a:effectLst/>
                <a:uLnTx/>
                <a:uFillTx/>
                <a:latin typeface="Gill Sans MT"/>
                <a:ea typeface="+mn-ea"/>
                <a:cs typeface="+mn-cs"/>
              </a:rPr>
              <a:t>PIM core </a:t>
            </a:r>
            <a:r>
              <a:rPr kumimoji="0" lang="en-US" sz="30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3000" b="1" i="0" u="none" strike="noStrike" kern="1200" cap="none" spc="0" normalizeH="0" baseline="0" noProof="0" dirty="0">
                <a:ln>
                  <a:noFill/>
                </a:ln>
                <a:solidFill>
                  <a:srgbClr val="006600"/>
                </a:solidFill>
                <a:effectLst/>
                <a:uLnTx/>
                <a:uFillTx/>
                <a:latin typeface="Gill Sans MT"/>
                <a:ea typeface="+mn-ea"/>
                <a:cs typeface="+mn-cs"/>
              </a:rPr>
              <a:t>PIM accelerator</a:t>
            </a:r>
          </a:p>
        </p:txBody>
      </p:sp>
      <p:sp>
        <p:nvSpPr>
          <p:cNvPr id="8" name="Rectangle 7"/>
          <p:cNvSpPr/>
          <p:nvPr/>
        </p:nvSpPr>
        <p:spPr>
          <a:xfrm>
            <a:off x="-990600" y="1143000"/>
            <a:ext cx="11201400" cy="4924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Generates a large amount of </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18" name="Rectangle 17"/>
          <p:cNvSpPr/>
          <p:nvPr/>
        </p:nvSpPr>
        <p:spPr>
          <a:xfrm>
            <a:off x="457200" y="3660338"/>
            <a:ext cx="8305800" cy="12926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Requires </a:t>
            </a:r>
            <a:r>
              <a:rPr kumimoji="0" lang="en-US" sz="2600" b="1" i="0" u="none" strike="noStrike" kern="1200" cap="none" spc="0" normalizeH="0" baseline="0" noProof="0" dirty="0">
                <a:ln>
                  <a:noFill/>
                </a:ln>
                <a:solidFill>
                  <a:srgbClr val="006600"/>
                </a:solidFill>
                <a:effectLst/>
                <a:uLnTx/>
                <a:uFillTx/>
                <a:latin typeface="Gill Sans MT"/>
                <a:ea typeface="+mn-ea"/>
                <a:cs typeface="+mn-cs"/>
              </a:rPr>
              <a:t>low-cost </a:t>
            </a:r>
            <a:r>
              <a:rPr kumimoji="0" lang="en-US" sz="2600" b="1" i="0" u="none" strike="noStrike" kern="1200" cap="none" spc="0" normalizeH="0" baseline="0" noProof="0" dirty="0">
                <a:ln>
                  <a:noFill/>
                </a:ln>
                <a:solidFill>
                  <a:prstClr val="black"/>
                </a:solidFill>
                <a:effectLst/>
                <a:uLnTx/>
                <a:uFillTx/>
                <a:latin typeface="Gill Sans MT"/>
                <a:ea typeface="+mn-ea"/>
                <a:cs typeface="+mn-cs"/>
              </a:rPr>
              <a:t>operations:</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err="1">
                <a:ln>
                  <a:noFill/>
                </a:ln>
                <a:solidFill>
                  <a:srgbClr val="0000FF"/>
                </a:solidFill>
                <a:effectLst/>
                <a:uLnTx/>
                <a:uFillTx/>
                <a:latin typeface="Gill Sans MT"/>
                <a:ea typeface="+mn-ea"/>
                <a:cs typeface="+mn-cs"/>
              </a:rPr>
              <a:t>Memset</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simple arithmetic</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shift operations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7" name="Rectangle 6"/>
          <p:cNvSpPr/>
          <p:nvPr/>
        </p:nvSpPr>
        <p:spPr>
          <a:xfrm>
            <a:off x="-76200" y="1626513"/>
            <a:ext cx="9067800" cy="430887"/>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Gill Sans MT"/>
                <a:ea typeface="+mn-ea"/>
                <a:cs typeface="+mn-cs"/>
              </a:rPr>
              <a:t>Accounts for </a:t>
            </a:r>
            <a:r>
              <a:rPr kumimoji="0" lang="en-US" sz="2200" b="1" i="0" u="none" strike="noStrike" kern="1200" cap="none" spc="0" normalizeH="0" baseline="0" noProof="0" dirty="0">
                <a:ln>
                  <a:noFill/>
                </a:ln>
                <a:solidFill>
                  <a:srgbClr val="C00000"/>
                </a:solidFill>
                <a:effectLst/>
                <a:uLnTx/>
                <a:uFillTx/>
                <a:latin typeface="Gill Sans MT"/>
                <a:ea typeface="+mn-ea"/>
                <a:cs typeface="+mn-cs"/>
              </a:rPr>
              <a:t>19.1%</a:t>
            </a:r>
            <a:r>
              <a:rPr kumimoji="0" lang="en-US" sz="2200" b="1" i="0" u="none" strike="noStrike" kern="1200" cap="none" spc="0" normalizeH="0" baseline="0" noProof="0" dirty="0">
                <a:ln>
                  <a:noFill/>
                </a:ln>
                <a:solidFill>
                  <a:srgbClr val="000000"/>
                </a:solidFill>
                <a:effectLst/>
                <a:uLnTx/>
                <a:uFillTx/>
                <a:latin typeface="Gill Sans MT"/>
                <a:ea typeface="+mn-ea"/>
                <a:cs typeface="+mn-cs"/>
              </a:rPr>
              <a:t> of the </a:t>
            </a:r>
            <a:r>
              <a:rPr kumimoji="0" lang="en-US" sz="2200" b="1" i="0" u="none" strike="noStrike" kern="1200" cap="none" spc="0" normalizeH="0" baseline="0" noProof="0" dirty="0">
                <a:ln>
                  <a:noFill/>
                </a:ln>
                <a:solidFill>
                  <a:srgbClr val="C00000"/>
                </a:solidFill>
                <a:effectLst/>
                <a:uLnTx/>
                <a:uFillTx/>
                <a:latin typeface="Gill Sans MT"/>
                <a:ea typeface="+mn-ea"/>
                <a:cs typeface="+mn-cs"/>
              </a:rPr>
              <a:t>total system energy </a:t>
            </a:r>
            <a:r>
              <a:rPr kumimoji="0" lang="en-US" sz="2200" b="1" i="0" u="none" strike="noStrike" kern="1200" cap="none" spc="0" normalizeH="0" baseline="0" noProof="0" dirty="0">
                <a:ln>
                  <a:noFill/>
                </a:ln>
                <a:solidFill>
                  <a:prstClr val="black"/>
                </a:solidFill>
                <a:effectLst/>
                <a:uLnTx/>
                <a:uFillTx/>
                <a:latin typeface="Gill Sans MT"/>
                <a:ea typeface="+mn-ea"/>
                <a:cs typeface="+mn-cs"/>
              </a:rPr>
              <a:t>during</a:t>
            </a:r>
            <a:r>
              <a:rPr kumimoji="0" lang="en-US" sz="22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200" b="1" i="0" u="none" strike="noStrike" kern="1200" cap="none" spc="0" normalizeH="0" baseline="0" noProof="0" dirty="0">
                <a:ln>
                  <a:noFill/>
                </a:ln>
                <a:solidFill>
                  <a:srgbClr val="0000FF"/>
                </a:solidFill>
                <a:effectLst/>
                <a:uLnTx/>
                <a:uFillTx/>
                <a:latin typeface="Gill Sans MT"/>
                <a:ea typeface="+mn-ea"/>
                <a:cs typeface="+mn-cs"/>
              </a:rPr>
              <a:t>scrolling</a:t>
            </a:r>
          </a:p>
        </p:txBody>
      </p:sp>
    </p:spTree>
    <p:extLst>
      <p:ext uri="{BB962C8B-B14F-4D97-AF65-F5344CB8AC3E}">
        <p14:creationId xmlns:p14="http://schemas.microsoft.com/office/powerpoint/2010/main" val="238195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8" grpId="0"/>
      <p:bldP spid="18" grpId="0"/>
      <p:bldP spid="7"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Scrolling Wrap Up</a:t>
            </a:r>
          </a:p>
        </p:txBody>
      </p:sp>
      <p:sp>
        <p:nvSpPr>
          <p:cNvPr id="3" name="Content Placeholder 2"/>
          <p:cNvSpPr>
            <a:spLocks noGrp="1"/>
          </p:cNvSpPr>
          <p:nvPr>
            <p:ph idx="1"/>
          </p:nvPr>
        </p:nvSpPr>
        <p:spPr>
          <a:xfrm>
            <a:off x="0" y="1066800"/>
            <a:ext cx="9144000" cy="5562600"/>
          </a:xfrm>
        </p:spPr>
        <p:txBody>
          <a:bodyPr>
            <a:normAutofit/>
          </a:bodyPr>
          <a:lstStyle/>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marL="457200" lvl="1" indent="0">
              <a:buNone/>
            </a:pPr>
            <a:endParaRPr lang="en-US" sz="20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25</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8" name="Rectangle 7"/>
          <p:cNvSpPr/>
          <p:nvPr/>
        </p:nvSpPr>
        <p:spPr>
          <a:xfrm>
            <a:off x="0" y="1219200"/>
            <a:ext cx="9144000"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Gill Sans MT"/>
                <a:ea typeface="+mn-ea"/>
                <a:cs typeface="+mn-cs"/>
              </a:rPr>
              <a:t>Texture tiling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color </a:t>
            </a:r>
            <a:r>
              <a:rPr kumimoji="0" lang="en-US" sz="2800" b="1" i="0" u="none" strike="noStrike" kern="1200" cap="none" spc="0" normalizeH="0" baseline="0" noProof="0" dirty="0" err="1">
                <a:ln>
                  <a:noFill/>
                </a:ln>
                <a:solidFill>
                  <a:srgbClr val="0000FF"/>
                </a:solidFill>
                <a:effectLst/>
                <a:uLnTx/>
                <a:uFillTx/>
                <a:latin typeface="Gill Sans MT"/>
                <a:ea typeface="+mn-ea"/>
                <a:cs typeface="+mn-cs"/>
              </a:rPr>
              <a:t>blitting</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account for</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a significant portion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41.9%</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of energy consumption</a:t>
            </a:r>
            <a:endParaRPr kumimoji="0" lang="en-US" sz="2800" b="1" i="0" u="none" strike="noStrike" kern="1200" cap="none" spc="0" normalizeH="0" baseline="0" noProof="0" dirty="0">
              <a:ln>
                <a:noFill/>
              </a:ln>
              <a:solidFill>
                <a:srgbClr val="C00000"/>
              </a:solidFill>
              <a:effectLst/>
              <a:uLnTx/>
              <a:uFillTx/>
              <a:latin typeface="Gill Sans MT"/>
              <a:ea typeface="+mn-ea"/>
              <a:cs typeface="+mn-cs"/>
            </a:endParaRPr>
          </a:p>
        </p:txBody>
      </p:sp>
      <p:sp>
        <p:nvSpPr>
          <p:cNvPr id="11" name="Rectangle 10"/>
          <p:cNvSpPr/>
          <p:nvPr/>
        </p:nvSpPr>
        <p:spPr>
          <a:xfrm>
            <a:off x="1219200" y="2514600"/>
            <a:ext cx="68580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Gill Sans MT"/>
                <a:ea typeface="+mn-ea"/>
                <a:cs typeface="+mn-cs"/>
              </a:rPr>
              <a:t>37.7%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total system energy goes to</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data movement generated by these functions</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cxnSp>
        <p:nvCxnSpPr>
          <p:cNvPr id="12" name="Straight Arrow Connector 11"/>
          <p:cNvCxnSpPr/>
          <p:nvPr/>
        </p:nvCxnSpPr>
        <p:spPr>
          <a:xfrm>
            <a:off x="4572000" y="2209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3657600"/>
            <a:ext cx="9144000" cy="1015663"/>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Gill Sans MT"/>
                <a:ea typeface="+mn-ea"/>
                <a:cs typeface="+mn-cs"/>
              </a:rPr>
              <a:t>Both functions can benefit significantly </a:t>
            </a:r>
            <a:br>
              <a:rPr kumimoji="0" lang="en-US" sz="3000" b="1" i="0" u="none" strike="noStrike" kern="1200" cap="none" spc="0" normalizeH="0" baseline="0" noProof="0" dirty="0">
                <a:ln>
                  <a:noFill/>
                </a:ln>
                <a:solidFill>
                  <a:prstClr val="white"/>
                </a:solidFill>
                <a:effectLst/>
                <a:uLnTx/>
                <a:uFillTx/>
                <a:latin typeface="Gill Sans MT"/>
                <a:ea typeface="+mn-ea"/>
                <a:cs typeface="+mn-cs"/>
              </a:rPr>
            </a:br>
            <a:r>
              <a:rPr kumimoji="0" lang="en-US" sz="3000" b="1" i="0" u="none" strike="noStrike" kern="1200" cap="none" spc="0" normalizeH="0" baseline="0" noProof="0" dirty="0">
                <a:ln>
                  <a:noFill/>
                </a:ln>
                <a:solidFill>
                  <a:prstClr val="white"/>
                </a:solidFill>
                <a:effectLst/>
                <a:uLnTx/>
                <a:uFillTx/>
                <a:latin typeface="Gill Sans MT"/>
                <a:ea typeface="+mn-ea"/>
                <a:cs typeface="+mn-cs"/>
              </a:rPr>
              <a:t>from PIM execution</a:t>
            </a:r>
          </a:p>
        </p:txBody>
      </p:sp>
      <p:sp>
        <p:nvSpPr>
          <p:cNvPr id="15" name="Rectangle 14"/>
          <p:cNvSpPr/>
          <p:nvPr/>
        </p:nvSpPr>
        <p:spPr>
          <a:xfrm>
            <a:off x="0" y="5156537"/>
            <a:ext cx="9144000" cy="1015663"/>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Gill Sans MT"/>
                <a:ea typeface="+mn-ea"/>
                <a:cs typeface="+mn-cs"/>
              </a:rPr>
              <a:t>    Both functions are feasible to implement </a:t>
            </a:r>
            <a:br>
              <a:rPr kumimoji="0" lang="en-US" sz="3000" b="1" i="0" u="none" strike="noStrike" kern="1200" cap="none" spc="0" normalizeH="0" baseline="0" noProof="0" dirty="0">
                <a:ln>
                  <a:noFill/>
                </a:ln>
                <a:solidFill>
                  <a:prstClr val="white"/>
                </a:solidFill>
                <a:effectLst/>
                <a:uLnTx/>
                <a:uFillTx/>
                <a:latin typeface="Gill Sans MT"/>
                <a:ea typeface="+mn-ea"/>
                <a:cs typeface="+mn-cs"/>
              </a:rPr>
            </a:br>
            <a:r>
              <a:rPr kumimoji="0" lang="en-US" sz="3000" b="1" i="0" u="none" strike="noStrike" kern="1200" cap="none" spc="0" normalizeH="0" baseline="0" noProof="0" dirty="0">
                <a:ln>
                  <a:noFill/>
                </a:ln>
                <a:solidFill>
                  <a:prstClr val="white"/>
                </a:solidFill>
                <a:effectLst/>
                <a:uLnTx/>
                <a:uFillTx/>
                <a:latin typeface="Gill Sans MT"/>
                <a:ea typeface="+mn-ea"/>
                <a:cs typeface="+mn-cs"/>
              </a:rPr>
              <a:t>as PIM logic</a:t>
            </a:r>
          </a:p>
        </p:txBody>
      </p:sp>
      <p:sp>
        <p:nvSpPr>
          <p:cNvPr id="16" name="TextBox 15"/>
          <p:cNvSpPr txBox="1"/>
          <p:nvPr/>
        </p:nvSpPr>
        <p:spPr>
          <a:xfrm>
            <a:off x="152400" y="3657600"/>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1</a:t>
            </a:r>
          </a:p>
        </p:txBody>
      </p:sp>
      <p:sp>
        <p:nvSpPr>
          <p:cNvPr id="17" name="TextBox 16"/>
          <p:cNvSpPr txBox="1"/>
          <p:nvPr/>
        </p:nvSpPr>
        <p:spPr>
          <a:xfrm>
            <a:off x="152400" y="5257800"/>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2</a:t>
            </a:r>
          </a:p>
        </p:txBody>
      </p:sp>
    </p:spTree>
    <p:extLst>
      <p:ext uri="{BB962C8B-B14F-4D97-AF65-F5344CB8AC3E}">
        <p14:creationId xmlns:p14="http://schemas.microsoft.com/office/powerpoint/2010/main" val="5674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animBg="1"/>
      <p:bldP spid="15" grpId="0" animBg="1"/>
      <p:bldP spid="16" grpId="0"/>
      <p:bldP spid="17"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400" dirty="0">
                <a:solidFill>
                  <a:schemeClr val="tx2"/>
                </a:solidFill>
              </a:rPr>
              <a:t>Tab Switching</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393100208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9525000" cy="914400"/>
          </a:xfrm>
        </p:spPr>
        <p:txBody>
          <a:bodyPr/>
          <a:lstStyle/>
          <a:p>
            <a:r>
              <a:rPr lang="en-US" sz="4000" dirty="0"/>
              <a:t>What Happens During Tab Switching?</a:t>
            </a:r>
          </a:p>
        </p:txBody>
      </p:sp>
      <p:sp>
        <p:nvSpPr>
          <p:cNvPr id="3" name="Content Placeholder 2"/>
          <p:cNvSpPr>
            <a:spLocks noGrp="1"/>
          </p:cNvSpPr>
          <p:nvPr>
            <p:ph idx="1"/>
          </p:nvPr>
        </p:nvSpPr>
        <p:spPr>
          <a:xfrm>
            <a:off x="152400" y="990600"/>
            <a:ext cx="8991600" cy="6858000"/>
          </a:xfrm>
        </p:spPr>
        <p:txBody>
          <a:bodyPr>
            <a:normAutofit/>
          </a:bodyPr>
          <a:lstStyle/>
          <a:p>
            <a:pPr lvl="0"/>
            <a:r>
              <a:rPr lang="en-US" sz="2800" dirty="0">
                <a:solidFill>
                  <a:schemeClr val="tx2"/>
                </a:solidFill>
              </a:rPr>
              <a:t>Chrome employs a </a:t>
            </a:r>
            <a:r>
              <a:rPr lang="en-US" sz="2800" dirty="0">
                <a:solidFill>
                  <a:srgbClr val="0000FF"/>
                </a:solidFill>
              </a:rPr>
              <a:t>multi-process </a:t>
            </a:r>
            <a:r>
              <a:rPr lang="en-US" sz="2800" dirty="0">
                <a:solidFill>
                  <a:schemeClr val="tx2"/>
                </a:solidFill>
              </a:rPr>
              <a:t>architecture</a:t>
            </a:r>
          </a:p>
          <a:p>
            <a:pPr lvl="1"/>
            <a:r>
              <a:rPr lang="en-US" sz="2400" dirty="0">
                <a:solidFill>
                  <a:srgbClr val="595959"/>
                </a:solidFill>
              </a:rPr>
              <a:t>Each tab is a </a:t>
            </a:r>
            <a:r>
              <a:rPr lang="en-US" sz="2400" u="sng" dirty="0">
                <a:solidFill>
                  <a:srgbClr val="595959"/>
                </a:solidFill>
              </a:rPr>
              <a:t>separate process</a:t>
            </a:r>
          </a:p>
          <a:p>
            <a:pPr marL="0" lvl="0" indent="0">
              <a:buNone/>
            </a:pPr>
            <a:endParaRPr lang="en-US" sz="2400" dirty="0">
              <a:solidFill>
                <a:srgbClr val="595959"/>
              </a:solidFill>
            </a:endParaRPr>
          </a:p>
          <a:p>
            <a:pPr marL="0" lvl="0" indent="0">
              <a:buNone/>
            </a:pPr>
            <a:endParaRPr lang="en-US" sz="2400" dirty="0">
              <a:solidFill>
                <a:srgbClr val="595959"/>
              </a:solidFill>
            </a:endParaRPr>
          </a:p>
          <a:p>
            <a:pPr marL="0" lvl="0" indent="0">
              <a:buNone/>
            </a:pPr>
            <a:endParaRPr lang="en-US" sz="2400" dirty="0">
              <a:solidFill>
                <a:srgbClr val="595959"/>
              </a:solidFill>
            </a:endParaRPr>
          </a:p>
          <a:p>
            <a:pPr marL="0" lvl="0" indent="0">
              <a:buNone/>
            </a:pPr>
            <a:endParaRPr lang="en-US" sz="2400" dirty="0">
              <a:solidFill>
                <a:srgbClr val="595959"/>
              </a:solidFill>
            </a:endParaRPr>
          </a:p>
          <a:p>
            <a:pPr marL="0" lvl="0" indent="0">
              <a:buNone/>
            </a:pPr>
            <a:endParaRPr lang="en-US" sz="2400" dirty="0">
              <a:solidFill>
                <a:srgbClr val="595959"/>
              </a:solidFill>
            </a:endParaRPr>
          </a:p>
          <a:p>
            <a:pPr marL="0" lvl="0" indent="0">
              <a:buNone/>
            </a:pPr>
            <a:endParaRPr lang="en-US" sz="2400" dirty="0">
              <a:solidFill>
                <a:srgbClr val="595959"/>
              </a:solidFill>
            </a:endParaRPr>
          </a:p>
          <a:p>
            <a:pPr marL="0" lvl="0" indent="0">
              <a:buNone/>
            </a:pPr>
            <a:endParaRPr lang="en-US" sz="2400" dirty="0">
              <a:solidFill>
                <a:srgbClr val="595959"/>
              </a:solidFill>
            </a:endParaRPr>
          </a:p>
          <a:p>
            <a:r>
              <a:rPr lang="en-US" sz="2800" dirty="0">
                <a:solidFill>
                  <a:schemeClr val="tx2"/>
                </a:solidFill>
              </a:rPr>
              <a:t>Main operations during </a:t>
            </a:r>
            <a:r>
              <a:rPr lang="en-US" sz="2800" dirty="0">
                <a:solidFill>
                  <a:srgbClr val="0000FF"/>
                </a:solidFill>
              </a:rPr>
              <a:t>tab switching</a:t>
            </a:r>
            <a:r>
              <a:rPr lang="en-US" sz="2800" dirty="0">
                <a:solidFill>
                  <a:schemeClr val="tx2"/>
                </a:solidFill>
              </a:rPr>
              <a:t>:</a:t>
            </a:r>
          </a:p>
          <a:p>
            <a:pPr lvl="1"/>
            <a:r>
              <a:rPr lang="en-US" sz="2400" dirty="0"/>
              <a:t>Context switch</a:t>
            </a:r>
          </a:p>
          <a:p>
            <a:pPr lvl="1"/>
            <a:r>
              <a:rPr lang="en-US" sz="2400" dirty="0"/>
              <a:t>Load the new page</a:t>
            </a:r>
          </a:p>
          <a:p>
            <a:pPr lvl="1"/>
            <a:endParaRPr lang="en-US" sz="2200" dirty="0">
              <a:solidFill>
                <a:schemeClr val="tx2"/>
              </a:solidFill>
            </a:endParaRPr>
          </a:p>
          <a:p>
            <a:pPr lvl="1"/>
            <a:endParaRPr lang="en-US" sz="2200" dirty="0">
              <a:solidFill>
                <a:schemeClr val="tx2"/>
              </a:solidFill>
            </a:endParaRPr>
          </a:p>
          <a:p>
            <a:pPr lvl="1"/>
            <a:endParaRPr lang="en-US" sz="2200" dirty="0">
              <a:solidFill>
                <a:schemeClr val="tx2"/>
              </a:solidFill>
            </a:endParaRPr>
          </a:p>
          <a:p>
            <a:pPr lvl="0"/>
            <a:endParaRPr lang="en-US" sz="2400" dirty="0">
              <a:solidFill>
                <a:srgbClr val="595959"/>
              </a:solidFill>
            </a:endParaRPr>
          </a:p>
          <a:p>
            <a:pPr lvl="0"/>
            <a:endParaRPr lang="en-US" sz="2400" dirty="0">
              <a:solidFill>
                <a:srgbClr val="595959"/>
              </a:solidFill>
            </a:endParaRPr>
          </a:p>
          <a:p>
            <a:pPr lvl="0"/>
            <a:endParaRPr lang="en-US" sz="2400" dirty="0">
              <a:solidFill>
                <a:srgbClr val="595959"/>
              </a:solidFill>
            </a:endParaRPr>
          </a:p>
          <a:p>
            <a:pPr lvl="0"/>
            <a:endParaRPr lang="en-US" sz="2400" dirty="0">
              <a:solidFill>
                <a:srgbClr val="595959"/>
              </a:solidFill>
            </a:endParaRPr>
          </a:p>
          <a:p>
            <a:pPr lvl="0"/>
            <a:endParaRPr lang="en-US" sz="2400" dirty="0">
              <a:solidFill>
                <a:srgbClr val="595959"/>
              </a:solidFill>
            </a:endParaRPr>
          </a:p>
          <a:p>
            <a:pPr lvl="0"/>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27</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grpSp>
        <p:nvGrpSpPr>
          <p:cNvPr id="43" name="Group 42"/>
          <p:cNvGrpSpPr/>
          <p:nvPr/>
        </p:nvGrpSpPr>
        <p:grpSpPr>
          <a:xfrm>
            <a:off x="1981200" y="2209800"/>
            <a:ext cx="5105401" cy="3065777"/>
            <a:chOff x="4045131" y="2539424"/>
            <a:chExt cx="5251269" cy="4143513"/>
          </a:xfrm>
        </p:grpSpPr>
        <p:cxnSp>
          <p:nvCxnSpPr>
            <p:cNvPr id="19" name="Elbow Connector 18"/>
            <p:cNvCxnSpPr>
              <a:stCxn id="7" idx="2"/>
              <a:endCxn id="14" idx="0"/>
            </p:cNvCxnSpPr>
            <p:nvPr/>
          </p:nvCxnSpPr>
          <p:spPr>
            <a:xfrm rot="5400000">
              <a:off x="6248400" y="3339524"/>
              <a:ext cx="609600" cy="381000"/>
            </a:xfrm>
            <a:prstGeom prst="bentConnector3">
              <a:avLst>
                <a:gd name="adj1" fmla="val 50000"/>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045131" y="2539424"/>
              <a:ext cx="5251269" cy="4143513"/>
              <a:chOff x="4045131" y="2209800"/>
              <a:chExt cx="5251269" cy="4143513"/>
            </a:xfrm>
          </p:grpSpPr>
          <p:cxnSp>
            <p:nvCxnSpPr>
              <p:cNvPr id="17" name="Elbow Connector 16"/>
              <p:cNvCxnSpPr>
                <a:stCxn id="7" idx="2"/>
                <a:endCxn id="11" idx="0"/>
              </p:cNvCxnSpPr>
              <p:nvPr/>
            </p:nvCxnSpPr>
            <p:spPr>
              <a:xfrm rot="5400000">
                <a:off x="5600700" y="2362200"/>
                <a:ext cx="609600" cy="1676400"/>
              </a:xfrm>
              <a:prstGeom prst="bentConnector3">
                <a:avLst>
                  <a:gd name="adj1" fmla="val 50000"/>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045131" y="2209800"/>
                <a:ext cx="5251269" cy="4143513"/>
                <a:chOff x="4045131" y="2209800"/>
                <a:chExt cx="5251269" cy="4143513"/>
              </a:xfrm>
            </p:grpSpPr>
            <p:grpSp>
              <p:nvGrpSpPr>
                <p:cNvPr id="9" name="Group 8"/>
                <p:cNvGrpSpPr/>
                <p:nvPr/>
              </p:nvGrpSpPr>
              <p:grpSpPr>
                <a:xfrm>
                  <a:off x="5257799" y="2209800"/>
                  <a:ext cx="2971801" cy="685800"/>
                  <a:chOff x="4571999" y="2362201"/>
                  <a:chExt cx="2971801" cy="685800"/>
                </a:xfrm>
              </p:grpSpPr>
              <p:sp>
                <p:nvSpPr>
                  <p:cNvPr id="7" name="Rounded Rectangle 6"/>
                  <p:cNvSpPr/>
                  <p:nvPr/>
                </p:nvSpPr>
                <p:spPr>
                  <a:xfrm>
                    <a:off x="4571999" y="2362201"/>
                    <a:ext cx="2971801" cy="68580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5" name="TextBox 4"/>
                  <p:cNvSpPr txBox="1"/>
                  <p:nvPr/>
                </p:nvSpPr>
                <p:spPr>
                  <a:xfrm>
                    <a:off x="4637076" y="2362201"/>
                    <a:ext cx="2234458" cy="5407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Chrome Process</a:t>
                    </a:r>
                  </a:p>
                </p:txBody>
              </p:sp>
              <p:pic>
                <p:nvPicPr>
                  <p:cNvPr id="8" name="Picture 7"/>
                  <p:cNvPicPr>
                    <a:picLocks noChangeAspect="1"/>
                  </p:cNvPicPr>
                  <p:nvPr/>
                </p:nvPicPr>
                <p:blipFill>
                  <a:blip r:embed="rId4"/>
                  <a:stretch>
                    <a:fillRect/>
                  </a:stretch>
                </p:blipFill>
                <p:spPr>
                  <a:xfrm>
                    <a:off x="6858000" y="2438401"/>
                    <a:ext cx="533400" cy="533400"/>
                  </a:xfrm>
                  <a:prstGeom prst="rect">
                    <a:avLst/>
                  </a:prstGeom>
                </p:spPr>
              </p:pic>
            </p:grpSp>
            <p:sp>
              <p:nvSpPr>
                <p:cNvPr id="11" name="Rounded Rectangle 10"/>
                <p:cNvSpPr/>
                <p:nvPr/>
              </p:nvSpPr>
              <p:spPr>
                <a:xfrm>
                  <a:off x="4572000" y="3505200"/>
                  <a:ext cx="990600" cy="144780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14" name="Rounded Rectangle 13"/>
                <p:cNvSpPr/>
                <p:nvPr/>
              </p:nvSpPr>
              <p:spPr>
                <a:xfrm>
                  <a:off x="5867400" y="3505200"/>
                  <a:ext cx="990600" cy="144780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15" name="Rounded Rectangle 14"/>
                <p:cNvSpPr/>
                <p:nvPr/>
              </p:nvSpPr>
              <p:spPr>
                <a:xfrm>
                  <a:off x="7848600" y="3505200"/>
                  <a:ext cx="990600" cy="1447800"/>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cxnSp>
              <p:nvCxnSpPr>
                <p:cNvPr id="22" name="Elbow Connector 21"/>
                <p:cNvCxnSpPr>
                  <a:stCxn id="7" idx="2"/>
                  <a:endCxn id="15" idx="0"/>
                </p:cNvCxnSpPr>
                <p:nvPr/>
              </p:nvCxnSpPr>
              <p:spPr>
                <a:xfrm rot="16200000" flipH="1">
                  <a:off x="7239000" y="2400300"/>
                  <a:ext cx="609600" cy="1600200"/>
                </a:xfrm>
                <a:prstGeom prst="bentConnector3">
                  <a:avLst>
                    <a:gd name="adj1" fmla="val 50000"/>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96982" y="3809999"/>
                  <a:ext cx="585971" cy="87354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3600" b="1" i="0" u="none" strike="noStrike" kern="1200" cap="none" spc="0" normalizeH="0" baseline="0" noProof="0" dirty="0">
                      <a:ln>
                        <a:noFill/>
                      </a:ln>
                      <a:solidFill>
                        <a:prstClr val="black">
                          <a:lumMod val="75000"/>
                          <a:lumOff val="25000"/>
                        </a:prstClr>
                      </a:solidFill>
                      <a:effectLst/>
                      <a:uLnTx/>
                      <a:uFillTx/>
                      <a:latin typeface="Gill Sans MT"/>
                      <a:ea typeface="+mn-ea"/>
                      <a:cs typeface="Mangal" panose="02040503050203030202" pitchFamily="18" charset="0"/>
                    </a:rPr>
                    <a:t>…</a:t>
                  </a:r>
                  <a:endParaRPr kumimoji="0" lang="en-US" sz="36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pic>
              <p:nvPicPr>
                <p:cNvPr id="29" name="Picture 28"/>
                <p:cNvPicPr>
                  <a:picLocks noChangeAspect="1"/>
                </p:cNvPicPr>
                <p:nvPr/>
              </p:nvPicPr>
              <p:blipFill>
                <a:blip r:embed="rId5"/>
                <a:stretch>
                  <a:fillRect/>
                </a:stretch>
              </p:blipFill>
              <p:spPr>
                <a:xfrm>
                  <a:off x="4572000" y="4038600"/>
                  <a:ext cx="965200" cy="965200"/>
                </a:xfrm>
                <a:prstGeom prst="rect">
                  <a:avLst/>
                </a:prstGeom>
              </p:spPr>
            </p:pic>
            <p:pic>
              <p:nvPicPr>
                <p:cNvPr id="30" name="Picture 29"/>
                <p:cNvPicPr>
                  <a:picLocks noChangeAspect="1"/>
                </p:cNvPicPr>
                <p:nvPr/>
              </p:nvPicPr>
              <p:blipFill>
                <a:blip r:embed="rId5"/>
                <a:stretch>
                  <a:fillRect/>
                </a:stretch>
              </p:blipFill>
              <p:spPr>
                <a:xfrm>
                  <a:off x="5867400" y="4038600"/>
                  <a:ext cx="965200" cy="965200"/>
                </a:xfrm>
                <a:prstGeom prst="rect">
                  <a:avLst/>
                </a:prstGeom>
              </p:spPr>
            </p:pic>
            <p:pic>
              <p:nvPicPr>
                <p:cNvPr id="31" name="Picture 30"/>
                <p:cNvPicPr>
                  <a:picLocks noChangeAspect="1"/>
                </p:cNvPicPr>
                <p:nvPr/>
              </p:nvPicPr>
              <p:blipFill>
                <a:blip r:embed="rId5"/>
                <a:stretch>
                  <a:fillRect/>
                </a:stretch>
              </p:blipFill>
              <p:spPr>
                <a:xfrm>
                  <a:off x="7848600" y="4038600"/>
                  <a:ext cx="965200" cy="965200"/>
                </a:xfrm>
                <a:prstGeom prst="rect">
                  <a:avLst/>
                </a:prstGeom>
              </p:spPr>
            </p:pic>
            <p:pic>
              <p:nvPicPr>
                <p:cNvPr id="32" name="Picture 31"/>
                <p:cNvPicPr>
                  <a:picLocks noChangeAspect="1"/>
                </p:cNvPicPr>
                <p:nvPr/>
              </p:nvPicPr>
              <p:blipFill>
                <a:blip r:embed="rId6"/>
                <a:stretch>
                  <a:fillRect/>
                </a:stretch>
              </p:blipFill>
              <p:spPr>
                <a:xfrm>
                  <a:off x="4724400" y="3657600"/>
                  <a:ext cx="584200" cy="584200"/>
                </a:xfrm>
                <a:prstGeom prst="rect">
                  <a:avLst/>
                </a:prstGeom>
              </p:spPr>
            </p:pic>
            <p:pic>
              <p:nvPicPr>
                <p:cNvPr id="33" name="Picture 32"/>
                <p:cNvPicPr>
                  <a:picLocks noChangeAspect="1"/>
                </p:cNvPicPr>
                <p:nvPr/>
              </p:nvPicPr>
              <p:blipFill>
                <a:blip r:embed="rId6"/>
                <a:stretch>
                  <a:fillRect/>
                </a:stretch>
              </p:blipFill>
              <p:spPr>
                <a:xfrm>
                  <a:off x="6045200" y="3657600"/>
                  <a:ext cx="584200" cy="584200"/>
                </a:xfrm>
                <a:prstGeom prst="rect">
                  <a:avLst/>
                </a:prstGeom>
              </p:spPr>
            </p:pic>
            <p:pic>
              <p:nvPicPr>
                <p:cNvPr id="34" name="Picture 33"/>
                <p:cNvPicPr>
                  <a:picLocks noChangeAspect="1"/>
                </p:cNvPicPr>
                <p:nvPr/>
              </p:nvPicPr>
              <p:blipFill>
                <a:blip r:embed="rId6"/>
                <a:stretch>
                  <a:fillRect/>
                </a:stretch>
              </p:blipFill>
              <p:spPr>
                <a:xfrm>
                  <a:off x="8026400" y="3606800"/>
                  <a:ext cx="584200" cy="584200"/>
                </a:xfrm>
                <a:prstGeom prst="rect">
                  <a:avLst/>
                </a:prstGeom>
              </p:spPr>
            </p:pic>
            <p:sp>
              <p:nvSpPr>
                <p:cNvPr id="37" name="TextBox 36"/>
                <p:cNvSpPr txBox="1"/>
                <p:nvPr/>
              </p:nvSpPr>
              <p:spPr>
                <a:xfrm>
                  <a:off x="4045131" y="5093441"/>
                  <a:ext cx="1981200" cy="1247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a:ea typeface="+mn-ea"/>
                      <a:cs typeface="+mn-cs"/>
                    </a:rPr>
                    <a:t>Tab 1 </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r>
                    <a:rPr kumimoji="0" lang="en-US" sz="1800" b="1" i="0" u="none" strike="noStrike" kern="1200" cap="none" spc="0" normalizeH="0" baseline="0" noProof="0" dirty="0">
                      <a:ln>
                        <a:noFill/>
                      </a:ln>
                      <a:solidFill>
                        <a:srgbClr val="000000"/>
                      </a:solidFill>
                      <a:effectLst/>
                      <a:uLnTx/>
                      <a:uFillTx/>
                      <a:latin typeface="Gill Sans MT"/>
                      <a:ea typeface="+mn-ea"/>
                      <a:cs typeface="+mn-cs"/>
                    </a:rPr>
                    <a:t>Process </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8" name="TextBox 37"/>
                <p:cNvSpPr txBox="1"/>
                <p:nvPr/>
              </p:nvSpPr>
              <p:spPr>
                <a:xfrm>
                  <a:off x="5299165" y="5093441"/>
                  <a:ext cx="1981200" cy="1247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a:ea typeface="+mn-ea"/>
                      <a:cs typeface="+mn-cs"/>
                    </a:rPr>
                    <a:t>Tab 2</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r>
                    <a:rPr kumimoji="0" lang="en-US" sz="1800" b="1" i="0" u="none" strike="noStrike" kern="1200" cap="none" spc="0" normalizeH="0" baseline="0" noProof="0" dirty="0">
                      <a:ln>
                        <a:noFill/>
                      </a:ln>
                      <a:solidFill>
                        <a:srgbClr val="000000"/>
                      </a:solidFill>
                      <a:effectLst/>
                      <a:uLnTx/>
                      <a:uFillTx/>
                      <a:latin typeface="Gill Sans MT"/>
                      <a:ea typeface="+mn-ea"/>
                      <a:cs typeface="+mn-cs"/>
                    </a:rPr>
                    <a:t>Process </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9" name="TextBox 38"/>
                <p:cNvSpPr txBox="1"/>
                <p:nvPr/>
              </p:nvSpPr>
              <p:spPr>
                <a:xfrm>
                  <a:off x="7315200" y="5105398"/>
                  <a:ext cx="1981200" cy="12479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a:ea typeface="+mn-ea"/>
                      <a:cs typeface="+mn-cs"/>
                    </a:rPr>
                    <a:t>Tab N</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r>
                    <a:rPr kumimoji="0" lang="en-US" sz="1800" b="1" i="0" u="none" strike="noStrike" kern="1200" cap="none" spc="0" normalizeH="0" baseline="0" noProof="0" dirty="0">
                      <a:ln>
                        <a:noFill/>
                      </a:ln>
                      <a:solidFill>
                        <a:srgbClr val="000000"/>
                      </a:solidFill>
                      <a:effectLst/>
                      <a:uLnTx/>
                      <a:uFillTx/>
                      <a:latin typeface="Gill Sans MT"/>
                      <a:ea typeface="+mn-ea"/>
                      <a:cs typeface="+mn-cs"/>
                    </a:rPr>
                    <a:t>Process </a:t>
                  </a:r>
                  <a:br>
                    <a:rPr kumimoji="0" lang="en-US" sz="1800" b="1" i="0" u="none" strike="noStrike" kern="1200" cap="none" spc="0" normalizeH="0" baseline="0" noProof="0" dirty="0">
                      <a:ln>
                        <a:noFill/>
                      </a:ln>
                      <a:solidFill>
                        <a:srgbClr val="000000"/>
                      </a:solidFill>
                      <a:effectLst/>
                      <a:uLnTx/>
                      <a:uFillTx/>
                      <a:latin typeface="Gill Sans MT"/>
                      <a:ea typeface="+mn-ea"/>
                      <a:cs typeface="+mn-cs"/>
                    </a:rPr>
                  </a:b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grpSp>
        </p:grpSp>
      </p:grpSp>
      <p:sp>
        <p:nvSpPr>
          <p:cNvPr id="10" name="Rectangle 9"/>
          <p:cNvSpPr/>
          <p:nvPr/>
        </p:nvSpPr>
        <p:spPr>
          <a:xfrm>
            <a:off x="1066800" y="5486408"/>
            <a:ext cx="73914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Gill Sans MT"/>
              <a:ea typeface="+mn-ea"/>
              <a:cs typeface="+mn-cs"/>
            </a:endParaRPr>
          </a:p>
        </p:txBody>
      </p:sp>
    </p:spTree>
    <p:extLst>
      <p:ext uri="{BB962C8B-B14F-4D97-AF65-F5344CB8AC3E}">
        <p14:creationId xmlns:p14="http://schemas.microsoft.com/office/powerpoint/2010/main" val="391894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Effect transition="in" filter="fade">
                                      <p:cBhvr>
                                        <p:cTn id="23" dur="500"/>
                                        <p:tgtEl>
                                          <p:spTgt spid="3">
                                            <p:txEl>
                                              <p:pRg st="10" end="1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11" end="11"/>
                                            </p:txEl>
                                          </p:spTgt>
                                        </p:tgtEl>
                                        <p:attrNameLst>
                                          <p:attrName>style.visibility</p:attrName>
                                        </p:attrNameLst>
                                      </p:cBhvr>
                                      <p:to>
                                        <p:strVal val="visible"/>
                                      </p:to>
                                    </p:set>
                                    <p:animEffect transition="in" filter="fade">
                                      <p:cBhvr>
                                        <p:cTn id="2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Consumption</a:t>
            </a:r>
          </a:p>
        </p:txBody>
      </p:sp>
      <p:sp>
        <p:nvSpPr>
          <p:cNvPr id="3" name="Content Placeholder 2"/>
          <p:cNvSpPr>
            <a:spLocks noGrp="1"/>
          </p:cNvSpPr>
          <p:nvPr>
            <p:ph idx="1"/>
          </p:nvPr>
        </p:nvSpPr>
        <p:spPr>
          <a:xfrm>
            <a:off x="152400" y="1066800"/>
            <a:ext cx="8991600" cy="5867400"/>
          </a:xfrm>
        </p:spPr>
        <p:txBody>
          <a:bodyPr>
            <a:normAutofit/>
          </a:bodyPr>
          <a:lstStyle/>
          <a:p>
            <a:pPr lvl="0"/>
            <a:r>
              <a:rPr lang="en-US" sz="2600" dirty="0">
                <a:solidFill>
                  <a:schemeClr val="tx2"/>
                </a:solidFill>
              </a:rPr>
              <a:t>Primary concerns during tab switching:</a:t>
            </a:r>
          </a:p>
          <a:p>
            <a:pPr lvl="1"/>
            <a:r>
              <a:rPr lang="en-US" sz="2200" dirty="0">
                <a:solidFill>
                  <a:srgbClr val="595959"/>
                </a:solidFill>
              </a:rPr>
              <a:t> How fast a new tab </a:t>
            </a:r>
            <a:r>
              <a:rPr lang="en-US" sz="2200" dirty="0">
                <a:solidFill>
                  <a:srgbClr val="0000FF"/>
                </a:solidFill>
              </a:rPr>
              <a:t>loads</a:t>
            </a:r>
            <a:r>
              <a:rPr lang="en-US" sz="2200" dirty="0">
                <a:solidFill>
                  <a:srgbClr val="595959"/>
                </a:solidFill>
              </a:rPr>
              <a:t> and </a:t>
            </a:r>
            <a:r>
              <a:rPr lang="en-US" sz="2200" dirty="0">
                <a:solidFill>
                  <a:srgbClr val="0000FF"/>
                </a:solidFill>
              </a:rPr>
              <a:t>becomes interactive</a:t>
            </a:r>
          </a:p>
          <a:p>
            <a:pPr lvl="1"/>
            <a:r>
              <a:rPr lang="en-US" sz="2200" dirty="0"/>
              <a:t> </a:t>
            </a:r>
            <a:r>
              <a:rPr lang="en-US" sz="2200" dirty="0">
                <a:solidFill>
                  <a:srgbClr val="C00000"/>
                </a:solidFill>
              </a:rPr>
              <a:t>Memory consumption</a:t>
            </a:r>
          </a:p>
          <a:p>
            <a:pPr marL="0" indent="0">
              <a:buNone/>
            </a:pPr>
            <a:endParaRPr lang="en-US" sz="2800" dirty="0">
              <a:solidFill>
                <a:schemeClr val="tx2"/>
              </a:solidFill>
            </a:endParaRPr>
          </a:p>
          <a:p>
            <a:pPr lvl="1"/>
            <a:endParaRPr lang="en-US" sz="2200" dirty="0">
              <a:solidFill>
                <a:srgbClr val="0000FF"/>
              </a:solidFill>
            </a:endParaRPr>
          </a:p>
          <a:p>
            <a:pPr lvl="1"/>
            <a:endParaRPr lang="en-US" sz="2200" dirty="0">
              <a:solidFill>
                <a:srgbClr val="595959"/>
              </a:solidFill>
            </a:endParaRPr>
          </a:p>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28</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8" name="Rounded Rectangle 7"/>
          <p:cNvSpPr/>
          <p:nvPr/>
        </p:nvSpPr>
        <p:spPr>
          <a:xfrm>
            <a:off x="1715020" y="5120330"/>
            <a:ext cx="1409180" cy="82327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2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27" name="Group 26"/>
          <p:cNvGrpSpPr/>
          <p:nvPr/>
        </p:nvGrpSpPr>
        <p:grpSpPr>
          <a:xfrm>
            <a:off x="5867400" y="4449621"/>
            <a:ext cx="1346200" cy="1874979"/>
            <a:chOff x="5867400" y="4449621"/>
            <a:chExt cx="1346200" cy="1874979"/>
          </a:xfrm>
        </p:grpSpPr>
        <p:sp>
          <p:nvSpPr>
            <p:cNvPr id="7" name="Rounded Rectangle 6"/>
            <p:cNvSpPr/>
            <p:nvPr/>
          </p:nvSpPr>
          <p:spPr>
            <a:xfrm>
              <a:off x="5867400" y="4449621"/>
              <a:ext cx="1346200" cy="187497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5" name="TextBox 4"/>
            <p:cNvSpPr txBox="1"/>
            <p:nvPr/>
          </p:nvSpPr>
          <p:spPr>
            <a:xfrm>
              <a:off x="5943600" y="4800600"/>
              <a:ext cx="115232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a:ea typeface="+mn-ea"/>
                  <a:cs typeface="+mn-cs"/>
                </a:rPr>
                <a:t>DRAM</a:t>
              </a:r>
            </a:p>
          </p:txBody>
        </p:sp>
      </p:grpSp>
      <p:cxnSp>
        <p:nvCxnSpPr>
          <p:cNvPr id="17" name="Straight Arrow Connector 16"/>
          <p:cNvCxnSpPr/>
          <p:nvPr/>
        </p:nvCxnSpPr>
        <p:spPr>
          <a:xfrm>
            <a:off x="3657600" y="5791200"/>
            <a:ext cx="1828800" cy="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3352800" y="4190999"/>
            <a:ext cx="2286000" cy="1524001"/>
            <a:chOff x="3202057" y="3581400"/>
            <a:chExt cx="1725765" cy="1269087"/>
          </a:xfrm>
        </p:grpSpPr>
        <p:grpSp>
          <p:nvGrpSpPr>
            <p:cNvPr id="15" name="Group 14"/>
            <p:cNvGrpSpPr/>
            <p:nvPr/>
          </p:nvGrpSpPr>
          <p:grpSpPr>
            <a:xfrm>
              <a:off x="3733800" y="3581400"/>
              <a:ext cx="713316" cy="914400"/>
              <a:chOff x="2722033" y="4454815"/>
              <a:chExt cx="963083" cy="1108810"/>
            </a:xfrm>
          </p:grpSpPr>
          <p:sp>
            <p:nvSpPr>
              <p:cNvPr id="11" name="Rounded Rectangle 10"/>
              <p:cNvSpPr/>
              <p:nvPr/>
            </p:nvSpPr>
            <p:spPr>
              <a:xfrm>
                <a:off x="2722033" y="4454815"/>
                <a:ext cx="963083" cy="1071224"/>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pic>
            <p:nvPicPr>
              <p:cNvPr id="12" name="Picture 11"/>
              <p:cNvPicPr>
                <a:picLocks noChangeAspect="1"/>
              </p:cNvPicPr>
              <p:nvPr/>
            </p:nvPicPr>
            <p:blipFill>
              <a:blip r:embed="rId4"/>
              <a:stretch>
                <a:fillRect/>
              </a:stretch>
            </p:blipFill>
            <p:spPr>
              <a:xfrm>
                <a:off x="2722033" y="4849476"/>
                <a:ext cx="938389" cy="714149"/>
              </a:xfrm>
              <a:prstGeom prst="rect">
                <a:avLst/>
              </a:prstGeom>
            </p:spPr>
          </p:pic>
          <p:pic>
            <p:nvPicPr>
              <p:cNvPr id="13" name="Picture 12"/>
              <p:cNvPicPr>
                <a:picLocks noChangeAspect="1"/>
              </p:cNvPicPr>
              <p:nvPr/>
            </p:nvPicPr>
            <p:blipFill>
              <a:blip r:embed="rId5"/>
              <a:stretch>
                <a:fillRect/>
              </a:stretch>
            </p:blipFill>
            <p:spPr>
              <a:xfrm>
                <a:off x="2870200" y="4567575"/>
                <a:ext cx="567972" cy="432248"/>
              </a:xfrm>
              <a:prstGeom prst="rect">
                <a:avLst/>
              </a:prstGeom>
            </p:spPr>
          </p:pic>
        </p:grpSp>
        <p:sp>
          <p:nvSpPr>
            <p:cNvPr id="19" name="TextBox 18"/>
            <p:cNvSpPr txBox="1"/>
            <p:nvPr/>
          </p:nvSpPr>
          <p:spPr>
            <a:xfrm>
              <a:off x="3202057" y="4419600"/>
              <a:ext cx="1725765"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Inactive Tab</a:t>
              </a:r>
            </a:p>
          </p:txBody>
        </p:sp>
      </p:grpSp>
      <p:sp>
        <p:nvSpPr>
          <p:cNvPr id="20" name="TextBox 19"/>
          <p:cNvSpPr txBox="1"/>
          <p:nvPr/>
        </p:nvSpPr>
        <p:spPr>
          <a:xfrm>
            <a:off x="3555926" y="5867400"/>
            <a:ext cx="193047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Compression</a:t>
            </a:r>
          </a:p>
        </p:txBody>
      </p:sp>
      <p:cxnSp>
        <p:nvCxnSpPr>
          <p:cNvPr id="22" name="Straight Arrow Connector 21"/>
          <p:cNvCxnSpPr/>
          <p:nvPr/>
        </p:nvCxnSpPr>
        <p:spPr>
          <a:xfrm>
            <a:off x="3581400" y="5791200"/>
            <a:ext cx="1828800" cy="0"/>
          </a:xfrm>
          <a:prstGeom prst="straightConnector1">
            <a:avLst/>
          </a:prstGeom>
          <a:ln w="57150" cmpd="sng">
            <a:solidFill>
              <a:srgbClr val="000000"/>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29000" y="5867400"/>
            <a:ext cx="223588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Decompression</a:t>
            </a:r>
          </a:p>
        </p:txBody>
      </p:sp>
      <p:sp>
        <p:nvSpPr>
          <p:cNvPr id="25" name="Rectangle 24"/>
          <p:cNvSpPr/>
          <p:nvPr/>
        </p:nvSpPr>
        <p:spPr>
          <a:xfrm>
            <a:off x="-1219200" y="2667000"/>
            <a:ext cx="11201400" cy="135421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a:ea typeface="+mn-ea"/>
                <a:cs typeface="+mn-cs"/>
              </a:rPr>
              <a:t>Chrome</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uses</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compression</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to</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 reduce each tab’s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memory footprint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C00000"/>
              </a:solidFill>
              <a:effectLst/>
              <a:uLnTx/>
              <a:uFillTx/>
              <a:latin typeface="Gill Sans MT"/>
              <a:ea typeface="+mn-ea"/>
              <a:cs typeface="+mn-cs"/>
            </a:endParaRPr>
          </a:p>
        </p:txBody>
      </p:sp>
      <p:sp>
        <p:nvSpPr>
          <p:cNvPr id="9" name="Rounded Rectangle 8"/>
          <p:cNvSpPr/>
          <p:nvPr/>
        </p:nvSpPr>
        <p:spPr>
          <a:xfrm>
            <a:off x="5867400" y="5592621"/>
            <a:ext cx="1325880" cy="59467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ZRAM</a:t>
            </a:r>
            <a:endParaRPr kumimoji="0" lang="en-US" sz="12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30" name="Group 29"/>
          <p:cNvGrpSpPr/>
          <p:nvPr/>
        </p:nvGrpSpPr>
        <p:grpSpPr>
          <a:xfrm>
            <a:off x="3276600" y="4191000"/>
            <a:ext cx="2355733" cy="1437451"/>
            <a:chOff x="3175735" y="3581400"/>
            <a:chExt cx="1778407" cy="1197014"/>
          </a:xfrm>
        </p:grpSpPr>
        <p:grpSp>
          <p:nvGrpSpPr>
            <p:cNvPr id="31" name="Group 30"/>
            <p:cNvGrpSpPr/>
            <p:nvPr/>
          </p:nvGrpSpPr>
          <p:grpSpPr>
            <a:xfrm>
              <a:off x="3733800" y="3581400"/>
              <a:ext cx="713316" cy="914400"/>
              <a:chOff x="2722033" y="4454815"/>
              <a:chExt cx="963083" cy="1108810"/>
            </a:xfrm>
          </p:grpSpPr>
          <p:sp>
            <p:nvSpPr>
              <p:cNvPr id="33" name="Rounded Rectangle 32"/>
              <p:cNvSpPr/>
              <p:nvPr/>
            </p:nvSpPr>
            <p:spPr>
              <a:xfrm>
                <a:off x="2722033" y="4454815"/>
                <a:ext cx="963083" cy="1071224"/>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pic>
            <p:nvPicPr>
              <p:cNvPr id="34" name="Picture 33"/>
              <p:cNvPicPr>
                <a:picLocks noChangeAspect="1"/>
              </p:cNvPicPr>
              <p:nvPr/>
            </p:nvPicPr>
            <p:blipFill>
              <a:blip r:embed="rId4"/>
              <a:stretch>
                <a:fillRect/>
              </a:stretch>
            </p:blipFill>
            <p:spPr>
              <a:xfrm>
                <a:off x="2722033" y="4849476"/>
                <a:ext cx="938389" cy="714149"/>
              </a:xfrm>
              <a:prstGeom prst="rect">
                <a:avLst/>
              </a:prstGeom>
            </p:spPr>
          </p:pic>
          <p:pic>
            <p:nvPicPr>
              <p:cNvPr id="35" name="Picture 34"/>
              <p:cNvPicPr>
                <a:picLocks noChangeAspect="1"/>
              </p:cNvPicPr>
              <p:nvPr/>
            </p:nvPicPr>
            <p:blipFill>
              <a:blip r:embed="rId5"/>
              <a:stretch>
                <a:fillRect/>
              </a:stretch>
            </p:blipFill>
            <p:spPr>
              <a:xfrm>
                <a:off x="2870200" y="4567575"/>
                <a:ext cx="567972" cy="432248"/>
              </a:xfrm>
              <a:prstGeom prst="rect">
                <a:avLst/>
              </a:prstGeom>
            </p:spPr>
          </p:pic>
        </p:grpSp>
        <p:sp>
          <p:nvSpPr>
            <p:cNvPr id="32" name="TextBox 31"/>
            <p:cNvSpPr txBox="1"/>
            <p:nvPr/>
          </p:nvSpPr>
          <p:spPr>
            <a:xfrm>
              <a:off x="3175735" y="4419600"/>
              <a:ext cx="1778407" cy="35881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Compressed Tab</a:t>
              </a:r>
            </a:p>
          </p:txBody>
        </p:sp>
      </p:grpSp>
    </p:spTree>
    <p:extLst>
      <p:ext uri="{BB962C8B-B14F-4D97-AF65-F5344CB8AC3E}">
        <p14:creationId xmlns:p14="http://schemas.microsoft.com/office/powerpoint/2010/main" val="3674738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20"/>
                                        </p:tgtEl>
                                      </p:cBhvr>
                                    </p:animEffect>
                                    <p:set>
                                      <p:cBhvr>
                                        <p:cTn id="45" dur="1" fill="hold">
                                          <p:stCondLst>
                                            <p:cond delay="499"/>
                                          </p:stCondLst>
                                        </p:cTn>
                                        <p:tgtEl>
                                          <p:spTgt spid="20"/>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6"/>
                                        </p:tgtEl>
                                      </p:cBhvr>
                                    </p:animEffect>
                                    <p:set>
                                      <p:cBhvr>
                                        <p:cTn id="51" dur="1" fill="hold">
                                          <p:stCondLst>
                                            <p:cond delay="499"/>
                                          </p:stCondLst>
                                        </p:cTn>
                                        <p:tgtEl>
                                          <p:spTgt spid="26"/>
                                        </p:tgtEl>
                                        <p:attrNameLst>
                                          <p:attrName>style.visibility</p:attrName>
                                        </p:attrNameLst>
                                      </p:cBhvr>
                                      <p:to>
                                        <p:strVal val="hidden"/>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p:bldP spid="20" grpId="1"/>
      <p:bldP spid="23" grpId="0"/>
      <p:bldP spid="25" grpId="0"/>
      <p:bldP spid="9"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Movement Study</a:t>
            </a:r>
          </a:p>
        </p:txBody>
      </p:sp>
      <p:sp>
        <p:nvSpPr>
          <p:cNvPr id="3" name="Content Placeholder 2"/>
          <p:cNvSpPr>
            <a:spLocks noGrp="1"/>
          </p:cNvSpPr>
          <p:nvPr>
            <p:ph idx="1"/>
          </p:nvPr>
        </p:nvSpPr>
        <p:spPr>
          <a:xfrm>
            <a:off x="152400" y="1066800"/>
            <a:ext cx="8991600" cy="5867400"/>
          </a:xfrm>
        </p:spPr>
        <p:txBody>
          <a:bodyPr>
            <a:normAutofit/>
          </a:bodyPr>
          <a:lstStyle/>
          <a:p>
            <a:pPr lvl="0"/>
            <a:r>
              <a:rPr lang="en-US" sz="2800" dirty="0">
                <a:solidFill>
                  <a:schemeClr val="tx2"/>
                </a:solidFill>
              </a:rPr>
              <a:t>To study </a:t>
            </a:r>
            <a:r>
              <a:rPr lang="en-US" sz="2800" dirty="0">
                <a:solidFill>
                  <a:srgbClr val="800000"/>
                </a:solidFill>
              </a:rPr>
              <a:t>data movement</a:t>
            </a:r>
            <a:r>
              <a:rPr lang="en-US" sz="2800" dirty="0">
                <a:solidFill>
                  <a:schemeClr val="tx2"/>
                </a:solidFill>
              </a:rPr>
              <a:t> during tab switching, </a:t>
            </a:r>
            <a:br>
              <a:rPr lang="en-US" sz="2800" dirty="0">
                <a:solidFill>
                  <a:schemeClr val="tx2"/>
                </a:solidFill>
              </a:rPr>
            </a:br>
            <a:r>
              <a:rPr lang="en-US" sz="2800" dirty="0">
                <a:solidFill>
                  <a:schemeClr val="tx2"/>
                </a:solidFill>
              </a:rPr>
              <a:t>we emulate a user switching through 50 tabs</a:t>
            </a:r>
          </a:p>
          <a:p>
            <a:pPr lvl="1"/>
            <a:endParaRPr lang="en-US" sz="2200" dirty="0">
              <a:solidFill>
                <a:srgbClr val="595959"/>
              </a:solidFill>
            </a:endParaRPr>
          </a:p>
          <a:p>
            <a:pPr marL="0" indent="0">
              <a:buNone/>
            </a:pPr>
            <a:br>
              <a:rPr lang="en-US" sz="2200" dirty="0">
                <a:solidFill>
                  <a:srgbClr val="0000FF"/>
                </a:solidFill>
              </a:rPr>
            </a:br>
            <a:endParaRPr lang="en-US" sz="2200" dirty="0">
              <a:solidFill>
                <a:srgbClr val="595959"/>
              </a:solidFill>
            </a:endParaRPr>
          </a:p>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29</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8" name="Rectangle 7"/>
          <p:cNvSpPr/>
          <p:nvPr/>
        </p:nvSpPr>
        <p:spPr>
          <a:xfrm>
            <a:off x="0" y="3415606"/>
            <a:ext cx="9144000" cy="954107"/>
          </a:xfrm>
          <a:prstGeom prst="rect">
            <a:avLst/>
          </a:prstGeom>
          <a:solidFill>
            <a:srgbClr val="E4E4E4"/>
          </a:solidFill>
        </p:spPr>
        <p:txBody>
          <a:bodyPr wrap="square">
            <a:spAutoFit/>
          </a:bodyPr>
          <a:lstStyle/>
          <a:p>
            <a:pPr marL="515938"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1F497D"/>
                </a:solidFill>
                <a:effectLst/>
                <a:uLnTx/>
                <a:uFillTx/>
                <a:latin typeface="Gill Sans MT"/>
                <a:ea typeface="+mn-ea"/>
                <a:cs typeface="+mn-cs"/>
              </a:rPr>
              <a:t>Compression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1F497D"/>
                </a:solidFill>
                <a:effectLst/>
                <a:uLnTx/>
                <a:uFillTx/>
                <a:latin typeface="Gill Sans MT"/>
                <a:ea typeface="+mn-ea"/>
                <a:cs typeface="+mn-cs"/>
              </a:rPr>
              <a:t>decompression</a:t>
            </a:r>
            <a:br>
              <a:rPr kumimoji="0" lang="en-US" sz="2800" b="1" i="0" u="none" strike="noStrike" kern="1200" cap="none" spc="0" normalizeH="0" baseline="0" noProof="0" dirty="0">
                <a:ln>
                  <a:noFill/>
                </a:ln>
                <a:solidFill>
                  <a:srgbClr val="1F497D"/>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contribute to</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18.1%</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of the total system energy</a:t>
            </a:r>
          </a:p>
        </p:txBody>
      </p:sp>
      <p:sp>
        <p:nvSpPr>
          <p:cNvPr id="10" name="Rectangle 9"/>
          <p:cNvSpPr/>
          <p:nvPr/>
        </p:nvSpPr>
        <p:spPr>
          <a:xfrm>
            <a:off x="0" y="4522113"/>
            <a:ext cx="9144000" cy="954107"/>
          </a:xfrm>
          <a:prstGeom prst="rect">
            <a:avLst/>
          </a:prstGeom>
          <a:solidFill>
            <a:srgbClr val="E4E4E4"/>
          </a:solidFill>
        </p:spPr>
        <p:txBody>
          <a:bodyPr wrap="square">
            <a:spAutoFit/>
          </a:bodyPr>
          <a:lstStyle/>
          <a:p>
            <a:pPr marL="515938"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19.6 GB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of data moves between</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srgbClr val="1F497D"/>
                </a:solidFill>
                <a:effectLst/>
                <a:uLnTx/>
                <a:uFillTx/>
                <a:latin typeface="Gill Sans MT"/>
                <a:ea typeface="+mn-ea"/>
                <a:cs typeface="+mn-cs"/>
              </a:rPr>
              <a:t>CPU </a:t>
            </a:r>
            <a:r>
              <a:rPr kumimoji="0" lang="en-US" sz="2800" b="1" i="0" u="none" strike="noStrike" kern="1200" cap="none" spc="0" normalizeH="0" baseline="0" noProof="0" dirty="0">
                <a:ln>
                  <a:noFill/>
                </a:ln>
                <a:solidFill>
                  <a:srgbClr val="000000"/>
                </a:solidFill>
                <a:effectLst/>
                <a:uLnTx/>
                <a:uFillTx/>
                <a:latin typeface="Gill Sans MT"/>
                <a:ea typeface="+mn-ea"/>
                <a:cs typeface="+mn-cs"/>
              </a:rPr>
              <a:t>and</a:t>
            </a:r>
            <a:r>
              <a:rPr kumimoji="0" lang="en-US" sz="2800" b="1" i="0" u="none" strike="noStrike" kern="1200" cap="none" spc="0" normalizeH="0" baseline="0" noProof="0" dirty="0">
                <a:ln>
                  <a:noFill/>
                </a:ln>
                <a:solidFill>
                  <a:srgbClr val="1F497D"/>
                </a:solidFill>
                <a:effectLst/>
                <a:uLnTx/>
                <a:uFillTx/>
                <a:latin typeface="Gill Sans MT"/>
                <a:ea typeface="+mn-ea"/>
                <a:cs typeface="+mn-cs"/>
              </a:rPr>
              <a:t> ZRAM</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152400" y="4652189"/>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lumMod val="65000"/>
                    <a:lumOff val="35000"/>
                  </a:prstClr>
                </a:solidFill>
                <a:effectLst/>
                <a:uLnTx/>
                <a:uFillTx/>
                <a:latin typeface="Arial Black" panose="020B0A04020102020204" pitchFamily="34" charset="0"/>
                <a:ea typeface="+mn-ea"/>
                <a:cs typeface="+mn-cs"/>
              </a:rPr>
              <a:t>2</a:t>
            </a:r>
          </a:p>
        </p:txBody>
      </p:sp>
      <p:sp>
        <p:nvSpPr>
          <p:cNvPr id="7" name="TextBox 6"/>
          <p:cNvSpPr txBox="1"/>
          <p:nvPr/>
        </p:nvSpPr>
        <p:spPr>
          <a:xfrm>
            <a:off x="135589" y="3509189"/>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lumMod val="65000"/>
                    <a:lumOff val="35000"/>
                  </a:prstClr>
                </a:solidFill>
                <a:effectLst/>
                <a:uLnTx/>
                <a:uFillTx/>
                <a:latin typeface="Arial Black" panose="020B0A04020102020204" pitchFamily="34" charset="0"/>
                <a:ea typeface="+mn-ea"/>
                <a:cs typeface="+mn-cs"/>
              </a:rPr>
              <a:t>1</a:t>
            </a:r>
          </a:p>
        </p:txBody>
      </p:sp>
      <p:sp>
        <p:nvSpPr>
          <p:cNvPr id="5" name="Rectangle 4"/>
          <p:cNvSpPr/>
          <p:nvPr/>
        </p:nvSpPr>
        <p:spPr>
          <a:xfrm>
            <a:off x="1752600" y="2667000"/>
            <a:ext cx="54837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We make two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key observations</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t>
            </a:r>
          </a:p>
        </p:txBody>
      </p:sp>
    </p:spTree>
    <p:extLst>
      <p:ext uri="{BB962C8B-B14F-4D97-AF65-F5344CB8AC3E}">
        <p14:creationId xmlns:p14="http://schemas.microsoft.com/office/powerpoint/2010/main" val="39914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p:bldP spid="7" grpId="0"/>
      <p:bldP spid="5"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0820400" cy="914400"/>
          </a:xfrm>
        </p:spPr>
        <p:txBody>
          <a:bodyPr/>
          <a:lstStyle/>
          <a:p>
            <a:r>
              <a:rPr lang="en-US" sz="3800" dirty="0"/>
              <a:t>Can We Use PIM to Mitigate the Cost?</a:t>
            </a:r>
          </a:p>
        </p:txBody>
      </p:sp>
      <p:sp>
        <p:nvSpPr>
          <p:cNvPr id="3" name="Content Placeholder 2"/>
          <p:cNvSpPr>
            <a:spLocks noGrp="1"/>
          </p:cNvSpPr>
          <p:nvPr>
            <p:ph idx="1"/>
          </p:nvPr>
        </p:nvSpPr>
        <p:spPr>
          <a:xfrm>
            <a:off x="152400" y="990600"/>
            <a:ext cx="8991600" cy="5943600"/>
          </a:xfrm>
        </p:spPr>
        <p:txBody>
          <a:bodyPr>
            <a:normAutofit/>
          </a:bodyPr>
          <a:lstStyle/>
          <a:p>
            <a:pPr lvl="0"/>
            <a:endParaRPr lang="en-US" sz="2200" dirty="0">
              <a:solidFill>
                <a:srgbClr val="595959"/>
              </a:solidFill>
            </a:endParaRPr>
          </a:p>
          <a:p>
            <a:pPr lvl="1"/>
            <a:endParaRPr lang="en-US" sz="2200" dirty="0">
              <a:solidFill>
                <a:srgbClr val="595959"/>
              </a:solidFill>
            </a:endParaRPr>
          </a:p>
          <a:p>
            <a:pPr marL="457200" lvl="1" indent="0">
              <a:buNone/>
            </a:pPr>
            <a:br>
              <a:rPr lang="en-US" sz="2200" dirty="0">
                <a:solidFill>
                  <a:srgbClr val="595959"/>
                </a:solidFill>
              </a:rPr>
            </a:br>
            <a:endParaRPr lang="en-US" sz="2200" dirty="0">
              <a:solidFill>
                <a:srgbClr val="595959"/>
              </a:solidFill>
            </a:endParaRPr>
          </a:p>
          <a:p>
            <a:pPr lvl="1"/>
            <a:endParaRPr lang="en-US" sz="2200" dirty="0">
              <a:solidFill>
                <a:srgbClr val="595959"/>
              </a:solidFill>
            </a:endParaRPr>
          </a:p>
          <a:p>
            <a:pPr lvl="1"/>
            <a:endParaRPr lang="en-US" sz="2200" dirty="0">
              <a:solidFill>
                <a:srgbClr val="595959"/>
              </a:solidFill>
            </a:endParaRPr>
          </a:p>
          <a:p>
            <a:pPr lvl="1"/>
            <a:endParaRPr lang="en-US" sz="2200" dirty="0">
              <a:solidFill>
                <a:srgbClr val="595959"/>
              </a:solidFill>
            </a:endParaRPr>
          </a:p>
          <a:p>
            <a:pPr lvl="1"/>
            <a:endParaRPr lang="en-US" sz="2200" dirty="0">
              <a:solidFill>
                <a:srgbClr val="595959"/>
              </a:solidFill>
            </a:endParaRPr>
          </a:p>
          <a:p>
            <a:pPr lvl="1"/>
            <a:endParaRPr lang="en-US" sz="2200" dirty="0">
              <a:solidFill>
                <a:srgbClr val="595959"/>
              </a:solidFill>
            </a:endParaRPr>
          </a:p>
          <a:p>
            <a:pPr lvl="1"/>
            <a:endParaRPr lang="en-US" sz="2200" dirty="0">
              <a:solidFill>
                <a:srgbClr val="595959"/>
              </a:solidFill>
            </a:endParaRPr>
          </a:p>
          <a:p>
            <a:pPr marL="457200" lvl="1" indent="0">
              <a:buNone/>
            </a:pPr>
            <a:endParaRPr lang="en-US" sz="2200" dirty="0">
              <a:solidFill>
                <a:srgbClr val="595959"/>
              </a:solidFill>
            </a:endParaRPr>
          </a:p>
          <a:p>
            <a:pPr marL="457200" lvl="1" indent="0">
              <a:buNone/>
            </a:pPr>
            <a:endParaRPr lang="en-US" sz="2200" dirty="0">
              <a:solidFill>
                <a:srgbClr val="595959"/>
              </a:solidFill>
            </a:endParaRPr>
          </a:p>
          <a:p>
            <a:pPr marL="457200" lvl="1" indent="0">
              <a:buNone/>
            </a:pPr>
            <a:br>
              <a:rPr lang="en-US" sz="2200" dirty="0">
                <a:solidFill>
                  <a:schemeClr val="tx2"/>
                </a:solidFill>
              </a:rPr>
            </a:br>
            <a:endParaRPr lang="en-US" sz="2200" dirty="0">
              <a:solidFill>
                <a:schemeClr val="tx2"/>
              </a:solidFill>
            </a:endParaRPr>
          </a:p>
          <a:p>
            <a:pPr lvl="1"/>
            <a:endParaRPr lang="en-US" sz="2200" dirty="0">
              <a:solidFill>
                <a:srgbClr val="595959"/>
              </a:solidFill>
            </a:endParaRPr>
          </a:p>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a:xfrm>
            <a:off x="7543800" y="6492883"/>
            <a:ext cx="1600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30</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cxnSp>
        <p:nvCxnSpPr>
          <p:cNvPr id="8" name="Straight Arrow Connector 7"/>
          <p:cNvCxnSpPr/>
          <p:nvPr/>
        </p:nvCxnSpPr>
        <p:spPr>
          <a:xfrm flipH="1">
            <a:off x="2392450" y="2438400"/>
            <a:ext cx="487796" cy="275713"/>
          </a:xfrm>
          <a:prstGeom prst="straightConnector1">
            <a:avLst/>
          </a:prstGeom>
          <a:noFill/>
          <a:ln w="31750" cap="flat" cmpd="sng" algn="ctr">
            <a:solidFill>
              <a:srgbClr val="70AD47">
                <a:lumMod val="75000"/>
              </a:srgbClr>
            </a:solidFill>
            <a:prstDash val="sysDot"/>
            <a:miter lim="800000"/>
            <a:tailEnd type="stealth" w="lg" len="lg"/>
          </a:ln>
          <a:effectLst/>
        </p:spPr>
      </p:cxnSp>
      <p:sp>
        <p:nvSpPr>
          <p:cNvPr id="14" name="TextBox 13"/>
          <p:cNvSpPr txBox="1"/>
          <p:nvPr/>
        </p:nvSpPr>
        <p:spPr>
          <a:xfrm>
            <a:off x="1330241" y="1295400"/>
            <a:ext cx="49855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CPU</a:t>
            </a:r>
          </a:p>
        </p:txBody>
      </p:sp>
      <p:sp>
        <p:nvSpPr>
          <p:cNvPr id="15" name="TextBox 14"/>
          <p:cNvSpPr txBox="1"/>
          <p:nvPr/>
        </p:nvSpPr>
        <p:spPr>
          <a:xfrm>
            <a:off x="1905000" y="990600"/>
            <a:ext cx="148758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Gill Sans MT"/>
              </a:rPr>
              <a:t>CPU-Only</a:t>
            </a:r>
          </a:p>
        </p:txBody>
      </p:sp>
      <p:cxnSp>
        <p:nvCxnSpPr>
          <p:cNvPr id="16" name="Straight Connector 15"/>
          <p:cNvCxnSpPr/>
          <p:nvPr/>
        </p:nvCxnSpPr>
        <p:spPr>
          <a:xfrm>
            <a:off x="3853886" y="1676400"/>
            <a:ext cx="32314" cy="3124200"/>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47542" y="1295400"/>
            <a:ext cx="96405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Memory</a:t>
            </a:r>
          </a:p>
        </p:txBody>
      </p:sp>
      <p:cxnSp>
        <p:nvCxnSpPr>
          <p:cNvPr id="18" name="Straight Connector 17"/>
          <p:cNvCxnSpPr/>
          <p:nvPr/>
        </p:nvCxnSpPr>
        <p:spPr>
          <a:xfrm>
            <a:off x="5973038" y="1636553"/>
            <a:ext cx="46762" cy="3164047"/>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23754" y="1295400"/>
            <a:ext cx="49855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CPU</a:t>
            </a:r>
          </a:p>
        </p:txBody>
      </p:sp>
      <p:sp>
        <p:nvSpPr>
          <p:cNvPr id="20" name="TextBox 19"/>
          <p:cNvSpPr txBox="1"/>
          <p:nvPr/>
        </p:nvSpPr>
        <p:spPr>
          <a:xfrm>
            <a:off x="6172200" y="1002268"/>
            <a:ext cx="1619885"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Gill Sans MT"/>
              </a:rPr>
              <a:t>CPU + PIM</a:t>
            </a:r>
          </a:p>
        </p:txBody>
      </p:sp>
      <p:cxnSp>
        <p:nvCxnSpPr>
          <p:cNvPr id="21" name="Straight Connector 20"/>
          <p:cNvCxnSpPr/>
          <p:nvPr/>
        </p:nvCxnSpPr>
        <p:spPr>
          <a:xfrm>
            <a:off x="8185986" y="1636553"/>
            <a:ext cx="43614" cy="3164047"/>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940655" y="1295400"/>
            <a:ext cx="49066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lumMod val="50000"/>
                    <a:lumOff val="50000"/>
                  </a:prstClr>
                </a:solidFill>
                <a:effectLst/>
                <a:uLnTx/>
                <a:uFillTx/>
                <a:latin typeface="Calibri"/>
                <a:ea typeface="+mn-ea"/>
                <a:cs typeface="+mn-cs"/>
              </a:rPr>
              <a:t>PIM</a:t>
            </a:r>
          </a:p>
        </p:txBody>
      </p:sp>
      <p:cxnSp>
        <p:nvCxnSpPr>
          <p:cNvPr id="23" name="Straight Connector 22"/>
          <p:cNvCxnSpPr/>
          <p:nvPr/>
        </p:nvCxnSpPr>
        <p:spPr>
          <a:xfrm>
            <a:off x="4876800" y="1450572"/>
            <a:ext cx="0" cy="3350028"/>
          </a:xfrm>
          <a:prstGeom prst="line">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66873" y="990600"/>
            <a:ext cx="653186"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a:ea typeface="+mn-ea"/>
                <a:cs typeface="+mn-cs"/>
              </a:rPr>
              <a:t>time</a:t>
            </a: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cxnSp>
        <p:nvCxnSpPr>
          <p:cNvPr id="25" name="Straight Connector 24"/>
          <p:cNvCxnSpPr/>
          <p:nvPr/>
        </p:nvCxnSpPr>
        <p:spPr>
          <a:xfrm flipH="1">
            <a:off x="1554250" y="1652315"/>
            <a:ext cx="17690" cy="3148285"/>
          </a:xfrm>
          <a:prstGeom prst="line">
            <a:avLst/>
          </a:prstGeom>
          <a:ln w="381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87450" y="1752600"/>
            <a:ext cx="2209800" cy="533400"/>
          </a:xfrm>
          <a:prstGeom prst="roundRect">
            <a:avLst>
              <a:gd name="adj" fmla="val 7702"/>
            </a:avLst>
          </a:prstGeom>
          <a:solidFill>
            <a:schemeClr val="tx2"/>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white"/>
                </a:solidFill>
                <a:effectLst/>
                <a:uLnTx/>
                <a:uFillTx/>
                <a:latin typeface="Gill Sans MT"/>
                <a:ea typeface="+mn-ea"/>
                <a:cs typeface="+mn-cs"/>
              </a:rPr>
              <a:t>Swap out N pages</a:t>
            </a:r>
            <a:endParaRPr kumimoji="0" lang="en-US" sz="2200" b="0" i="0" u="none" strike="noStrike" kern="0" cap="none" spc="-40" normalizeH="0" baseline="0" noProof="0" dirty="0">
              <a:ln>
                <a:noFill/>
              </a:ln>
              <a:solidFill>
                <a:prstClr val="white"/>
              </a:solidFill>
              <a:effectLst/>
              <a:uLnTx/>
              <a:uFillTx/>
              <a:latin typeface="Gill Sans MT"/>
              <a:ea typeface="+mn-ea"/>
              <a:cs typeface="+mn-cs"/>
            </a:endParaRPr>
          </a:p>
        </p:txBody>
      </p:sp>
      <p:sp>
        <p:nvSpPr>
          <p:cNvPr id="27" name="Rounded Rectangle 26"/>
          <p:cNvSpPr/>
          <p:nvPr/>
        </p:nvSpPr>
        <p:spPr>
          <a:xfrm>
            <a:off x="639851" y="2438400"/>
            <a:ext cx="1721192" cy="415636"/>
          </a:xfrm>
          <a:prstGeom prst="roundRect">
            <a:avLst>
              <a:gd name="adj" fmla="val 7702"/>
            </a:avLst>
          </a:prstGeom>
          <a:solidFill>
            <a:schemeClr val="bg2">
              <a:lumMod val="50000"/>
            </a:schemeClr>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Read N Pages</a:t>
            </a:r>
          </a:p>
        </p:txBody>
      </p:sp>
      <p:sp>
        <p:nvSpPr>
          <p:cNvPr id="28" name="Rounded Rectangle 27"/>
          <p:cNvSpPr/>
          <p:nvPr/>
        </p:nvSpPr>
        <p:spPr>
          <a:xfrm>
            <a:off x="639851" y="2971800"/>
            <a:ext cx="1721192" cy="389815"/>
          </a:xfrm>
          <a:prstGeom prst="roundRect">
            <a:avLst>
              <a:gd name="adj" fmla="val 7702"/>
            </a:avLst>
          </a:prstGeom>
          <a:solidFill>
            <a:schemeClr val="bg2">
              <a:lumMod val="50000"/>
            </a:schemeClr>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Compress</a:t>
            </a:r>
          </a:p>
        </p:txBody>
      </p:sp>
      <p:sp>
        <p:nvSpPr>
          <p:cNvPr id="29" name="Rounded Rectangle 28"/>
          <p:cNvSpPr/>
          <p:nvPr/>
        </p:nvSpPr>
        <p:spPr>
          <a:xfrm>
            <a:off x="738037" y="4149437"/>
            <a:ext cx="1578213" cy="498763"/>
          </a:xfrm>
          <a:prstGeom prst="roundRect">
            <a:avLst>
              <a:gd name="adj" fmla="val 7702"/>
            </a:avLst>
          </a:prstGeom>
          <a:solidFill>
            <a:schemeClr val="tx2"/>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Gill Sans MT"/>
                <a:ea typeface="+mn-ea"/>
                <a:cs typeface="+mn-cs"/>
              </a:rPr>
              <a:t>Other tasks</a:t>
            </a:r>
          </a:p>
        </p:txBody>
      </p:sp>
      <p:sp>
        <p:nvSpPr>
          <p:cNvPr id="30" name="Rounded Rectangle 29"/>
          <p:cNvSpPr/>
          <p:nvPr/>
        </p:nvSpPr>
        <p:spPr>
          <a:xfrm>
            <a:off x="639851" y="3505200"/>
            <a:ext cx="1721192" cy="457200"/>
          </a:xfrm>
          <a:prstGeom prst="roundRect">
            <a:avLst>
              <a:gd name="adj" fmla="val 7702"/>
            </a:avLst>
          </a:prstGeom>
          <a:solidFill>
            <a:schemeClr val="bg2">
              <a:lumMod val="50000"/>
            </a:schemeClr>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Write back</a:t>
            </a:r>
          </a:p>
        </p:txBody>
      </p:sp>
      <p:cxnSp>
        <p:nvCxnSpPr>
          <p:cNvPr id="31" name="Straight Arrow Connector 30"/>
          <p:cNvCxnSpPr/>
          <p:nvPr/>
        </p:nvCxnSpPr>
        <p:spPr>
          <a:xfrm>
            <a:off x="2392450" y="3886192"/>
            <a:ext cx="609600" cy="381008"/>
          </a:xfrm>
          <a:prstGeom prst="straightConnector1">
            <a:avLst/>
          </a:prstGeom>
          <a:noFill/>
          <a:ln w="31750" cap="flat" cmpd="sng" algn="ctr">
            <a:solidFill>
              <a:srgbClr val="70AD47">
                <a:lumMod val="75000"/>
              </a:srgbClr>
            </a:solidFill>
            <a:prstDash val="sysDot"/>
            <a:miter lim="800000"/>
            <a:tailEnd type="stealth" w="lg" len="lg"/>
          </a:ln>
          <a:effectLst/>
        </p:spPr>
      </p:cxnSp>
      <p:sp>
        <p:nvSpPr>
          <p:cNvPr id="32" name="Left Brace 31"/>
          <p:cNvSpPr/>
          <p:nvPr/>
        </p:nvSpPr>
        <p:spPr>
          <a:xfrm>
            <a:off x="415172" y="2720842"/>
            <a:ext cx="102529" cy="1317750"/>
          </a:xfrm>
          <a:prstGeom prst="leftBrace">
            <a:avLst>
              <a:gd name="adj1" fmla="val 101669"/>
              <a:gd name="adj2" fmla="val 50000"/>
            </a:avLst>
          </a:prstGeom>
          <a:noFill/>
          <a:ln w="190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Calibri"/>
              <a:ea typeface="+mn-ea"/>
              <a:cs typeface="+mn-cs"/>
            </a:endParaRPr>
          </a:p>
        </p:txBody>
      </p:sp>
      <p:sp>
        <p:nvSpPr>
          <p:cNvPr id="33" name="TextBox 32"/>
          <p:cNvSpPr txBox="1"/>
          <p:nvPr/>
        </p:nvSpPr>
        <p:spPr>
          <a:xfrm rot="16200000">
            <a:off x="-355417" y="3161693"/>
            <a:ext cx="881566" cy="262632"/>
          </a:xfrm>
          <a:prstGeom prst="rect">
            <a:avLst/>
          </a:prstGeom>
          <a:solidFill>
            <a:sysClr val="window" lastClr="FFFFFF"/>
          </a:solid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1" u="none" strike="noStrike" kern="0" cap="none" spc="0" normalizeH="0" baseline="0" noProof="0" dirty="0">
                <a:ln>
                  <a:noFill/>
                </a:ln>
                <a:solidFill>
                  <a:prstClr val="black"/>
                </a:solidFill>
                <a:effectLst/>
                <a:uLnTx/>
                <a:uFillTx/>
                <a:latin typeface="Calibri"/>
                <a:ea typeface="+mn-ea"/>
                <a:cs typeface="+mn-cs"/>
              </a:rPr>
              <a:t>compression</a:t>
            </a:r>
          </a:p>
        </p:txBody>
      </p:sp>
      <p:sp>
        <p:nvSpPr>
          <p:cNvPr id="35" name="Rounded Rectangle 34"/>
          <p:cNvSpPr/>
          <p:nvPr/>
        </p:nvSpPr>
        <p:spPr>
          <a:xfrm>
            <a:off x="3002050" y="4043864"/>
            <a:ext cx="1646150" cy="451936"/>
          </a:xfrm>
          <a:prstGeom prst="roundRect">
            <a:avLst>
              <a:gd name="adj" fmla="val 7702"/>
            </a:avLst>
          </a:prstGeom>
          <a:solidFill>
            <a:srgbClr val="4A8861"/>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ZRAM</a:t>
            </a:r>
          </a:p>
        </p:txBody>
      </p:sp>
      <p:sp>
        <p:nvSpPr>
          <p:cNvPr id="37" name="Rounded Rectangle 36"/>
          <p:cNvSpPr/>
          <p:nvPr/>
        </p:nvSpPr>
        <p:spPr>
          <a:xfrm>
            <a:off x="5029200" y="1752600"/>
            <a:ext cx="2057400" cy="481008"/>
          </a:xfrm>
          <a:prstGeom prst="roundRect">
            <a:avLst>
              <a:gd name="adj" fmla="val 7702"/>
            </a:avLst>
          </a:prstGeom>
          <a:solidFill>
            <a:schemeClr val="tx2"/>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Gill Sans MT"/>
                <a:ea typeface="+mn-ea"/>
                <a:cs typeface="+mn-cs"/>
              </a:rPr>
              <a:t>Swap out </a:t>
            </a:r>
            <a:r>
              <a:rPr kumimoji="0" lang="en-US" sz="2200" b="0" i="1" u="none" strike="noStrike" kern="0" cap="none" spc="-40" normalizeH="0" baseline="0" noProof="0" dirty="0">
                <a:ln>
                  <a:noFill/>
                </a:ln>
                <a:solidFill>
                  <a:srgbClr val="FFFFFF"/>
                </a:solidFill>
                <a:effectLst/>
                <a:uLnTx/>
                <a:uFillTx/>
                <a:latin typeface="Gill Sans MT"/>
                <a:ea typeface="+mn-ea"/>
                <a:cs typeface="+mn-cs"/>
              </a:rPr>
              <a:t>N</a:t>
            </a:r>
            <a:r>
              <a:rPr kumimoji="0" lang="en-US" sz="2200" b="0" i="0" u="none" strike="noStrike" kern="0" cap="none" spc="-40" normalizeH="0" baseline="0" noProof="0" dirty="0">
                <a:ln>
                  <a:noFill/>
                </a:ln>
                <a:solidFill>
                  <a:srgbClr val="FFFFFF"/>
                </a:solidFill>
                <a:effectLst/>
                <a:uLnTx/>
                <a:uFillTx/>
                <a:latin typeface="Gill Sans MT"/>
                <a:ea typeface="+mn-ea"/>
                <a:cs typeface="+mn-cs"/>
              </a:rPr>
              <a:t> pages</a:t>
            </a:r>
          </a:p>
        </p:txBody>
      </p:sp>
      <p:sp>
        <p:nvSpPr>
          <p:cNvPr id="38" name="Rounded Rectangle 37"/>
          <p:cNvSpPr/>
          <p:nvPr/>
        </p:nvSpPr>
        <p:spPr>
          <a:xfrm>
            <a:off x="5191842" y="2479956"/>
            <a:ext cx="1666158" cy="491836"/>
          </a:xfrm>
          <a:prstGeom prst="roundRect">
            <a:avLst>
              <a:gd name="adj" fmla="val 7702"/>
            </a:avLst>
          </a:prstGeom>
          <a:solidFill>
            <a:schemeClr val="tx2"/>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srgbClr val="FFFFFF"/>
                </a:solidFill>
                <a:effectLst/>
                <a:uLnTx/>
                <a:uFillTx/>
                <a:latin typeface="Gill Sans MT"/>
                <a:ea typeface="+mn-ea"/>
                <a:cs typeface="+mn-cs"/>
              </a:rPr>
              <a:t>Other tasks</a:t>
            </a:r>
          </a:p>
        </p:txBody>
      </p:sp>
      <p:sp>
        <p:nvSpPr>
          <p:cNvPr id="13" name="Rounded Rectangle 12"/>
          <p:cNvSpPr/>
          <p:nvPr/>
        </p:nvSpPr>
        <p:spPr>
          <a:xfrm>
            <a:off x="7399495" y="2725527"/>
            <a:ext cx="1592105" cy="474865"/>
          </a:xfrm>
          <a:prstGeom prst="roundRect">
            <a:avLst>
              <a:gd name="adj" fmla="val 7702"/>
            </a:avLst>
          </a:prstGeom>
          <a:solidFill>
            <a:schemeClr val="bg2">
              <a:lumMod val="50000"/>
            </a:schemeClr>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Compress</a:t>
            </a:r>
          </a:p>
        </p:txBody>
      </p:sp>
      <p:sp>
        <p:nvSpPr>
          <p:cNvPr id="11" name="Rounded Rectangle 10"/>
          <p:cNvSpPr/>
          <p:nvPr/>
        </p:nvSpPr>
        <p:spPr>
          <a:xfrm>
            <a:off x="7391400" y="3410714"/>
            <a:ext cx="1676400" cy="475478"/>
          </a:xfrm>
          <a:prstGeom prst="roundRect">
            <a:avLst>
              <a:gd name="adj" fmla="val 7702"/>
            </a:avLst>
          </a:prstGeom>
          <a:solidFill>
            <a:srgbClr val="4A8861"/>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US" sz="2200" b="0" i="0" u="none" strike="noStrike" kern="0" cap="none" spc="0" normalizeH="0" baseline="0" noProof="0" dirty="0">
                <a:ln>
                  <a:noFill/>
                </a:ln>
                <a:solidFill>
                  <a:prstClr val="black"/>
                </a:solidFill>
                <a:effectLst/>
                <a:uLnTx/>
                <a:uFillTx/>
                <a:latin typeface="Gill Sans MT"/>
                <a:ea typeface="+mn-ea"/>
                <a:cs typeface="+mn-cs"/>
              </a:rPr>
              <a:t>ZRAM</a:t>
            </a:r>
          </a:p>
        </p:txBody>
      </p:sp>
      <p:sp>
        <p:nvSpPr>
          <p:cNvPr id="42" name="Rectangle 41"/>
          <p:cNvSpPr/>
          <p:nvPr/>
        </p:nvSpPr>
        <p:spPr>
          <a:xfrm>
            <a:off x="4876800" y="3116751"/>
            <a:ext cx="2514600" cy="76944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Gill Sans MT"/>
                <a:ea typeface="+mn-ea"/>
                <a:cs typeface="+mn-cs"/>
              </a:rPr>
              <a:t>No off-chip data movement</a:t>
            </a:r>
          </a:p>
        </p:txBody>
      </p:sp>
      <p:sp>
        <p:nvSpPr>
          <p:cNvPr id="45" name="TextBox 44"/>
          <p:cNvSpPr txBox="1"/>
          <p:nvPr/>
        </p:nvSpPr>
        <p:spPr>
          <a:xfrm>
            <a:off x="-29882" y="6140824"/>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55" name="Rectangle 54"/>
          <p:cNvSpPr/>
          <p:nvPr/>
        </p:nvSpPr>
        <p:spPr>
          <a:xfrm>
            <a:off x="1" y="5334000"/>
            <a:ext cx="9144000" cy="954107"/>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Gill Sans MT"/>
                <a:ea typeface="+mn-ea"/>
                <a:cs typeface="+mn-cs"/>
              </a:rPr>
              <a:t>PIM core and PIM accelerator are feasible to implement in-memory compression/decompression</a:t>
            </a:r>
          </a:p>
        </p:txBody>
      </p:sp>
      <p:grpSp>
        <p:nvGrpSpPr>
          <p:cNvPr id="58" name="Group 57"/>
          <p:cNvGrpSpPr/>
          <p:nvPr/>
        </p:nvGrpSpPr>
        <p:grpSpPr>
          <a:xfrm>
            <a:off x="2971800" y="3048000"/>
            <a:ext cx="1524000" cy="857448"/>
            <a:chOff x="2971800" y="3048000"/>
            <a:chExt cx="1524000" cy="857448"/>
          </a:xfrm>
        </p:grpSpPr>
        <p:sp>
          <p:nvSpPr>
            <p:cNvPr id="56" name="TextBox 55"/>
            <p:cNvSpPr txBox="1"/>
            <p:nvPr/>
          </p:nvSpPr>
          <p:spPr>
            <a:xfrm>
              <a:off x="2971800" y="3352800"/>
              <a:ext cx="1524000" cy="552648"/>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1" i="1" u="none" strike="noStrike" kern="1200" cap="none" spc="-50" normalizeH="0" baseline="0" noProof="0" dirty="0">
                  <a:ln>
                    <a:noFill/>
                  </a:ln>
                  <a:solidFill>
                    <a:srgbClr val="C00000"/>
                  </a:solidFill>
                  <a:effectLst/>
                  <a:uLnTx/>
                  <a:uFillTx/>
                  <a:latin typeface="Calibri"/>
                  <a:ea typeface="+mn-ea"/>
                  <a:cs typeface="+mn-cs"/>
                </a:rPr>
                <a:t>data movement</a:t>
              </a:r>
            </a:p>
          </p:txBody>
        </p:sp>
        <p:sp>
          <p:nvSpPr>
            <p:cNvPr id="57" name="TextBox 56"/>
            <p:cNvSpPr txBox="1"/>
            <p:nvPr/>
          </p:nvSpPr>
          <p:spPr>
            <a:xfrm>
              <a:off x="2971800" y="3048000"/>
              <a:ext cx="1524000" cy="552648"/>
            </a:xfrm>
            <a:prstGeom prst="rect">
              <a:avLst/>
            </a:prstGeom>
            <a:noFill/>
          </p:spPr>
          <p:txBody>
            <a:bodyPr wrap="none" lIns="0" tIns="0" rIns="0" bIns="0" rtlCol="0">
              <a:noAutofit/>
            </a:bodyPr>
            <a:lstStyle/>
            <a:p>
              <a:pPr marL="0" marR="0" lvl="0" indent="0" algn="ctr" defTabSz="914400" rtl="0" eaLnBrk="1" fontAlgn="auto" latinLnBrk="0" hangingPunct="1">
                <a:lnSpc>
                  <a:spcPts val="1600"/>
                </a:lnSpc>
                <a:spcBef>
                  <a:spcPts val="0"/>
                </a:spcBef>
                <a:spcAft>
                  <a:spcPts val="0"/>
                </a:spcAft>
                <a:buClrTx/>
                <a:buSzTx/>
                <a:buFontTx/>
                <a:buNone/>
                <a:tabLst/>
                <a:defRPr/>
              </a:pPr>
              <a:r>
                <a:rPr kumimoji="0" lang="en-US" sz="2400" b="1" i="1" u="none" strike="noStrike" kern="1200" cap="none" spc="-50" normalizeH="0" baseline="0" noProof="0" dirty="0">
                  <a:ln>
                    <a:noFill/>
                  </a:ln>
                  <a:solidFill>
                    <a:srgbClr val="C00000"/>
                  </a:solidFill>
                  <a:effectLst/>
                  <a:uLnTx/>
                  <a:uFillTx/>
                  <a:latin typeface="Calibri"/>
                  <a:ea typeface="+mn-ea"/>
                  <a:cs typeface="+mn-cs"/>
                </a:rPr>
                <a:t>high</a:t>
              </a:r>
            </a:p>
          </p:txBody>
        </p:sp>
      </p:grpSp>
      <p:grpSp>
        <p:nvGrpSpPr>
          <p:cNvPr id="64" name="Group 63"/>
          <p:cNvGrpSpPr/>
          <p:nvPr/>
        </p:nvGrpSpPr>
        <p:grpSpPr>
          <a:xfrm>
            <a:off x="2819400" y="1899742"/>
            <a:ext cx="1900580" cy="691057"/>
            <a:chOff x="2819400" y="1896095"/>
            <a:chExt cx="1900580" cy="770905"/>
          </a:xfrm>
        </p:grpSpPr>
        <p:sp>
          <p:nvSpPr>
            <p:cNvPr id="34" name="Rounded Rectangle 33"/>
            <p:cNvSpPr/>
            <p:nvPr/>
          </p:nvSpPr>
          <p:spPr>
            <a:xfrm>
              <a:off x="2881062" y="1981200"/>
              <a:ext cx="1767138" cy="685800"/>
            </a:xfrm>
            <a:prstGeom prst="roundRect">
              <a:avLst>
                <a:gd name="adj" fmla="val 7702"/>
              </a:avLst>
            </a:prstGeom>
            <a:solidFill>
              <a:srgbClr val="4A8861"/>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1" u="none" strike="noStrike" kern="0" cap="none" spc="0" normalizeH="0" baseline="0" noProof="0" dirty="0">
                <a:ln>
                  <a:noFill/>
                </a:ln>
                <a:solidFill>
                  <a:prstClr val="black"/>
                </a:solidFill>
                <a:effectLst/>
                <a:uLnTx/>
                <a:uFillTx/>
                <a:latin typeface="Gill Sans MT"/>
                <a:ea typeface="+mn-ea"/>
                <a:cs typeface="+mn-cs"/>
              </a:endParaRPr>
            </a:p>
          </p:txBody>
        </p:sp>
        <p:grpSp>
          <p:nvGrpSpPr>
            <p:cNvPr id="63" name="Group 62"/>
            <p:cNvGrpSpPr/>
            <p:nvPr/>
          </p:nvGrpSpPr>
          <p:grpSpPr>
            <a:xfrm>
              <a:off x="2819400" y="1896095"/>
              <a:ext cx="1900580" cy="749569"/>
              <a:chOff x="2819400" y="1896095"/>
              <a:chExt cx="1900580" cy="749569"/>
            </a:xfrm>
          </p:grpSpPr>
          <p:sp>
            <p:nvSpPr>
              <p:cNvPr id="59" name="TextBox 58"/>
              <p:cNvSpPr txBox="1"/>
              <p:nvPr/>
            </p:nvSpPr>
            <p:spPr>
              <a:xfrm>
                <a:off x="2819400" y="1896095"/>
                <a:ext cx="19005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Uncompressed</a:t>
                </a:r>
              </a:p>
            </p:txBody>
          </p:sp>
          <p:sp>
            <p:nvSpPr>
              <p:cNvPr id="62" name="TextBox 61"/>
              <p:cNvSpPr txBox="1"/>
              <p:nvPr/>
            </p:nvSpPr>
            <p:spPr>
              <a:xfrm>
                <a:off x="3374136" y="2214777"/>
                <a:ext cx="8129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Pages</a:t>
                </a:r>
              </a:p>
            </p:txBody>
          </p:sp>
        </p:grpSp>
      </p:grpSp>
      <p:grpSp>
        <p:nvGrpSpPr>
          <p:cNvPr id="70" name="Group 69"/>
          <p:cNvGrpSpPr/>
          <p:nvPr/>
        </p:nvGrpSpPr>
        <p:grpSpPr>
          <a:xfrm>
            <a:off x="7206067" y="1905000"/>
            <a:ext cx="1900580" cy="691057"/>
            <a:chOff x="2819400" y="1896095"/>
            <a:chExt cx="1900580" cy="770905"/>
          </a:xfrm>
        </p:grpSpPr>
        <p:sp>
          <p:nvSpPr>
            <p:cNvPr id="71" name="Rounded Rectangle 70"/>
            <p:cNvSpPr/>
            <p:nvPr/>
          </p:nvSpPr>
          <p:spPr>
            <a:xfrm>
              <a:off x="2881062" y="1981200"/>
              <a:ext cx="1767138" cy="685800"/>
            </a:xfrm>
            <a:prstGeom prst="roundRect">
              <a:avLst>
                <a:gd name="adj" fmla="val 7702"/>
              </a:avLst>
            </a:prstGeom>
            <a:solidFill>
              <a:srgbClr val="4A8861"/>
            </a:solidFill>
            <a:ln w="12700"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en-US" sz="2200" b="0" i="1" u="none" strike="noStrike" kern="0" cap="none" spc="0" normalizeH="0" baseline="0" noProof="0" dirty="0">
                <a:ln>
                  <a:noFill/>
                </a:ln>
                <a:solidFill>
                  <a:prstClr val="black"/>
                </a:solidFill>
                <a:effectLst/>
                <a:uLnTx/>
                <a:uFillTx/>
                <a:latin typeface="Gill Sans MT"/>
                <a:ea typeface="+mn-ea"/>
                <a:cs typeface="+mn-cs"/>
              </a:endParaRPr>
            </a:p>
          </p:txBody>
        </p:sp>
        <p:grpSp>
          <p:nvGrpSpPr>
            <p:cNvPr id="72" name="Group 71"/>
            <p:cNvGrpSpPr/>
            <p:nvPr/>
          </p:nvGrpSpPr>
          <p:grpSpPr>
            <a:xfrm>
              <a:off x="2819400" y="1896095"/>
              <a:ext cx="1900580" cy="749569"/>
              <a:chOff x="2819400" y="1896095"/>
              <a:chExt cx="1900580" cy="749569"/>
            </a:xfrm>
          </p:grpSpPr>
          <p:sp>
            <p:nvSpPr>
              <p:cNvPr id="73" name="TextBox 72"/>
              <p:cNvSpPr txBox="1"/>
              <p:nvPr/>
            </p:nvSpPr>
            <p:spPr>
              <a:xfrm>
                <a:off x="2819400" y="1896095"/>
                <a:ext cx="19005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Gill Sans MT"/>
                    <a:ea typeface="+mn-ea"/>
                    <a:cs typeface="+mn-cs"/>
                  </a:rPr>
                  <a:t>Uncompressed</a:t>
                </a:r>
              </a:p>
            </p:txBody>
          </p:sp>
          <p:sp>
            <p:nvSpPr>
              <p:cNvPr id="74" name="TextBox 73"/>
              <p:cNvSpPr txBox="1"/>
              <p:nvPr/>
            </p:nvSpPr>
            <p:spPr>
              <a:xfrm>
                <a:off x="3374136" y="2214777"/>
                <a:ext cx="81298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Gill Sans MT"/>
                    <a:ea typeface="+mn-ea"/>
                    <a:cs typeface="+mn-cs"/>
                  </a:rPr>
                  <a:t>Pages</a:t>
                </a:r>
              </a:p>
            </p:txBody>
          </p:sp>
        </p:grpSp>
      </p:grpSp>
    </p:spTree>
    <p:extLst>
      <p:ext uri="{BB962C8B-B14F-4D97-AF65-F5344CB8AC3E}">
        <p14:creationId xmlns:p14="http://schemas.microsoft.com/office/powerpoint/2010/main" val="377362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fade">
                                      <p:cBhvr>
                                        <p:cTn id="50" dur="500"/>
                                        <p:tgtEl>
                                          <p:spTgt spid="3">
                                            <p:txEl>
                                              <p:pRg st="2" end="2"/>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par>
                                <p:cTn id="82" presetID="10" presetClass="entr" presetSubtype="0" fill="hold"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fade">
                                      <p:cBhvr>
                                        <p:cTn id="84" dur="500"/>
                                        <p:tgtEl>
                                          <p:spTgt spid="18"/>
                                        </p:tgtEl>
                                      </p:cBhvr>
                                    </p:animEffect>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0"/>
                                        </p:tgtEl>
                                        <p:attrNameLst>
                                          <p:attrName>style.visibility</p:attrName>
                                        </p:attrNameLst>
                                      </p:cBhvr>
                                      <p:to>
                                        <p:strVal val="visible"/>
                                      </p:to>
                                    </p:set>
                                    <p:animEffect transition="in" filter="fade">
                                      <p:cBhvr>
                                        <p:cTn id="99" dur="500"/>
                                        <p:tgtEl>
                                          <p:spTgt spid="7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fade">
                                      <p:cBhvr>
                                        <p:cTn id="105" dur="500"/>
                                        <p:tgtEl>
                                          <p:spTgt spid="1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500"/>
                                        <p:tgtEl>
                                          <p:spTgt spid="42"/>
                                        </p:tgtEl>
                                      </p:cBhvr>
                                    </p:animEffect>
                                  </p:childTnLst>
                                </p:cTn>
                              </p:par>
                            </p:childTnLst>
                          </p:cTn>
                        </p:par>
                        <p:par>
                          <p:cTn id="111" fill="hold">
                            <p:stCondLst>
                              <p:cond delay="500"/>
                            </p:stCondLst>
                            <p:childTnLst>
                              <p:par>
                                <p:cTn id="112" presetID="10" presetClass="entr" presetSubtype="0" fill="hold" grpId="0" nodeType="after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5"/>
                                        </p:tgtEl>
                                        <p:attrNameLst>
                                          <p:attrName>style.visibility</p:attrName>
                                        </p:attrNameLst>
                                      </p:cBhvr>
                                      <p:to>
                                        <p:strVal val="visible"/>
                                      </p:to>
                                    </p:set>
                                    <p:animEffect transition="in" filter="fade">
                                      <p:cBhvr>
                                        <p:cTn id="1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p:bldP spid="15" grpId="0"/>
      <p:bldP spid="17" grpId="0"/>
      <p:bldP spid="19" grpId="0"/>
      <p:bldP spid="20" grpId="0"/>
      <p:bldP spid="22" grpId="0"/>
      <p:bldP spid="24" grpId="0"/>
      <p:bldP spid="26" grpId="0" animBg="1"/>
      <p:bldP spid="27" grpId="0" animBg="1"/>
      <p:bldP spid="28" grpId="0" animBg="1"/>
      <p:bldP spid="29" grpId="0" animBg="1"/>
      <p:bldP spid="30" grpId="0" animBg="1"/>
      <p:bldP spid="32" grpId="0" animBg="1"/>
      <p:bldP spid="33" grpId="0" animBg="1"/>
      <p:bldP spid="35" grpId="0" animBg="1"/>
      <p:bldP spid="37" grpId="0" animBg="1"/>
      <p:bldP spid="38" grpId="0" animBg="1"/>
      <p:bldP spid="13" grpId="0" animBg="1"/>
      <p:bldP spid="11" grpId="0" animBg="1"/>
      <p:bldP spid="42" grpId="0"/>
      <p:bldP spid="55"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 Switching Wrap Up</a:t>
            </a:r>
          </a:p>
        </p:txBody>
      </p:sp>
      <p:sp>
        <p:nvSpPr>
          <p:cNvPr id="3" name="Content Placeholder 2"/>
          <p:cNvSpPr>
            <a:spLocks noGrp="1"/>
          </p:cNvSpPr>
          <p:nvPr>
            <p:ph idx="1"/>
          </p:nvPr>
        </p:nvSpPr>
        <p:spPr>
          <a:xfrm>
            <a:off x="0" y="1066800"/>
            <a:ext cx="9144000" cy="5562600"/>
          </a:xfrm>
        </p:spPr>
        <p:txBody>
          <a:bodyPr>
            <a:normAutofit/>
          </a:bodyPr>
          <a:lstStyle/>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lvl="1"/>
            <a:endParaRPr lang="en-US" sz="2000" dirty="0">
              <a:solidFill>
                <a:srgbClr val="595959"/>
              </a:solidFill>
            </a:endParaRPr>
          </a:p>
          <a:p>
            <a:pPr marL="457200" lvl="1" indent="0">
              <a:buNone/>
            </a:pPr>
            <a:endParaRPr lang="en-US" sz="20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31</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8" name="Rectangle 7"/>
          <p:cNvSpPr/>
          <p:nvPr/>
        </p:nvSpPr>
        <p:spPr>
          <a:xfrm>
            <a:off x="381000" y="1219200"/>
            <a:ext cx="8534400"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large amount of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happens during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tab switching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as Chrome attempts to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compress</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decompress</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tabs</a:t>
            </a:r>
            <a:endParaRPr kumimoji="0" lang="en-US" sz="2800" b="1" i="0" u="none" strike="noStrike" kern="1200" cap="none" spc="0" normalizeH="0" baseline="0" noProof="0" dirty="0">
              <a:ln>
                <a:noFill/>
              </a:ln>
              <a:solidFill>
                <a:srgbClr val="C00000"/>
              </a:solidFill>
              <a:effectLst/>
              <a:uLnTx/>
              <a:uFillTx/>
              <a:latin typeface="Gill Sans MT"/>
              <a:ea typeface="+mn-ea"/>
              <a:cs typeface="+mn-cs"/>
            </a:endParaRPr>
          </a:p>
        </p:txBody>
      </p:sp>
      <p:sp>
        <p:nvSpPr>
          <p:cNvPr id="17" name="TextBox 16"/>
          <p:cNvSpPr txBox="1"/>
          <p:nvPr/>
        </p:nvSpPr>
        <p:spPr>
          <a:xfrm>
            <a:off x="152400" y="5257800"/>
            <a:ext cx="4740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Arial Black" panose="020B0A04020102020204" pitchFamily="34" charset="0"/>
                <a:ea typeface="+mn-ea"/>
                <a:cs typeface="+mn-cs"/>
              </a:rPr>
              <a:t>2</a:t>
            </a:r>
          </a:p>
        </p:txBody>
      </p:sp>
      <p:sp>
        <p:nvSpPr>
          <p:cNvPr id="14" name="Rectangle 13"/>
          <p:cNvSpPr/>
          <p:nvPr/>
        </p:nvSpPr>
        <p:spPr>
          <a:xfrm>
            <a:off x="0" y="3200400"/>
            <a:ext cx="9144000" cy="1015663"/>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prstClr val="white"/>
                </a:solidFill>
                <a:effectLst/>
                <a:uLnTx/>
                <a:uFillTx/>
                <a:latin typeface="Gill Sans MT"/>
                <a:ea typeface="+mn-ea"/>
                <a:cs typeface="+mn-cs"/>
              </a:rPr>
              <a:t>Both functions can benefit from PIM execution and can be implemented as PIM logic</a:t>
            </a:r>
          </a:p>
        </p:txBody>
      </p:sp>
    </p:spTree>
    <p:extLst>
      <p:ext uri="{BB962C8B-B14F-4D97-AF65-F5344CB8AC3E}">
        <p14:creationId xmlns:p14="http://schemas.microsoft.com/office/powerpoint/2010/main" val="40495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609600" y="2438400"/>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457200" y="2971800"/>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7244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4191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2286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4318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a:stretch>
            <a:fillRect/>
          </a:stretch>
        </p:blipFill>
        <p:spPr>
          <a:xfrm>
            <a:off x="1828800" y="1295400"/>
            <a:ext cx="1066800" cy="1066800"/>
          </a:xfrm>
          <a:prstGeom prst="rect">
            <a:avLst/>
          </a:prstGeom>
        </p:spPr>
      </p:pic>
      <p:pic>
        <p:nvPicPr>
          <p:cNvPr id="14" name="Picture 13"/>
          <p:cNvPicPr>
            <a:picLocks noChangeAspect="1"/>
          </p:cNvPicPr>
          <p:nvPr/>
        </p:nvPicPr>
        <p:blipFill>
          <a:blip r:embed="rId5"/>
          <a:stretch>
            <a:fillRect/>
          </a:stretch>
        </p:blipFill>
        <p:spPr>
          <a:xfrm>
            <a:off x="6390896" y="129540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6764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6019800" y="4267200"/>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572000" y="5385376"/>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699000" y="5994976"/>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29" name="Title 1"/>
          <p:cNvSpPr>
            <a:spLocks noGrp="1"/>
          </p:cNvSpPr>
          <p:nvPr>
            <p:ph type="title"/>
          </p:nvPr>
        </p:nvSpPr>
        <p:spPr>
          <a:xfrm>
            <a:off x="0" y="0"/>
            <a:ext cx="10210800" cy="914400"/>
          </a:xfrm>
        </p:spPr>
        <p:txBody>
          <a:bodyPr/>
          <a:lstStyle/>
          <a:p>
            <a:r>
              <a:rPr lang="en-US" dirty="0"/>
              <a:t>Workload Analysis</a:t>
            </a:r>
          </a:p>
        </p:txBody>
      </p:sp>
    </p:spTree>
    <p:extLst>
      <p:ext uri="{BB962C8B-B14F-4D97-AF65-F5344CB8AC3E}">
        <p14:creationId xmlns:p14="http://schemas.microsoft.com/office/powerpoint/2010/main" val="2484609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The Energy Perspective</a:t>
            </a:r>
          </a:p>
        </p:txBody>
      </p:sp>
      <p:sp>
        <p:nvSpPr>
          <p:cNvPr id="27033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6000"/>
            <a:ext cx="8113713"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Tree>
    <p:extLst>
      <p:ext uri="{BB962C8B-B14F-4D97-AF65-F5344CB8AC3E}">
        <p14:creationId xmlns:p14="http://schemas.microsoft.com/office/powerpoint/2010/main" val="23042675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609600" y="2438400"/>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85000"/>
                  </a:prstClr>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white">
                  <a:lumMod val="85000"/>
                </a:prstClr>
              </a:solidFill>
              <a:effectLst/>
              <a:uLnTx/>
              <a:uFillTx/>
              <a:latin typeface="Gill Sans MT"/>
              <a:ea typeface="+mn-ea"/>
              <a:cs typeface="+mn-cs"/>
            </a:endParaRPr>
          </a:p>
        </p:txBody>
      </p:sp>
      <p:sp>
        <p:nvSpPr>
          <p:cNvPr id="9" name="TextBox 8"/>
          <p:cNvSpPr txBox="1"/>
          <p:nvPr/>
        </p:nvSpPr>
        <p:spPr>
          <a:xfrm>
            <a:off x="457200" y="2971800"/>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lumMod val="85000"/>
                  </a:prstClr>
                </a:solidFill>
                <a:effectLst/>
                <a:uLnTx/>
                <a:uFillTx/>
                <a:latin typeface="Gill Sans MT"/>
                <a:ea typeface="+mn-ea"/>
                <a:cs typeface="+mn-cs"/>
              </a:rPr>
              <a:t>Google’s web browser</a:t>
            </a:r>
          </a:p>
        </p:txBody>
      </p:sp>
      <p:sp>
        <p:nvSpPr>
          <p:cNvPr id="11" name="TextBox 10"/>
          <p:cNvSpPr txBox="1"/>
          <p:nvPr/>
        </p:nvSpPr>
        <p:spPr>
          <a:xfrm>
            <a:off x="47244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4191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2286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4318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a:alphaModFix amt="27000"/>
          </a:blip>
          <a:stretch>
            <a:fillRect/>
          </a:stretch>
        </p:blipFill>
        <p:spPr>
          <a:xfrm>
            <a:off x="1828800" y="1295400"/>
            <a:ext cx="1066800" cy="1066800"/>
          </a:xfrm>
          <a:prstGeom prst="rect">
            <a:avLst/>
          </a:prstGeom>
        </p:spPr>
      </p:pic>
      <p:pic>
        <p:nvPicPr>
          <p:cNvPr id="14" name="Picture 13"/>
          <p:cNvPicPr>
            <a:picLocks noChangeAspect="1"/>
          </p:cNvPicPr>
          <p:nvPr/>
        </p:nvPicPr>
        <p:blipFill>
          <a:blip r:embed="rId5"/>
          <a:stretch>
            <a:fillRect/>
          </a:stretch>
        </p:blipFill>
        <p:spPr>
          <a:xfrm>
            <a:off x="6390896" y="129540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6764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6019800" y="4267200"/>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572000" y="5385376"/>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699000" y="5994976"/>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29" name="Title 1"/>
          <p:cNvSpPr>
            <a:spLocks noGrp="1"/>
          </p:cNvSpPr>
          <p:nvPr>
            <p:ph type="title"/>
          </p:nvPr>
        </p:nvSpPr>
        <p:spPr>
          <a:xfrm>
            <a:off x="0" y="0"/>
            <a:ext cx="10210800" cy="914400"/>
          </a:xfrm>
        </p:spPr>
        <p:txBody>
          <a:bodyPr/>
          <a:lstStyle/>
          <a:p>
            <a:r>
              <a:rPr lang="en-US" dirty="0"/>
              <a:t>Workload Analysis</a:t>
            </a:r>
          </a:p>
        </p:txBody>
      </p:sp>
    </p:spTree>
    <p:extLst>
      <p:ext uri="{BB962C8B-B14F-4D97-AF65-F5344CB8AC3E}">
        <p14:creationId xmlns:p14="http://schemas.microsoft.com/office/powerpoint/2010/main" val="28636366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err="1"/>
              <a:t>TensorFlow</a:t>
            </a:r>
            <a:r>
              <a:rPr lang="en-US" dirty="0"/>
              <a:t> Mobile</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34</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pic>
        <p:nvPicPr>
          <p:cNvPr id="13" name="Picture 12"/>
          <p:cNvPicPr>
            <a:picLocks noChangeAspect="1"/>
          </p:cNvPicPr>
          <p:nvPr/>
        </p:nvPicPr>
        <p:blipFill>
          <a:blip r:embed="rId4"/>
          <a:stretch>
            <a:fillRect/>
          </a:stretch>
        </p:blipFill>
        <p:spPr>
          <a:xfrm>
            <a:off x="4038600" y="762000"/>
            <a:ext cx="914400" cy="977950"/>
          </a:xfrm>
          <a:prstGeom prst="rect">
            <a:avLst/>
          </a:prstGeom>
        </p:spPr>
      </p:pic>
      <p:sp>
        <p:nvSpPr>
          <p:cNvPr id="5" name="Rectangle 4"/>
          <p:cNvSpPr/>
          <p:nvPr/>
        </p:nvSpPr>
        <p:spPr>
          <a:xfrm>
            <a:off x="0" y="35052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57.3%</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of the inference energy is spent on</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600" b="1" i="0" u="sng" strike="noStrike" kern="1200" cap="none" spc="0" normalizeH="0" baseline="0" noProof="0" dirty="0">
              <a:ln>
                <a:noFill/>
              </a:ln>
              <a:solidFill>
                <a:prstClr val="black"/>
              </a:solidFill>
              <a:effectLst/>
              <a:uLnTx/>
              <a:uFillTx/>
              <a:latin typeface="Gill Sans MT"/>
              <a:ea typeface="+mn-ea"/>
              <a:cs typeface="+mn-cs"/>
            </a:endParaRPr>
          </a:p>
        </p:txBody>
      </p:sp>
      <p:sp>
        <p:nvSpPr>
          <p:cNvPr id="14" name="Rectangle 13"/>
          <p:cNvSpPr/>
          <p:nvPr/>
        </p:nvSpPr>
        <p:spPr>
          <a:xfrm>
            <a:off x="0" y="4938355"/>
            <a:ext cx="9144000" cy="830997"/>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54.4%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sng" strike="noStrike" kern="1200" cap="none" spc="0" normalizeH="0" baseline="0" noProof="0" dirty="0">
                <a:ln>
                  <a:noFill/>
                </a:ln>
                <a:solidFill>
                  <a:srgbClr val="0000FF"/>
                </a:solidFill>
                <a:effectLst/>
                <a:uLnTx/>
                <a:uFillTx/>
                <a:latin typeface="Gill Sans MT"/>
                <a:ea typeface="+mn-ea"/>
                <a:cs typeface="+mn-cs"/>
              </a:rPr>
              <a:t>packing/unpacking</a:t>
            </a:r>
            <a:r>
              <a:rPr kumimoji="0" lang="en-US" sz="2400" b="1" i="0" u="sng"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sng" strike="noStrike" kern="1200" cap="none" spc="0" normalizeH="0" baseline="0" noProof="0" dirty="0">
                <a:ln>
                  <a:noFill/>
                </a:ln>
                <a:solidFill>
                  <a:srgbClr val="0000FF"/>
                </a:solidFill>
                <a:effectLst/>
                <a:uLnTx/>
                <a:uFillTx/>
                <a:latin typeface="Gill Sans MT"/>
                <a:ea typeface="+mn-ea"/>
                <a:cs typeface="+mn-cs"/>
              </a:rPr>
              <a:t>quantization</a:t>
            </a:r>
          </a:p>
        </p:txBody>
      </p:sp>
      <p:cxnSp>
        <p:nvCxnSpPr>
          <p:cNvPr id="30" name="Straight Arrow Connector 29"/>
          <p:cNvCxnSpPr/>
          <p:nvPr/>
        </p:nvCxnSpPr>
        <p:spPr>
          <a:xfrm>
            <a:off x="4495800" y="4473952"/>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676400" y="1828800"/>
            <a:ext cx="5638800" cy="1066800"/>
            <a:chOff x="1676400" y="2057400"/>
            <a:chExt cx="5638800" cy="1066800"/>
          </a:xfrm>
        </p:grpSpPr>
        <p:grpSp>
          <p:nvGrpSpPr>
            <p:cNvPr id="68" name="Group 67"/>
            <p:cNvGrpSpPr/>
            <p:nvPr/>
          </p:nvGrpSpPr>
          <p:grpSpPr>
            <a:xfrm>
              <a:off x="3657600" y="2057400"/>
              <a:ext cx="1600200" cy="1066800"/>
              <a:chOff x="3505200" y="1143000"/>
              <a:chExt cx="1828800" cy="1143000"/>
            </a:xfrm>
          </p:grpSpPr>
          <p:sp>
            <p:nvSpPr>
              <p:cNvPr id="67" name="Rounded Rectangle 66"/>
              <p:cNvSpPr/>
              <p:nvPr/>
            </p:nvSpPr>
            <p:spPr>
              <a:xfrm>
                <a:off x="3505200" y="1143000"/>
                <a:ext cx="1828800" cy="1143000"/>
              </a:xfrm>
              <a:prstGeom prst="roundRect">
                <a:avLst/>
              </a:prstGeom>
              <a:solidFill>
                <a:schemeClr val="lt1">
                  <a:alpha val="0"/>
                </a:schemeClr>
              </a:solidFill>
              <a:ln w="28575"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pic>
            <p:nvPicPr>
              <p:cNvPr id="66" name="Picture 65"/>
              <p:cNvPicPr>
                <a:picLocks noChangeAspect="1"/>
              </p:cNvPicPr>
              <p:nvPr/>
            </p:nvPicPr>
            <p:blipFill>
              <a:blip r:embed="rId5"/>
              <a:stretch>
                <a:fillRect/>
              </a:stretch>
            </p:blipFill>
            <p:spPr>
              <a:xfrm>
                <a:off x="3581400" y="1188143"/>
                <a:ext cx="1650486" cy="1097857"/>
              </a:xfrm>
              <a:prstGeom prst="rect">
                <a:avLst/>
              </a:prstGeom>
            </p:spPr>
          </p:pic>
        </p:grpSp>
        <p:cxnSp>
          <p:nvCxnSpPr>
            <p:cNvPr id="69" name="Straight Arrow Connector 68"/>
            <p:cNvCxnSpPr/>
            <p:nvPr/>
          </p:nvCxnSpPr>
          <p:spPr>
            <a:xfrm flipV="1">
              <a:off x="2057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676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endParaRPr kumimoji="0" lang="en-US" sz="2000" b="1" i="0" u="sng" strike="noStrike" kern="1200" cap="none" spc="0" normalizeH="0" baseline="0" noProof="0" dirty="0">
                <a:ln>
                  <a:noFill/>
                </a:ln>
                <a:solidFill>
                  <a:prstClr val="black"/>
                </a:solidFill>
                <a:effectLst/>
                <a:uLnTx/>
                <a:uFillTx/>
                <a:latin typeface="Gill Sans MT"/>
                <a:ea typeface="+mn-ea"/>
                <a:cs typeface="+mn-cs"/>
              </a:endParaRPr>
            </a:p>
          </p:txBody>
        </p:sp>
        <p:cxnSp>
          <p:nvCxnSpPr>
            <p:cNvPr id="40" name="Straight Arrow Connector 39"/>
            <p:cNvCxnSpPr/>
            <p:nvPr/>
          </p:nvCxnSpPr>
          <p:spPr>
            <a:xfrm>
              <a:off x="5486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105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Prediction</a:t>
              </a:r>
              <a:endParaRPr kumimoji="0" lang="en-US" sz="1800" b="1" i="0" u="sng" strike="noStrike" kern="1200" cap="none" spc="0" normalizeH="0" baseline="0" noProof="0" dirty="0">
                <a:ln>
                  <a:noFill/>
                </a:ln>
                <a:solidFill>
                  <a:prstClr val="black"/>
                </a:solidFill>
                <a:effectLst/>
                <a:uLnTx/>
                <a:uFillTx/>
                <a:latin typeface="Gill Sans MT"/>
                <a:ea typeface="+mn-ea"/>
                <a:cs typeface="+mn-cs"/>
              </a:endParaRPr>
            </a:p>
          </p:txBody>
        </p:sp>
      </p:grpSp>
    </p:spTree>
    <p:extLst>
      <p:ext uri="{BB962C8B-B14F-4D97-AF65-F5344CB8AC3E}">
        <p14:creationId xmlns:p14="http://schemas.microsoft.com/office/powerpoint/2010/main" val="39979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Packing</a:t>
            </a:r>
          </a:p>
        </p:txBody>
      </p:sp>
      <p:sp>
        <p:nvSpPr>
          <p:cNvPr id="3" name="Content Placeholder 2"/>
          <p:cNvSpPr>
            <a:spLocks noGrp="1"/>
          </p:cNvSpPr>
          <p:nvPr>
            <p:ph idx="1"/>
          </p:nvPr>
        </p:nvSpPr>
        <p:spPr>
          <a:xfrm>
            <a:off x="152400" y="9144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533400" y="1926848"/>
            <a:ext cx="80772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Reorders</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elements of matrices to minimize </a:t>
            </a:r>
            <a:br>
              <a:rPr kumimoji="0" lang="en-US" sz="2500" b="1" i="0" u="none" strike="noStrike" kern="1200" cap="none" spc="0" normalizeH="0" baseline="0" noProof="0" dirty="0">
                <a:ln>
                  <a:noFill/>
                </a:ln>
                <a:solidFill>
                  <a:prstClr val="black"/>
                </a:solidFill>
                <a:effectLst/>
                <a:uLnTx/>
                <a:uFillTx/>
                <a:latin typeface="Gill Sans MT"/>
                <a:ea typeface="+mn-ea"/>
                <a:cs typeface="+mn-cs"/>
              </a:rPr>
            </a:br>
            <a:r>
              <a:rPr kumimoji="0" lang="en-US" sz="2500" b="1" i="0" u="none" strike="noStrike" kern="1200" cap="none" spc="0" normalizeH="0" baseline="0" noProof="0" dirty="0">
                <a:ln>
                  <a:noFill/>
                </a:ln>
                <a:solidFill>
                  <a:srgbClr val="C00000"/>
                </a:solidFill>
                <a:effectLst/>
                <a:uLnTx/>
                <a:uFillTx/>
                <a:latin typeface="Gill Sans MT"/>
                <a:ea typeface="+mn-ea"/>
                <a:cs typeface="+mn-cs"/>
              </a:rPr>
              <a:t>cache misses </a:t>
            </a:r>
            <a:r>
              <a:rPr kumimoji="0" lang="en-US" sz="2500" b="1" i="0" u="none" strike="noStrike" kern="1200" cap="none" spc="0" normalizeH="0" baseline="0" noProof="0" dirty="0">
                <a:ln>
                  <a:noFill/>
                </a:ln>
                <a:solidFill>
                  <a:prstClr val="black"/>
                </a:solidFill>
                <a:effectLst/>
                <a:uLnTx/>
                <a:uFillTx/>
                <a:latin typeface="Gill Sans MT"/>
                <a:ea typeface="+mn-ea"/>
                <a:cs typeface="+mn-cs"/>
              </a:rPr>
              <a:t>during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matrix multiplication</a:t>
            </a:r>
          </a:p>
        </p:txBody>
      </p:sp>
      <p:sp>
        <p:nvSpPr>
          <p:cNvPr id="20" name="Rectangle 19"/>
          <p:cNvSpPr/>
          <p:nvPr/>
        </p:nvSpPr>
        <p:spPr>
          <a:xfrm>
            <a:off x="-76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40%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31%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inference</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 execution time </a:t>
            </a:r>
          </a:p>
        </p:txBody>
      </p:sp>
      <p:sp>
        <p:nvSpPr>
          <p:cNvPr id="21" name="Rectangle 20"/>
          <p:cNvSpPr/>
          <p:nvPr/>
        </p:nvSpPr>
        <p:spPr>
          <a:xfrm>
            <a:off x="4648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mn-cs"/>
              </a:rPr>
              <a:t>Packing’s</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accounts for up to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35.3%</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the 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p>
        </p:txBody>
      </p:sp>
      <p:sp>
        <p:nvSpPr>
          <p:cNvPr id="28" name="Rounded Rectangle 27"/>
          <p:cNvSpPr/>
          <p:nvPr/>
        </p:nvSpPr>
        <p:spPr>
          <a:xfrm>
            <a:off x="35052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Packing</a:t>
            </a:r>
          </a:p>
        </p:txBody>
      </p:sp>
      <p:cxnSp>
        <p:nvCxnSpPr>
          <p:cNvPr id="29" name="Straight Arrow Connector 28"/>
          <p:cNvCxnSpPr/>
          <p:nvPr/>
        </p:nvCxnSpPr>
        <p:spPr>
          <a:xfrm>
            <a:off x="1752600" y="1676400"/>
            <a:ext cx="1447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524000" y="1143000"/>
            <a:ext cx="1905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Matrix</a:t>
            </a:r>
          </a:p>
        </p:txBody>
      </p:sp>
      <p:cxnSp>
        <p:nvCxnSpPr>
          <p:cNvPr id="32" name="Straight Arrow Connector 31"/>
          <p:cNvCxnSpPr/>
          <p:nvPr/>
        </p:nvCxnSpPr>
        <p:spPr>
          <a:xfrm>
            <a:off x="54864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578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Packed Matrix</a:t>
            </a:r>
          </a:p>
        </p:txBody>
      </p:sp>
      <p:cxnSp>
        <p:nvCxnSpPr>
          <p:cNvPr id="34" name="Straight Arrow Connector 33"/>
          <p:cNvCxnSpPr/>
          <p:nvPr/>
        </p:nvCxnSpPr>
        <p:spPr>
          <a:xfrm>
            <a:off x="2514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127248"/>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 reorganization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process</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 that requires </a:t>
            </a:r>
            <a:r>
              <a:rPr kumimoji="0" lang="en-US" sz="2800" b="1" i="0" u="none" strike="noStrike" kern="1200" cap="none" spc="0" normalizeH="0" baseline="0" noProof="0" dirty="0">
                <a:ln>
                  <a:noFill/>
                </a:ln>
                <a:solidFill>
                  <a:srgbClr val="006600"/>
                </a:solidFill>
                <a:effectLst/>
                <a:uLnTx/>
                <a:uFillTx/>
                <a:latin typeface="Gill Sans MT"/>
                <a:ea typeface="+mn-ea"/>
                <a:cs typeface="+mn-cs"/>
              </a:rPr>
              <a:t>simple arithmetic </a:t>
            </a:r>
          </a:p>
        </p:txBody>
      </p:sp>
      <p:cxnSp>
        <p:nvCxnSpPr>
          <p:cNvPr id="17" name="Straight Arrow Connector 16"/>
          <p:cNvCxnSpPr/>
          <p:nvPr/>
        </p:nvCxnSpPr>
        <p:spPr>
          <a:xfrm>
            <a:off x="6705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3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animBg="1"/>
      <p:bldP spid="31" grpId="0"/>
      <p:bldP spid="33" grpId="0"/>
      <p:bldP spid="16"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Quantization</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76200" y="1981200"/>
            <a:ext cx="8915400"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Gill Sans MT"/>
                <a:ea typeface="+mn-ea"/>
                <a:cs typeface="+mn-cs"/>
              </a:rPr>
              <a:t>Converts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32-bit floating point</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to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8-bit integers </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to improve inference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execution time</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energy consumption </a:t>
            </a:r>
            <a:endParaRPr kumimoji="0" lang="en-US" sz="2500" b="1" i="0" u="sng" strike="noStrike" kern="1200" cap="none" spc="0" normalizeH="0" baseline="0" noProof="0" dirty="0">
              <a:ln>
                <a:noFill/>
              </a:ln>
              <a:solidFill>
                <a:srgbClr val="0000FF"/>
              </a:solidFill>
              <a:effectLst/>
              <a:uLnTx/>
              <a:uFillTx/>
              <a:latin typeface="Gill Sans MT"/>
              <a:ea typeface="+mn-ea"/>
              <a:cs typeface="+mn-cs"/>
            </a:endParaRPr>
          </a:p>
        </p:txBody>
      </p:sp>
      <p:sp>
        <p:nvSpPr>
          <p:cNvPr id="20" name="Rectangle 19"/>
          <p:cNvSpPr/>
          <p:nvPr/>
        </p:nvSpPr>
        <p:spPr>
          <a:xfrm>
            <a:off x="152400" y="3352800"/>
            <a:ext cx="4191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16.8%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execution time </a:t>
            </a:r>
          </a:p>
        </p:txBody>
      </p:sp>
      <p:sp>
        <p:nvSpPr>
          <p:cNvPr id="21" name="Rectangle 20"/>
          <p:cNvSpPr/>
          <p:nvPr/>
        </p:nvSpPr>
        <p:spPr>
          <a:xfrm>
            <a:off x="4648200" y="3352800"/>
            <a:ext cx="4343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quantization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8" name="Rounded Rectangle 27"/>
          <p:cNvSpPr/>
          <p:nvPr/>
        </p:nvSpPr>
        <p:spPr>
          <a:xfrm>
            <a:off x="40386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Quantization</a:t>
            </a:r>
          </a:p>
        </p:txBody>
      </p:sp>
      <p:cxnSp>
        <p:nvCxnSpPr>
          <p:cNvPr id="29" name="Straight Arrow Connector 28"/>
          <p:cNvCxnSpPr/>
          <p:nvPr/>
        </p:nvCxnSpPr>
        <p:spPr>
          <a:xfrm>
            <a:off x="1524000" y="1676400"/>
            <a:ext cx="2209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43000" y="1143000"/>
            <a:ext cx="27432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floating point</a:t>
            </a:r>
          </a:p>
        </p:txBody>
      </p:sp>
      <p:cxnSp>
        <p:nvCxnSpPr>
          <p:cNvPr id="32" name="Straight Arrow Connector 31"/>
          <p:cNvCxnSpPr/>
          <p:nvPr/>
        </p:nvCxnSpPr>
        <p:spPr>
          <a:xfrm>
            <a:off x="60198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12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integer</a:t>
            </a:r>
          </a:p>
        </p:txBody>
      </p:sp>
      <p:sp>
        <p:nvSpPr>
          <p:cNvPr id="16" name="Rectangle 15"/>
          <p:cNvSpPr/>
          <p:nvPr/>
        </p:nvSpPr>
        <p:spPr>
          <a:xfrm>
            <a:off x="0" y="5294293"/>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conversion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 that requires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shift</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addition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multiplication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operations</a:t>
            </a:r>
          </a:p>
        </p:txBody>
      </p:sp>
      <p:cxnSp>
        <p:nvCxnSpPr>
          <p:cNvPr id="17" name="Straight Arrow Connector 16"/>
          <p:cNvCxnSpPr/>
          <p:nvPr/>
        </p:nvCxnSpPr>
        <p:spPr>
          <a:xfrm>
            <a:off x="251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67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animBg="1"/>
      <p:bldP spid="31" grpId="0"/>
      <p:bldP spid="33" grpId="0"/>
      <p:bldP spid="1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Quantization</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37</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76200" y="1981200"/>
            <a:ext cx="8915400"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Gill Sans MT"/>
                <a:ea typeface="+mn-ea"/>
                <a:cs typeface="+mn-cs"/>
              </a:rPr>
              <a:t>Converts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32-bit floating point</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to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8-bit integers </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to improve inference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execution time</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energy consumption </a:t>
            </a:r>
            <a:endParaRPr kumimoji="0" lang="en-US" sz="2500" b="1" i="0" u="sng" strike="noStrike" kern="1200" cap="none" spc="0" normalizeH="0" baseline="0" noProof="0" dirty="0">
              <a:ln>
                <a:noFill/>
              </a:ln>
              <a:solidFill>
                <a:srgbClr val="0000FF"/>
              </a:solidFill>
              <a:effectLst/>
              <a:uLnTx/>
              <a:uFillTx/>
              <a:latin typeface="Gill Sans MT"/>
              <a:ea typeface="+mn-ea"/>
              <a:cs typeface="+mn-cs"/>
            </a:endParaRPr>
          </a:p>
        </p:txBody>
      </p:sp>
      <p:sp>
        <p:nvSpPr>
          <p:cNvPr id="20" name="Rectangle 19"/>
          <p:cNvSpPr/>
          <p:nvPr/>
        </p:nvSpPr>
        <p:spPr>
          <a:xfrm>
            <a:off x="152400" y="3352800"/>
            <a:ext cx="4191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16.8%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execution time </a:t>
            </a:r>
          </a:p>
        </p:txBody>
      </p:sp>
      <p:sp>
        <p:nvSpPr>
          <p:cNvPr id="21" name="Rectangle 20"/>
          <p:cNvSpPr/>
          <p:nvPr/>
        </p:nvSpPr>
        <p:spPr>
          <a:xfrm>
            <a:off x="4648200" y="3352800"/>
            <a:ext cx="4343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quantization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8" name="Rounded Rectangle 27"/>
          <p:cNvSpPr/>
          <p:nvPr/>
        </p:nvSpPr>
        <p:spPr>
          <a:xfrm>
            <a:off x="40386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Quantization</a:t>
            </a:r>
          </a:p>
        </p:txBody>
      </p:sp>
      <p:cxnSp>
        <p:nvCxnSpPr>
          <p:cNvPr id="29" name="Straight Arrow Connector 28"/>
          <p:cNvCxnSpPr/>
          <p:nvPr/>
        </p:nvCxnSpPr>
        <p:spPr>
          <a:xfrm>
            <a:off x="1524000" y="1676400"/>
            <a:ext cx="2209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43000" y="1143000"/>
            <a:ext cx="27432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floating point</a:t>
            </a:r>
          </a:p>
        </p:txBody>
      </p:sp>
      <p:cxnSp>
        <p:nvCxnSpPr>
          <p:cNvPr id="32" name="Straight Arrow Connector 31"/>
          <p:cNvCxnSpPr/>
          <p:nvPr/>
        </p:nvCxnSpPr>
        <p:spPr>
          <a:xfrm>
            <a:off x="60198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12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integer</a:t>
            </a:r>
          </a:p>
        </p:txBody>
      </p:sp>
      <p:sp>
        <p:nvSpPr>
          <p:cNvPr id="16" name="Rectangle 15"/>
          <p:cNvSpPr/>
          <p:nvPr/>
        </p:nvSpPr>
        <p:spPr>
          <a:xfrm>
            <a:off x="0" y="5294293"/>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conversion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 that requires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shift</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addition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multiplication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operations</a:t>
            </a:r>
          </a:p>
        </p:txBody>
      </p:sp>
      <p:cxnSp>
        <p:nvCxnSpPr>
          <p:cNvPr id="17" name="Straight Arrow Connector 16"/>
          <p:cNvCxnSpPr/>
          <p:nvPr/>
        </p:nvCxnSpPr>
        <p:spPr>
          <a:xfrm>
            <a:off x="251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0" y="0"/>
            <a:ext cx="9144000" cy="6858000"/>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a:ea typeface="+mn-ea"/>
              <a:cs typeface="+mn-cs"/>
            </a:endParaRPr>
          </a:p>
        </p:txBody>
      </p:sp>
      <p:grpSp>
        <p:nvGrpSpPr>
          <p:cNvPr id="23" name="Group 22"/>
          <p:cNvGrpSpPr/>
          <p:nvPr/>
        </p:nvGrpSpPr>
        <p:grpSpPr>
          <a:xfrm>
            <a:off x="143435" y="2643094"/>
            <a:ext cx="9080329" cy="1752600"/>
            <a:chOff x="1867295" y="5452953"/>
            <a:chExt cx="6877144" cy="668851"/>
          </a:xfrm>
        </p:grpSpPr>
        <p:grpSp>
          <p:nvGrpSpPr>
            <p:cNvPr id="24" name="Group 23"/>
            <p:cNvGrpSpPr/>
            <p:nvPr/>
          </p:nvGrpSpPr>
          <p:grpSpPr>
            <a:xfrm>
              <a:off x="1867295" y="5452953"/>
              <a:ext cx="6535685" cy="668851"/>
              <a:chOff x="-93042" y="818790"/>
              <a:chExt cx="10190753" cy="388079"/>
            </a:xfrm>
          </p:grpSpPr>
          <p:sp>
            <p:nvSpPr>
              <p:cNvPr id="26" name="Rounded Rectangle 25"/>
              <p:cNvSpPr/>
              <p:nvPr/>
            </p:nvSpPr>
            <p:spPr bwMode="auto">
              <a:xfrm>
                <a:off x="109225" y="818790"/>
                <a:ext cx="9988486" cy="388079"/>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7" name="Rectangle 26"/>
              <p:cNvSpPr/>
              <p:nvPr/>
            </p:nvSpPr>
            <p:spPr>
              <a:xfrm>
                <a:off x="-93042" y="854529"/>
                <a:ext cx="9386361" cy="1254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grpSp>
        <p:sp>
          <p:nvSpPr>
            <p:cNvPr id="25" name="Rectangle 24"/>
            <p:cNvSpPr/>
            <p:nvPr/>
          </p:nvSpPr>
          <p:spPr>
            <a:xfrm>
              <a:off x="2112440" y="5486396"/>
              <a:ext cx="6631999" cy="5520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Based on our analysis, we conclude that:</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Both functions are good candidates for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PIM execution </a:t>
              </a:r>
            </a:p>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Gill Sans MT"/>
                  <a:ea typeface="+mn-ea"/>
                  <a:cs typeface="+mn-cs"/>
                </a:rPr>
                <a:t>It is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feasible </a:t>
              </a:r>
              <a:r>
                <a:rPr kumimoji="0" lang="en-US" sz="2800" b="0" i="0" u="none" strike="noStrike" kern="1200" cap="none" spc="0" normalizeH="0" baseline="0" noProof="0" dirty="0">
                  <a:ln>
                    <a:noFill/>
                  </a:ln>
                  <a:solidFill>
                    <a:prstClr val="black"/>
                  </a:solidFill>
                  <a:effectLst/>
                  <a:uLnTx/>
                  <a:uFillTx/>
                  <a:latin typeface="Gill Sans MT"/>
                  <a:ea typeface="+mn-ea"/>
                  <a:cs typeface="+mn-cs"/>
                </a:rPr>
                <a:t>to implement them in </a:t>
              </a:r>
              <a:r>
                <a:rPr kumimoji="0" lang="en-US" sz="2800" b="0" i="0" u="none" strike="noStrike" kern="1200" cap="none" spc="0" normalizeH="0" baseline="0" noProof="0" dirty="0">
                  <a:ln>
                    <a:noFill/>
                  </a:ln>
                  <a:solidFill>
                    <a:srgbClr val="0000FF"/>
                  </a:solidFill>
                  <a:effectLst/>
                  <a:uLnTx/>
                  <a:uFillTx/>
                  <a:latin typeface="Gill Sans MT"/>
                  <a:ea typeface="+mn-ea"/>
                  <a:cs typeface="+mn-cs"/>
                </a:rPr>
                <a:t>PIM logic</a:t>
              </a:r>
            </a:p>
          </p:txBody>
        </p:sp>
      </p:grpSp>
    </p:spTree>
    <p:extLst>
      <p:ext uri="{BB962C8B-B14F-4D97-AF65-F5344CB8AC3E}">
        <p14:creationId xmlns:p14="http://schemas.microsoft.com/office/powerpoint/2010/main" val="36880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Video Playback and Capture</a:t>
            </a:r>
          </a:p>
        </p:txBody>
      </p:sp>
      <p:sp>
        <p:nvSpPr>
          <p:cNvPr id="3" name="Content Placeholder 2"/>
          <p:cNvSpPr>
            <a:spLocks noGrp="1"/>
          </p:cNvSpPr>
          <p:nvPr>
            <p:ph idx="1"/>
          </p:nvPr>
        </p:nvSpPr>
        <p:spPr>
          <a:xfrm>
            <a:off x="227106" y="1107141"/>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38</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grpSp>
        <p:nvGrpSpPr>
          <p:cNvPr id="9" name="Group 8"/>
          <p:cNvGrpSpPr/>
          <p:nvPr/>
        </p:nvGrpSpPr>
        <p:grpSpPr>
          <a:xfrm>
            <a:off x="-40966" y="1882914"/>
            <a:ext cx="4528327" cy="1088886"/>
            <a:chOff x="-40966" y="1715035"/>
            <a:chExt cx="4528327" cy="1088886"/>
          </a:xfrm>
        </p:grpSpPr>
        <p:pic>
          <p:nvPicPr>
            <p:cNvPr id="35" name="Picture 34"/>
            <p:cNvPicPr>
              <a:picLocks noChangeAspect="1"/>
            </p:cNvPicPr>
            <p:nvPr/>
          </p:nvPicPr>
          <p:blipFill>
            <a:blip r:embed="rId4"/>
            <a:stretch>
              <a:fillRect/>
            </a:stretch>
          </p:blipFill>
          <p:spPr>
            <a:xfrm>
              <a:off x="3505200" y="1800940"/>
              <a:ext cx="982161" cy="942260"/>
            </a:xfrm>
            <a:prstGeom prst="rect">
              <a:avLst/>
            </a:prstGeom>
          </p:spPr>
        </p:pic>
        <p:grpSp>
          <p:nvGrpSpPr>
            <p:cNvPr id="17" name="Group 16"/>
            <p:cNvGrpSpPr/>
            <p:nvPr/>
          </p:nvGrpSpPr>
          <p:grpSpPr>
            <a:xfrm>
              <a:off x="-40966" y="1715035"/>
              <a:ext cx="3870016" cy="1088886"/>
              <a:chOff x="698940" y="1727404"/>
              <a:chExt cx="5160021" cy="1242217"/>
            </a:xfrm>
          </p:grpSpPr>
          <p:grpSp>
            <p:nvGrpSpPr>
              <p:cNvPr id="15" name="Group 14"/>
              <p:cNvGrpSpPr/>
              <p:nvPr/>
            </p:nvGrpSpPr>
            <p:grpSpPr>
              <a:xfrm>
                <a:off x="698940" y="1727404"/>
                <a:ext cx="4931421" cy="1242217"/>
                <a:chOff x="698940" y="1727404"/>
                <a:chExt cx="4931421" cy="1242217"/>
              </a:xfrm>
            </p:grpSpPr>
            <p:pic>
              <p:nvPicPr>
                <p:cNvPr id="26" name="Picture 25"/>
                <p:cNvPicPr>
                  <a:picLocks noChangeAspect="1"/>
                </p:cNvPicPr>
                <p:nvPr/>
              </p:nvPicPr>
              <p:blipFill>
                <a:blip r:embed="rId5"/>
                <a:stretch>
                  <a:fillRect/>
                </a:stretch>
              </p:blipFill>
              <p:spPr>
                <a:xfrm>
                  <a:off x="698940" y="2100320"/>
                  <a:ext cx="739336" cy="687583"/>
                </a:xfrm>
                <a:prstGeom prst="rect">
                  <a:avLst/>
                </a:prstGeom>
              </p:spPr>
            </p:pic>
            <p:cxnSp>
              <p:nvCxnSpPr>
                <p:cNvPr id="27" name="Straight Arrow Connector 26"/>
                <p:cNvCxnSpPr/>
                <p:nvPr/>
              </p:nvCxnSpPr>
              <p:spPr>
                <a:xfrm>
                  <a:off x="1430924" y="2590799"/>
                  <a:ext cx="1219200" cy="0"/>
                </a:xfrm>
                <a:prstGeom prst="straightConnector1">
                  <a:avLst/>
                </a:prstGeom>
                <a:ln w="3810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56761" y="1727404"/>
                  <a:ext cx="2336800" cy="80756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Compressed video</a:t>
                  </a:r>
                  <a:endParaRPr kumimoji="0" lang="en-US" sz="2000" b="1" i="0" u="sng" strike="noStrike" kern="1200" cap="none" spc="0" normalizeH="0" baseline="0" noProof="0" dirty="0">
                    <a:ln>
                      <a:noFill/>
                    </a:ln>
                    <a:solidFill>
                      <a:prstClr val="black"/>
                    </a:solidFill>
                    <a:effectLst/>
                    <a:uLnTx/>
                    <a:uFillTx/>
                    <a:latin typeface="Gill Sans MT"/>
                    <a:ea typeface="+mn-ea"/>
                    <a:cs typeface="+mn-cs"/>
                  </a:endParaRPr>
                </a:p>
              </p:txBody>
            </p:sp>
            <p:cxnSp>
              <p:nvCxnSpPr>
                <p:cNvPr id="44" name="Straight Arrow Connector 43"/>
                <p:cNvCxnSpPr/>
                <p:nvPr/>
              </p:nvCxnSpPr>
              <p:spPr>
                <a:xfrm>
                  <a:off x="4715961" y="2590799"/>
                  <a:ext cx="914400" cy="0"/>
                </a:xfrm>
                <a:prstGeom prst="straightConnector1">
                  <a:avLst/>
                </a:prstGeom>
                <a:ln w="3810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2785563" y="2209800"/>
                  <a:ext cx="1727200" cy="759821"/>
                </a:xfrm>
                <a:prstGeom prst="roundRect">
                  <a:avLst>
                    <a:gd name="adj" fmla="val 7702"/>
                  </a:avLst>
                </a:prstGeom>
                <a:solidFill>
                  <a:schemeClr val="tx2"/>
                </a:solidFill>
                <a:ln w="28575"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Gill Sans MT"/>
                      <a:ea typeface="+mn-ea"/>
                      <a:cs typeface="+mn-cs"/>
                    </a:rPr>
                    <a:t>VP9 Decoder</a:t>
                  </a:r>
                  <a:endParaRPr kumimoji="0" lang="en-US" sz="2200" b="1" i="0" u="sng" strike="noStrike" kern="1200" cap="none" spc="0" normalizeH="0" baseline="0" noProof="0" dirty="0">
                    <a:ln>
                      <a:noFill/>
                    </a:ln>
                    <a:solidFill>
                      <a:prstClr val="white"/>
                    </a:solidFill>
                    <a:effectLst/>
                    <a:uLnTx/>
                    <a:uFillTx/>
                    <a:latin typeface="Gill Sans MT"/>
                    <a:ea typeface="+mn-ea"/>
                    <a:cs typeface="+mn-cs"/>
                  </a:endParaRPr>
                </a:p>
              </p:txBody>
            </p:sp>
          </p:grpSp>
          <p:sp>
            <p:nvSpPr>
              <p:cNvPr id="46" name="Rectangle 45"/>
              <p:cNvSpPr/>
              <p:nvPr/>
            </p:nvSpPr>
            <p:spPr>
              <a:xfrm>
                <a:off x="4411161" y="1839530"/>
                <a:ext cx="144780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Display</a:t>
                </a:r>
                <a:endParaRPr kumimoji="0" lang="en-US" sz="1600" b="1" i="0" u="sng" strike="noStrike" kern="1200" cap="none" spc="0" normalizeH="0" baseline="0" noProof="0" dirty="0">
                  <a:ln>
                    <a:noFill/>
                  </a:ln>
                  <a:solidFill>
                    <a:prstClr val="black"/>
                  </a:solidFill>
                  <a:effectLst/>
                  <a:uLnTx/>
                  <a:uFillTx/>
                  <a:latin typeface="Gill Sans MT"/>
                  <a:ea typeface="+mn-ea"/>
                  <a:cs typeface="+mn-cs"/>
                </a:endParaRPr>
              </a:p>
            </p:txBody>
          </p:sp>
        </p:grpSp>
      </p:grpSp>
      <p:pic>
        <p:nvPicPr>
          <p:cNvPr id="47" name="Picture 46"/>
          <p:cNvPicPr>
            <a:picLocks noChangeAspect="1"/>
          </p:cNvPicPr>
          <p:nvPr/>
        </p:nvPicPr>
        <p:blipFill>
          <a:blip r:embed="rId6"/>
          <a:stretch>
            <a:fillRect/>
          </a:stretch>
        </p:blipFill>
        <p:spPr>
          <a:xfrm>
            <a:off x="3962400" y="1066800"/>
            <a:ext cx="1295400" cy="588759"/>
          </a:xfrm>
          <a:prstGeom prst="rect">
            <a:avLst/>
          </a:prstGeom>
        </p:spPr>
      </p:pic>
      <p:grpSp>
        <p:nvGrpSpPr>
          <p:cNvPr id="23" name="Group 22"/>
          <p:cNvGrpSpPr/>
          <p:nvPr/>
        </p:nvGrpSpPr>
        <p:grpSpPr>
          <a:xfrm>
            <a:off x="4580439" y="1828800"/>
            <a:ext cx="4685645" cy="1111502"/>
            <a:chOff x="2103501" y="1752600"/>
            <a:chExt cx="4685645" cy="1111502"/>
          </a:xfrm>
        </p:grpSpPr>
        <p:grpSp>
          <p:nvGrpSpPr>
            <p:cNvPr id="24" name="Group 23"/>
            <p:cNvGrpSpPr/>
            <p:nvPr/>
          </p:nvGrpSpPr>
          <p:grpSpPr>
            <a:xfrm>
              <a:off x="2103501" y="1752600"/>
              <a:ext cx="4685645" cy="1111502"/>
              <a:chOff x="2103501" y="1752600"/>
              <a:chExt cx="4685645" cy="1111502"/>
            </a:xfrm>
          </p:grpSpPr>
          <p:pic>
            <p:nvPicPr>
              <p:cNvPr id="28" name="Picture 27"/>
              <p:cNvPicPr>
                <a:picLocks noChangeAspect="1"/>
              </p:cNvPicPr>
              <p:nvPr/>
            </p:nvPicPr>
            <p:blipFill>
              <a:blip r:embed="rId4"/>
              <a:stretch>
                <a:fillRect/>
              </a:stretch>
            </p:blipFill>
            <p:spPr>
              <a:xfrm>
                <a:off x="2103501" y="1898809"/>
                <a:ext cx="982161" cy="942260"/>
              </a:xfrm>
              <a:prstGeom prst="rect">
                <a:avLst/>
              </a:prstGeom>
            </p:spPr>
          </p:pic>
          <p:pic>
            <p:nvPicPr>
              <p:cNvPr id="29" name="Picture 28"/>
              <p:cNvPicPr>
                <a:picLocks noChangeAspect="1"/>
              </p:cNvPicPr>
              <p:nvPr/>
            </p:nvPicPr>
            <p:blipFill>
              <a:blip r:embed="rId5"/>
              <a:stretch>
                <a:fillRect/>
              </a:stretch>
            </p:blipFill>
            <p:spPr>
              <a:xfrm>
                <a:off x="6133662" y="2133600"/>
                <a:ext cx="655484" cy="609600"/>
              </a:xfrm>
              <a:prstGeom prst="rect">
                <a:avLst/>
              </a:prstGeom>
            </p:spPr>
          </p:pic>
          <p:cxnSp>
            <p:nvCxnSpPr>
              <p:cNvPr id="31" name="Straight Arrow Connector 30"/>
              <p:cNvCxnSpPr/>
              <p:nvPr/>
            </p:nvCxnSpPr>
            <p:spPr>
              <a:xfrm>
                <a:off x="2933262" y="2514600"/>
                <a:ext cx="905961" cy="0"/>
              </a:xfrm>
              <a:prstGeom prst="straightConnector1">
                <a:avLst/>
              </a:prstGeom>
              <a:ln w="3810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552262" y="1752600"/>
                <a:ext cx="17526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Captured video</a:t>
                </a:r>
                <a:endParaRPr kumimoji="0" lang="en-US" sz="2000" b="1" i="0" u="sng" strike="noStrike" kern="1200" cap="none" spc="0" normalizeH="0" baseline="0" noProof="0" dirty="0">
                  <a:ln>
                    <a:noFill/>
                  </a:ln>
                  <a:solidFill>
                    <a:prstClr val="black"/>
                  </a:solidFill>
                  <a:effectLst/>
                  <a:uLnTx/>
                  <a:uFillTx/>
                  <a:latin typeface="Gill Sans MT"/>
                  <a:ea typeface="+mn-ea"/>
                  <a:cs typeface="+mn-cs"/>
                </a:endParaRPr>
              </a:p>
            </p:txBody>
          </p:sp>
          <p:cxnSp>
            <p:nvCxnSpPr>
              <p:cNvPr id="33" name="Straight Arrow Connector 32"/>
              <p:cNvCxnSpPr/>
              <p:nvPr/>
            </p:nvCxnSpPr>
            <p:spPr>
              <a:xfrm>
                <a:off x="5295462" y="2514600"/>
                <a:ext cx="922839" cy="0"/>
              </a:xfrm>
              <a:prstGeom prst="straightConnector1">
                <a:avLst/>
              </a:prstGeom>
              <a:ln w="3810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906984" y="2209799"/>
                <a:ext cx="1312278" cy="654303"/>
              </a:xfrm>
              <a:prstGeom prst="roundRect">
                <a:avLst>
                  <a:gd name="adj" fmla="val 7702"/>
                </a:avLst>
              </a:prstGeom>
              <a:solidFill>
                <a:schemeClr val="tx2"/>
              </a:solidFill>
              <a:ln w="28575" cap="flat" cmpd="sng" algn="ctr">
                <a:solidFill>
                  <a:srgbClr val="000000"/>
                </a:solidFill>
                <a:prstDash val="solid"/>
                <a:miter lim="800000"/>
              </a:ln>
              <a:effectLst/>
            </p:spPr>
            <p:txBody>
              <a:bodyPr lIns="0" tIns="27432"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Gill Sans MT"/>
                    <a:ea typeface="+mn-ea"/>
                    <a:cs typeface="+mn-cs"/>
                  </a:rPr>
                  <a:t>VP9 Encoder</a:t>
                </a:r>
                <a:endParaRPr kumimoji="0" lang="en-US" sz="2200" b="1" i="0" u="sng" strike="noStrike" kern="1200" cap="none" spc="0" normalizeH="0" baseline="0" noProof="0" dirty="0">
                  <a:ln>
                    <a:noFill/>
                  </a:ln>
                  <a:solidFill>
                    <a:prstClr val="white"/>
                  </a:solidFill>
                  <a:effectLst/>
                  <a:uLnTx/>
                  <a:uFillTx/>
                  <a:latin typeface="Gill Sans MT"/>
                  <a:ea typeface="+mn-ea"/>
                  <a:cs typeface="+mn-cs"/>
                </a:endParaRPr>
              </a:p>
            </p:txBody>
          </p:sp>
        </p:grpSp>
        <p:sp>
          <p:nvSpPr>
            <p:cNvPr id="25" name="Rectangle 24"/>
            <p:cNvSpPr/>
            <p:nvPr/>
          </p:nvSpPr>
          <p:spPr>
            <a:xfrm>
              <a:off x="4838262" y="1809690"/>
              <a:ext cx="1752600"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Compressed</a:t>
              </a:r>
              <a:br>
                <a:rPr kumimoji="0" lang="en-US" sz="2000" b="1" i="0" u="none" strike="noStrike" kern="1200" cap="none" spc="0" normalizeH="0" baseline="0" noProof="0" dirty="0">
                  <a:ln>
                    <a:noFill/>
                  </a:ln>
                  <a:solidFill>
                    <a:prstClr val="black"/>
                  </a:solidFill>
                  <a:effectLst/>
                  <a:uLnTx/>
                  <a:uFillTx/>
                  <a:latin typeface="Gill Sans MT"/>
                  <a:ea typeface="+mn-ea"/>
                  <a:cs typeface="+mn-cs"/>
                </a:rPr>
              </a:br>
              <a:r>
                <a:rPr kumimoji="0" lang="en-US" sz="2000" b="1" i="0" u="none" strike="noStrike" kern="1200" cap="none" spc="0" normalizeH="0" baseline="0" noProof="0" dirty="0">
                  <a:ln>
                    <a:noFill/>
                  </a:ln>
                  <a:solidFill>
                    <a:prstClr val="black"/>
                  </a:solidFill>
                  <a:effectLst/>
                  <a:uLnTx/>
                  <a:uFillTx/>
                  <a:latin typeface="Gill Sans MT"/>
                  <a:ea typeface="+mn-ea"/>
                  <a:cs typeface="+mn-cs"/>
                </a:rPr>
                <a:t>video</a:t>
              </a:r>
            </a:p>
          </p:txBody>
        </p:sp>
      </p:grpSp>
      <p:sp>
        <p:nvSpPr>
          <p:cNvPr id="36" name="Rectangle 35"/>
          <p:cNvSpPr/>
          <p:nvPr/>
        </p:nvSpPr>
        <p:spPr>
          <a:xfrm>
            <a:off x="0" y="3588603"/>
            <a:ext cx="9144000" cy="523220"/>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Majority of energy is spent on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800" b="1" i="0" u="sng" strike="noStrike" kern="1200" cap="none" spc="0" normalizeH="0" baseline="0" noProof="0" dirty="0">
              <a:ln>
                <a:noFill/>
              </a:ln>
              <a:solidFill>
                <a:srgbClr val="C00000"/>
              </a:solidFill>
              <a:effectLst/>
              <a:uLnTx/>
              <a:uFillTx/>
              <a:latin typeface="Gill Sans MT"/>
              <a:ea typeface="+mn-ea"/>
              <a:cs typeface="+mn-cs"/>
            </a:endParaRPr>
          </a:p>
        </p:txBody>
      </p:sp>
      <p:sp>
        <p:nvSpPr>
          <p:cNvPr id="37" name="Rectangle 36"/>
          <p:cNvSpPr/>
          <p:nvPr/>
        </p:nvSpPr>
        <p:spPr>
          <a:xfrm>
            <a:off x="0" y="4724400"/>
            <a:ext cx="9144000" cy="954107"/>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comes from </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srgbClr val="0000FF"/>
                </a:solidFill>
                <a:effectLst/>
                <a:uLnTx/>
                <a:uFillTx/>
                <a:latin typeface="Gill Sans MT"/>
                <a:ea typeface="+mn-ea"/>
                <a:cs typeface="+mn-cs"/>
              </a:rPr>
              <a:t>simple functions</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in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decoding</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encoding</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pipelines</a:t>
            </a:r>
            <a:endParaRPr kumimoji="0" lang="en-US" sz="2800" b="1" i="0" u="sng"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317826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52400" y="1143000"/>
            <a:ext cx="8763000" cy="5486400"/>
          </a:xfrm>
        </p:spPr>
        <p:txBody>
          <a:bodyPr>
            <a:normAutofit/>
          </a:bodyPr>
          <a:lstStyle/>
          <a:p>
            <a:pPr marL="342900" lvl="1" indent="-342900">
              <a:buFont typeface="Arial" pitchFamily="34" charset="0"/>
              <a:buChar char="•"/>
            </a:pPr>
            <a:r>
              <a:rPr lang="en-US" dirty="0">
                <a:solidFill>
                  <a:schemeClr val="bg1">
                    <a:lumMod val="65000"/>
                  </a:schemeClr>
                </a:solidFill>
                <a:cs typeface="Adobe Garamond Pro"/>
              </a:rPr>
              <a:t>Introduction</a:t>
            </a:r>
          </a:p>
          <a:p>
            <a:pPr marL="342900" lvl="1" indent="-342900">
              <a:buFont typeface="Arial" pitchFamily="34" charset="0"/>
              <a:buChar char="•"/>
            </a:pPr>
            <a:r>
              <a:rPr lang="en-US" dirty="0">
                <a:solidFill>
                  <a:srgbClr val="A6A6A6"/>
                </a:solidFill>
                <a:cs typeface="Adobe Garamond Pro"/>
              </a:rPr>
              <a:t>Background</a:t>
            </a:r>
          </a:p>
          <a:p>
            <a:pPr marL="342900" lvl="1" indent="-342900">
              <a:buFont typeface="Arial" pitchFamily="34" charset="0"/>
              <a:buChar char="•"/>
            </a:pPr>
            <a:r>
              <a:rPr lang="en-US" dirty="0">
                <a:solidFill>
                  <a:schemeClr val="bg1">
                    <a:lumMod val="65000"/>
                  </a:schemeClr>
                </a:solidFill>
                <a:cs typeface="Adobe Garamond Pro"/>
              </a:rPr>
              <a:t>Analysis Methodology</a:t>
            </a:r>
          </a:p>
          <a:p>
            <a:pPr marL="342900" lvl="1" indent="-342900">
              <a:buFont typeface="Arial" pitchFamily="34" charset="0"/>
              <a:buChar char="•"/>
            </a:pPr>
            <a:r>
              <a:rPr lang="en-US" dirty="0">
                <a:solidFill>
                  <a:schemeClr val="bg1">
                    <a:lumMod val="65000"/>
                  </a:schemeClr>
                </a:solidFill>
                <a:cs typeface="Adobe Garamond Pro"/>
              </a:rPr>
              <a:t>Workload Analysis</a:t>
            </a:r>
            <a:endParaRPr lang="en-US" dirty="0">
              <a:solidFill>
                <a:srgbClr val="A6A6A6"/>
              </a:solidFill>
              <a:cs typeface="Adobe Garamond Pro"/>
            </a:endParaRPr>
          </a:p>
          <a:p>
            <a:pPr marL="342900" lvl="1" indent="-342900">
              <a:buFont typeface="Arial" pitchFamily="34" charset="0"/>
              <a:buChar char="•"/>
            </a:pPr>
            <a:r>
              <a:rPr lang="en-US" sz="3600" dirty="0">
                <a:solidFill>
                  <a:schemeClr val="tx2"/>
                </a:solidFill>
                <a:cs typeface="Adobe Garamond Pro"/>
              </a:rPr>
              <a:t>Evaluation</a:t>
            </a:r>
          </a:p>
          <a:p>
            <a:pPr marL="342900" lvl="1" indent="-342900">
              <a:buFont typeface="Arial" pitchFamily="34" charset="0"/>
              <a:buChar char="•"/>
            </a:pPr>
            <a:r>
              <a:rPr lang="en-US" dirty="0">
                <a:solidFill>
                  <a:schemeClr val="bg1">
                    <a:lumMod val="75000"/>
                  </a:schemeClr>
                </a:solidFill>
                <a:cs typeface="Adobe Garamond Pro"/>
              </a:rPr>
              <a:t>Conclusion</a:t>
            </a:r>
          </a:p>
          <a:p>
            <a:pPr marL="342900" lvl="1" indent="-342900">
              <a:buFont typeface="Arial" pitchFamily="34" charset="0"/>
              <a:buChar char="•"/>
            </a:pPr>
            <a:endParaRPr lang="en-US" sz="2600" dirty="0">
              <a:solidFill>
                <a:schemeClr val="tx2"/>
              </a:solidFill>
              <a:cs typeface="Adobe Garamond Pro"/>
            </a:endParaRPr>
          </a:p>
          <a:p>
            <a:pPr marL="342900" lvl="1" indent="-342900">
              <a:buFont typeface="Arial" pitchFamily="34" charset="0"/>
              <a:buChar char="•"/>
            </a:pPr>
            <a:endParaRPr lang="en-US" sz="2600" dirty="0">
              <a:solidFill>
                <a:schemeClr val="tx2"/>
              </a:solidFill>
              <a:cs typeface="Adobe Garamond Pro"/>
            </a:endParaRPr>
          </a:p>
          <a:p>
            <a:pPr lvl="1"/>
            <a:endParaRPr lang="en-US" sz="2000" dirty="0">
              <a:cs typeface="Adobe Garamond Pro"/>
            </a:endParaRPr>
          </a:p>
          <a:p>
            <a:pPr lvl="1"/>
            <a:endParaRPr lang="en-US" sz="2400" dirty="0">
              <a:cs typeface="Adobe Garamond Pro"/>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9" name="Picture 8" descr="safari.png"/>
          <p:cNvPicPr>
            <a:picLocks noChangeAspect="1"/>
          </p:cNvPicPr>
          <p:nvPr/>
        </p:nvPicPr>
        <p:blipFill>
          <a:blip r:embed="rId2"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7816621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Methodology </a:t>
            </a:r>
          </a:p>
        </p:txBody>
      </p:sp>
      <p:sp>
        <p:nvSpPr>
          <p:cNvPr id="3" name="Content Placeholder 2"/>
          <p:cNvSpPr>
            <a:spLocks noGrp="1"/>
          </p:cNvSpPr>
          <p:nvPr>
            <p:ph idx="1"/>
          </p:nvPr>
        </p:nvSpPr>
        <p:spPr>
          <a:xfrm>
            <a:off x="10459" y="990600"/>
            <a:ext cx="9296400" cy="5562600"/>
          </a:xfrm>
        </p:spPr>
        <p:txBody>
          <a:bodyPr>
            <a:normAutofit/>
          </a:bodyPr>
          <a:lstStyle/>
          <a:p>
            <a:pPr lvl="0"/>
            <a:r>
              <a:rPr lang="en-US" sz="2800" dirty="0">
                <a:solidFill>
                  <a:schemeClr val="tx2"/>
                </a:solidFill>
              </a:rPr>
              <a:t>System Configuration (gem5 Simulator)</a:t>
            </a:r>
          </a:p>
          <a:p>
            <a:pPr lvl="1"/>
            <a:r>
              <a:rPr lang="en-US" sz="2400" dirty="0" err="1">
                <a:solidFill>
                  <a:schemeClr val="accent2"/>
                </a:solidFill>
              </a:rPr>
              <a:t>SoC</a:t>
            </a:r>
            <a:r>
              <a:rPr lang="en-US" sz="2400" dirty="0">
                <a:solidFill>
                  <a:schemeClr val="accent2"/>
                </a:solidFill>
              </a:rPr>
              <a:t>:  </a:t>
            </a:r>
            <a:r>
              <a:rPr lang="en-US" sz="2400" dirty="0">
                <a:solidFill>
                  <a:srgbClr val="595959"/>
                </a:solidFill>
              </a:rPr>
              <a:t>4 </a:t>
            </a:r>
            <a:r>
              <a:rPr lang="en-US" sz="2400" dirty="0" err="1">
                <a:solidFill>
                  <a:srgbClr val="595959"/>
                </a:solidFill>
              </a:rPr>
              <a:t>OoO</a:t>
            </a:r>
            <a:r>
              <a:rPr lang="en-US" sz="2400" dirty="0">
                <a:solidFill>
                  <a:srgbClr val="595959"/>
                </a:solidFill>
              </a:rPr>
              <a:t> cores, 8-wide issue, 64 </a:t>
            </a:r>
            <a:r>
              <a:rPr lang="en-US" sz="2400" dirty="0" err="1">
                <a:solidFill>
                  <a:srgbClr val="595959"/>
                </a:solidFill>
              </a:rPr>
              <a:t>kB</a:t>
            </a:r>
            <a:r>
              <a:rPr lang="en-US" sz="2400" dirty="0">
                <a:solidFill>
                  <a:srgbClr val="595959"/>
                </a:solidFill>
              </a:rPr>
              <a:t> L1cache,</a:t>
            </a:r>
            <a:br>
              <a:rPr lang="en-US" sz="2400" dirty="0">
                <a:solidFill>
                  <a:srgbClr val="595959"/>
                </a:solidFill>
              </a:rPr>
            </a:br>
            <a:r>
              <a:rPr lang="en-US" sz="2400" dirty="0">
                <a:solidFill>
                  <a:srgbClr val="595959"/>
                </a:solidFill>
              </a:rPr>
              <a:t>2MB L2 cache</a:t>
            </a:r>
          </a:p>
          <a:p>
            <a:pPr lvl="1">
              <a:spcBef>
                <a:spcPts val="1776"/>
              </a:spcBef>
            </a:pPr>
            <a:r>
              <a:rPr lang="en-US" sz="2400" dirty="0">
                <a:solidFill>
                  <a:srgbClr val="C00000"/>
                </a:solidFill>
              </a:rPr>
              <a:t>PIM Core:</a:t>
            </a:r>
            <a:r>
              <a:rPr lang="en-US" sz="2400" dirty="0">
                <a:solidFill>
                  <a:srgbClr val="595959"/>
                </a:solidFill>
              </a:rPr>
              <a:t> 1 core per vault, 1-wide issue, 4-wide SIMD, </a:t>
            </a:r>
            <a:br>
              <a:rPr lang="en-US" sz="2400" dirty="0">
                <a:solidFill>
                  <a:srgbClr val="595959"/>
                </a:solidFill>
              </a:rPr>
            </a:br>
            <a:r>
              <a:rPr lang="en-US" sz="2400" dirty="0">
                <a:solidFill>
                  <a:srgbClr val="595959"/>
                </a:solidFill>
              </a:rPr>
              <a:t>32kB L1 cache</a:t>
            </a:r>
          </a:p>
          <a:p>
            <a:pPr lvl="1">
              <a:spcBef>
                <a:spcPts val="1776"/>
              </a:spcBef>
            </a:pPr>
            <a:r>
              <a:rPr lang="en-US" sz="2400" dirty="0">
                <a:solidFill>
                  <a:srgbClr val="C00000"/>
                </a:solidFill>
              </a:rPr>
              <a:t>3D-Stacked Memory: </a:t>
            </a:r>
            <a:r>
              <a:rPr lang="en-US" sz="2400" dirty="0"/>
              <a:t>2GB cube, 16 vaults per cube</a:t>
            </a:r>
          </a:p>
          <a:p>
            <a:pPr lvl="2"/>
            <a:r>
              <a:rPr lang="en-US" sz="2200" dirty="0"/>
              <a:t>Internal Bandwidth: 256GB/S </a:t>
            </a:r>
          </a:p>
          <a:p>
            <a:pPr lvl="2"/>
            <a:r>
              <a:rPr lang="en-US" sz="2200" dirty="0">
                <a:solidFill>
                  <a:srgbClr val="595959"/>
                </a:solidFill>
              </a:rPr>
              <a:t>Off-Chip Channel Bandwidth: 32 GB/s</a:t>
            </a:r>
          </a:p>
          <a:p>
            <a:pPr lvl="1">
              <a:spcBef>
                <a:spcPts val="1776"/>
              </a:spcBef>
            </a:pPr>
            <a:r>
              <a:rPr lang="en-US" sz="2400" dirty="0">
                <a:solidFill>
                  <a:srgbClr val="C00000"/>
                </a:solidFill>
              </a:rPr>
              <a:t>Baseline Memory: </a:t>
            </a:r>
            <a:r>
              <a:rPr lang="en-US" sz="2400" dirty="0"/>
              <a:t>LPDDR3, 2GB, FR-FCFS scheduler</a:t>
            </a:r>
            <a:br>
              <a:rPr lang="en-US" sz="2000" dirty="0"/>
            </a:br>
            <a:endParaRPr lang="en-US" sz="2000" dirty="0">
              <a:solidFill>
                <a:srgbClr val="595959"/>
              </a:solidFill>
            </a:endParaRPr>
          </a:p>
          <a:p>
            <a:r>
              <a:rPr lang="en-US" sz="2800" dirty="0">
                <a:solidFill>
                  <a:schemeClr val="tx2"/>
                </a:solidFill>
              </a:rPr>
              <a:t>We study each target </a:t>
            </a:r>
            <a:r>
              <a:rPr lang="en-US" sz="2800" dirty="0">
                <a:solidFill>
                  <a:srgbClr val="0000FF"/>
                </a:solidFill>
              </a:rPr>
              <a:t>in isolation </a:t>
            </a:r>
            <a:r>
              <a:rPr lang="en-US" sz="2800" dirty="0">
                <a:solidFill>
                  <a:schemeClr val="tx2"/>
                </a:solidFill>
              </a:rPr>
              <a:t>and emulate each separately and run them in our simulator</a:t>
            </a:r>
          </a:p>
          <a:p>
            <a:pPr lvl="1"/>
            <a:endParaRPr lang="en-US" sz="2400" dirty="0">
              <a:solidFill>
                <a:srgbClr val="595959"/>
              </a:solidFill>
            </a:endParaRPr>
          </a:p>
          <a:p>
            <a:pPr lvl="1"/>
            <a:endParaRPr lang="en-US" sz="2200" dirty="0">
              <a:solidFill>
                <a:srgbClr val="595959"/>
              </a:solidFill>
            </a:endParaRPr>
          </a:p>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40</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Tree>
    <p:extLst>
      <p:ext uri="{BB962C8B-B14F-4D97-AF65-F5344CB8AC3E}">
        <p14:creationId xmlns:p14="http://schemas.microsoft.com/office/powerpoint/2010/main" val="426296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0" y="0"/>
            <a:ext cx="9144000" cy="914400"/>
          </a:xfrm>
        </p:spPr>
        <p:txBody>
          <a:bodyPr/>
          <a:lstStyle/>
          <a:p>
            <a:r>
              <a:rPr lang="en-US" dirty="0"/>
              <a:t>Normalized Energy </a:t>
            </a:r>
          </a:p>
        </p:txBody>
      </p:sp>
      <p:grpSp>
        <p:nvGrpSpPr>
          <p:cNvPr id="2" name="Group 1"/>
          <p:cNvGrpSpPr/>
          <p:nvPr/>
        </p:nvGrpSpPr>
        <p:grpSpPr>
          <a:xfrm>
            <a:off x="-76200" y="1126465"/>
            <a:ext cx="9144000" cy="4436135"/>
            <a:chOff x="-76200" y="1295400"/>
            <a:chExt cx="9144000" cy="4436135"/>
          </a:xfrm>
        </p:grpSpPr>
        <p:graphicFrame>
          <p:nvGraphicFramePr>
            <p:cNvPr id="5" name="Chart 4"/>
            <p:cNvGraphicFramePr>
              <a:graphicFrameLocks/>
            </p:cNvGraphicFramePr>
            <p:nvPr>
              <p:extLst/>
            </p:nvPr>
          </p:nvGraphicFramePr>
          <p:xfrm>
            <a:off x="-76200" y="1295400"/>
            <a:ext cx="9144000" cy="443613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flipV="1">
              <a:off x="822960"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443984"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54496"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979408" y="4495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1484466" y="4933890"/>
            <a:ext cx="224933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1" name="TextBox 10"/>
          <p:cNvSpPr txBox="1"/>
          <p:nvPr/>
        </p:nvSpPr>
        <p:spPr>
          <a:xfrm>
            <a:off x="6400800" y="4854714"/>
            <a:ext cx="2514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2" name="TextBox 11"/>
          <p:cNvSpPr txBox="1"/>
          <p:nvPr/>
        </p:nvSpPr>
        <p:spPr>
          <a:xfrm>
            <a:off x="4343400" y="4854714"/>
            <a:ext cx="195201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20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6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5" name="Rectangle 14"/>
          <p:cNvSpPr/>
          <p:nvPr/>
        </p:nvSpPr>
        <p:spPr>
          <a:xfrm>
            <a:off x="0" y="57150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reduces</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energy consumption</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 </a:t>
            </a:r>
            <a:r>
              <a:rPr kumimoji="0" lang="en-US" sz="26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49.1%</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55.4%</a:t>
            </a:r>
          </a:p>
        </p:txBody>
      </p:sp>
      <p:sp>
        <p:nvSpPr>
          <p:cNvPr id="16" name="Rounded Rectangle 15"/>
          <p:cNvSpPr/>
          <p:nvPr/>
        </p:nvSpPr>
        <p:spPr bwMode="auto">
          <a:xfrm>
            <a:off x="919700" y="2228672"/>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cxnSp>
        <p:nvCxnSpPr>
          <p:cNvPr id="17" name="Straight Arrow Connector 16"/>
          <p:cNvCxnSpPr/>
          <p:nvPr/>
        </p:nvCxnSpPr>
        <p:spPr>
          <a:xfrm>
            <a:off x="1224500" y="3905072"/>
            <a:ext cx="1676400" cy="914400"/>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533400" y="4724400"/>
            <a:ext cx="8452900" cy="1143000"/>
            <a:chOff x="-153065" y="679005"/>
            <a:chExt cx="10073325" cy="795961"/>
          </a:xfrm>
        </p:grpSpPr>
        <p:sp>
          <p:nvSpPr>
            <p:cNvPr id="19" name="Rounded Rectangle 18"/>
            <p:cNvSpPr/>
            <p:nvPr/>
          </p:nvSpPr>
          <p:spPr bwMode="auto">
            <a:xfrm>
              <a:off x="-153065" y="679005"/>
              <a:ext cx="10073325" cy="795961"/>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0" name="Rectangle 19"/>
            <p:cNvSpPr/>
            <p:nvPr/>
          </p:nvSpPr>
          <p:spPr>
            <a:xfrm>
              <a:off x="22234" y="785133"/>
              <a:ext cx="9742221" cy="5786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Gill Sans MT"/>
                  <a:ea typeface="+mn-ea"/>
                  <a:cs typeface="+mn-cs"/>
                </a:rPr>
                <a:t>77.7%</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82.6%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energy reduction for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texture tiling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packing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comes from eliminating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400" b="1" i="0" u="sng" strike="noStrike" kern="1200" cap="none" spc="0" normalizeH="0" baseline="0" noProof="0" dirty="0">
                <a:ln>
                  <a:noFill/>
                </a:ln>
                <a:solidFill>
                  <a:srgbClr val="0000FF"/>
                </a:solidFill>
                <a:effectLst/>
                <a:uLnTx/>
                <a:uFillTx/>
                <a:latin typeface="Gill Sans MT"/>
                <a:ea typeface="+mn-ea"/>
                <a:cs typeface="+mn-cs"/>
              </a:endParaRPr>
            </a:p>
          </p:txBody>
        </p:sp>
      </p:grpSp>
      <p:sp>
        <p:nvSpPr>
          <p:cNvPr id="21" name="Rounded Rectangle 20"/>
          <p:cNvSpPr/>
          <p:nvPr/>
        </p:nvSpPr>
        <p:spPr bwMode="auto">
          <a:xfrm>
            <a:off x="4572000" y="22860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cxnSp>
        <p:nvCxnSpPr>
          <p:cNvPr id="22" name="Straight Arrow Connector 21"/>
          <p:cNvCxnSpPr>
            <a:endCxn id="19" idx="0"/>
          </p:cNvCxnSpPr>
          <p:nvPr/>
        </p:nvCxnSpPr>
        <p:spPr>
          <a:xfrm flipH="1">
            <a:off x="4759850" y="3962400"/>
            <a:ext cx="193150" cy="762000"/>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3" name="Slide Number Placeholder 3"/>
          <p:cNvSpPr>
            <a:spLocks noGrp="1"/>
          </p:cNvSpPr>
          <p:nvPr>
            <p:ph type="sldNum" sz="quarter" idx="12"/>
          </p:nvPr>
        </p:nvSpPr>
        <p:spPr>
          <a:xfrm>
            <a:off x="7315200" y="6492883"/>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41</a:t>
            </a:r>
          </a:p>
        </p:txBody>
      </p:sp>
      <p:pic>
        <p:nvPicPr>
          <p:cNvPr id="24" name="Picture 23" descr="safari.png"/>
          <p:cNvPicPr>
            <a:picLocks noChangeAspect="1"/>
          </p:cNvPicPr>
          <p:nvPr/>
        </p:nvPicPr>
        <p:blipFill>
          <a:blip r:embed="rId4" cstate="print"/>
          <a:stretch>
            <a:fillRect/>
          </a:stretch>
        </p:blipFill>
        <p:spPr>
          <a:xfrm>
            <a:off x="76200" y="6580445"/>
            <a:ext cx="959296" cy="277563"/>
          </a:xfrm>
          <a:prstGeom prst="rect">
            <a:avLst/>
          </a:prstGeom>
        </p:spPr>
      </p:pic>
      <p:sp>
        <p:nvSpPr>
          <p:cNvPr id="25" name="Rounded Rectangle 24"/>
          <p:cNvSpPr/>
          <p:nvPr/>
        </p:nvSpPr>
        <p:spPr bwMode="auto">
          <a:xfrm>
            <a:off x="1072100" y="2537222"/>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Tree>
    <p:extLst>
      <p:ext uri="{BB962C8B-B14F-4D97-AF65-F5344CB8AC3E}">
        <p14:creationId xmlns:p14="http://schemas.microsoft.com/office/powerpoint/2010/main" val="257848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1" grpId="0" animBg="1"/>
      <p:bldP spid="21" grpId="1" animBg="1"/>
      <p:bldP spid="25" grpId="0" animBg="1"/>
      <p:bldP spid="25" grpId="1"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Runtime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229</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cxnSp>
        <p:nvCxnSpPr>
          <p:cNvPr id="8" name="Straight Connector 7"/>
          <p:cNvCxnSpPr/>
          <p:nvPr/>
        </p:nvCxnSpPr>
        <p:spPr>
          <a:xfrm flipV="1">
            <a:off x="838200"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9006840" y="4102608"/>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2861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991856" y="4114800"/>
            <a:ext cx="0" cy="576072"/>
          </a:xfrm>
          <a:prstGeom prst="line">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0" y="1371600"/>
            <a:ext cx="9296400" cy="3962400"/>
            <a:chOff x="0" y="1371600"/>
            <a:chExt cx="9296400" cy="3962400"/>
          </a:xfrm>
        </p:grpSpPr>
        <p:graphicFrame>
          <p:nvGraphicFramePr>
            <p:cNvPr id="7" name="Chart 6"/>
            <p:cNvGraphicFramePr>
              <a:graphicFrameLocks/>
            </p:cNvGraphicFramePr>
            <p:nvPr>
              <p:extLst/>
            </p:nvPr>
          </p:nvGraphicFramePr>
          <p:xfrm>
            <a:off x="0" y="1371600"/>
            <a:ext cx="9051365"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p:cNvSpPr txBox="1"/>
            <p:nvPr/>
          </p:nvSpPr>
          <p:spPr>
            <a:xfrm>
              <a:off x="1829227" y="4724400"/>
              <a:ext cx="20569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Chrome Browser</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3" name="TextBox 12"/>
            <p:cNvSpPr txBox="1"/>
            <p:nvPr/>
          </p:nvSpPr>
          <p:spPr>
            <a:xfrm>
              <a:off x="5257800" y="4687669"/>
              <a:ext cx="220386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ill Sans MT"/>
                  <a:ea typeface="+mn-ea"/>
                  <a:cs typeface="+mn-cs"/>
                </a:rPr>
                <a:t>Video Playback and Capture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14" name="TextBox 13"/>
            <p:cNvSpPr txBox="1"/>
            <p:nvPr/>
          </p:nvSpPr>
          <p:spPr>
            <a:xfrm>
              <a:off x="7772400" y="4648200"/>
              <a:ext cx="1524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Gill Sans MT"/>
                  <a:ea typeface="+mn-ea"/>
                  <a:cs typeface="+mn-cs"/>
                </a:rPr>
                <a:t>TensorFlow</a:t>
              </a:r>
              <a:r>
                <a:rPr kumimoji="0" lang="en-US" sz="1800" b="1" i="0" u="none" strike="noStrike" kern="1200" cap="none" spc="0" normalizeH="0" baseline="0" noProof="0" dirty="0">
                  <a:ln>
                    <a:noFill/>
                  </a:ln>
                  <a:solidFill>
                    <a:prstClr val="black"/>
                  </a:solidFill>
                  <a:effectLst/>
                  <a:uLnTx/>
                  <a:uFillTx/>
                  <a:latin typeface="Gill Sans MT"/>
                  <a:ea typeface="+mn-ea"/>
                  <a:cs typeface="+mn-cs"/>
                </a:rPr>
                <a:t> Mobile</a:t>
              </a:r>
              <a:endParaRPr kumimoji="0" lang="en-US" sz="3200" b="1" i="0" u="none" strike="noStrike" kern="1200" cap="none" spc="0" normalizeH="0" baseline="0" noProof="0" dirty="0">
                <a:ln>
                  <a:noFill/>
                </a:ln>
                <a:solidFill>
                  <a:prstClr val="black"/>
                </a:solidFill>
                <a:effectLst/>
                <a:uLnTx/>
                <a:uFillTx/>
                <a:latin typeface="Gill Sans MT"/>
                <a:ea typeface="+mn-ea"/>
                <a:cs typeface="+mn-cs"/>
              </a:endParaRPr>
            </a:p>
          </p:txBody>
        </p:sp>
      </p:grpSp>
      <p:grpSp>
        <p:nvGrpSpPr>
          <p:cNvPr id="16" name="Group 15"/>
          <p:cNvGrpSpPr/>
          <p:nvPr/>
        </p:nvGrpSpPr>
        <p:grpSpPr>
          <a:xfrm>
            <a:off x="0" y="5360650"/>
            <a:ext cx="9144000" cy="963950"/>
            <a:chOff x="1867295" y="5514549"/>
            <a:chExt cx="6500483" cy="377220"/>
          </a:xfrm>
        </p:grpSpPr>
        <p:sp>
          <p:nvSpPr>
            <p:cNvPr id="20" name="Rectangle 19"/>
            <p:cNvSpPr/>
            <p:nvPr/>
          </p:nvSpPr>
          <p:spPr>
            <a:xfrm>
              <a:off x="1867295" y="5514549"/>
              <a:ext cx="6019801" cy="21612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sp>
          <p:nvSpPr>
            <p:cNvPr id="18" name="Rectangle 17"/>
            <p:cNvSpPr/>
            <p:nvPr/>
          </p:nvSpPr>
          <p:spPr>
            <a:xfrm>
              <a:off x="1886403" y="5566577"/>
              <a:ext cx="6481375" cy="325192"/>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Offloading these kernels to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core</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PIM accelerator</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improves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performance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on average by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44.6%</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54.2%</a:t>
              </a:r>
            </a:p>
          </p:txBody>
        </p:sp>
      </p:grpSp>
      <p:sp>
        <p:nvSpPr>
          <p:cNvPr id="21" name="Rounded Rectangle 20"/>
          <p:cNvSpPr/>
          <p:nvPr/>
        </p:nvSpPr>
        <p:spPr bwMode="auto">
          <a:xfrm>
            <a:off x="1143000" y="22098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2" name="Rounded Rectangle 21"/>
          <p:cNvSpPr/>
          <p:nvPr/>
        </p:nvSpPr>
        <p:spPr bwMode="auto">
          <a:xfrm>
            <a:off x="3124200" y="2057400"/>
            <a:ext cx="762000" cy="1653778"/>
          </a:xfrm>
          <a:prstGeom prst="roundRect">
            <a:avLst/>
          </a:prstGeom>
          <a:solidFill>
            <a:schemeClr val="lt1">
              <a:alpha val="0"/>
            </a:schemeClr>
          </a:solidFill>
          <a:ln w="57150" cmpd="sng">
            <a:solidFill>
              <a:schemeClr val="accent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Tree>
    <p:extLst>
      <p:ext uri="{BB962C8B-B14F-4D97-AF65-F5344CB8AC3E}">
        <p14:creationId xmlns:p14="http://schemas.microsoft.com/office/powerpoint/2010/main" val="351716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Data Movement vs. Computation Energy</a:t>
            </a:r>
          </a:p>
        </p:txBody>
      </p:sp>
      <p:sp>
        <p:nvSpPr>
          <p:cNvPr id="27033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6000"/>
            <a:ext cx="8113713" cy="530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23528" y="4869160"/>
            <a:ext cx="8489975" cy="1323439"/>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A memory access consumes ~1000X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the energy of a complex addition </a:t>
            </a:r>
          </a:p>
        </p:txBody>
      </p:sp>
    </p:spTree>
    <p:extLst>
      <p:ext uri="{BB962C8B-B14F-4D97-AF65-F5344CB8AC3E}">
        <p14:creationId xmlns:p14="http://schemas.microsoft.com/office/powerpoint/2010/main" val="3102747496"/>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Conclusion</a:t>
            </a:r>
          </a:p>
        </p:txBody>
      </p:sp>
      <p:sp>
        <p:nvSpPr>
          <p:cNvPr id="3" name="Content Placeholder 2"/>
          <p:cNvSpPr>
            <a:spLocks noGrp="1"/>
          </p:cNvSpPr>
          <p:nvPr>
            <p:ph idx="1"/>
          </p:nvPr>
        </p:nvSpPr>
        <p:spPr>
          <a:xfrm>
            <a:off x="76200" y="685800"/>
            <a:ext cx="9144000" cy="6324600"/>
          </a:xfrm>
        </p:spPr>
        <p:txBody>
          <a:bodyPr>
            <a:normAutofit/>
          </a:bodyPr>
          <a:lstStyle/>
          <a:p>
            <a:pPr lvl="0"/>
            <a:r>
              <a:rPr lang="en-US" sz="2500" spc="-80" dirty="0">
                <a:solidFill>
                  <a:schemeClr val="tx2"/>
                </a:solidFill>
              </a:rPr>
              <a:t>Energy consumption is a </a:t>
            </a:r>
            <a:r>
              <a:rPr lang="en-US" sz="2500" spc="-80" dirty="0">
                <a:solidFill>
                  <a:srgbClr val="C00000"/>
                </a:solidFill>
              </a:rPr>
              <a:t>major challenge </a:t>
            </a:r>
            <a:r>
              <a:rPr lang="en-US" sz="2500" spc="-80" dirty="0">
                <a:solidFill>
                  <a:schemeClr val="tx2"/>
                </a:solidFill>
              </a:rPr>
              <a:t>in consumer devices</a:t>
            </a:r>
          </a:p>
          <a:p>
            <a:r>
              <a:rPr lang="en-US" sz="2500" dirty="0">
                <a:solidFill>
                  <a:schemeClr val="tx2"/>
                </a:solidFill>
              </a:rPr>
              <a:t>We conduct an in-depth analysis of popular </a:t>
            </a:r>
            <a:r>
              <a:rPr lang="en-US" sz="2500" dirty="0">
                <a:solidFill>
                  <a:srgbClr val="0000FF"/>
                </a:solidFill>
              </a:rPr>
              <a:t>Google consumer workloads</a:t>
            </a:r>
          </a:p>
          <a:p>
            <a:pPr lvl="1"/>
            <a:r>
              <a:rPr lang="en-US" sz="2200" dirty="0">
                <a:solidFill>
                  <a:schemeClr val="accent2"/>
                </a:solidFill>
              </a:rPr>
              <a:t>62.7%</a:t>
            </a:r>
            <a:r>
              <a:rPr lang="en-US" sz="2200" dirty="0"/>
              <a:t> of the total system energy is spent on </a:t>
            </a:r>
            <a:r>
              <a:rPr lang="en-US" sz="2200" dirty="0">
                <a:solidFill>
                  <a:srgbClr val="C00000"/>
                </a:solidFill>
              </a:rPr>
              <a:t>data movement</a:t>
            </a:r>
          </a:p>
          <a:p>
            <a:pPr lvl="1"/>
            <a:r>
              <a:rPr lang="en-US" sz="2200" dirty="0"/>
              <a:t>Most of the </a:t>
            </a:r>
            <a:r>
              <a:rPr lang="en-US" sz="2200" dirty="0">
                <a:solidFill>
                  <a:srgbClr val="FF0000"/>
                </a:solidFill>
              </a:rPr>
              <a:t>data movement </a:t>
            </a:r>
            <a:r>
              <a:rPr lang="en-US" sz="2200" dirty="0"/>
              <a:t>comes from </a:t>
            </a:r>
            <a:r>
              <a:rPr lang="en-US" sz="2200" u="sng" dirty="0">
                <a:solidFill>
                  <a:srgbClr val="0000FF"/>
                </a:solidFill>
              </a:rPr>
              <a:t>simple functions </a:t>
            </a:r>
            <a:r>
              <a:rPr lang="en-US" sz="2200" dirty="0"/>
              <a:t>that consist of </a:t>
            </a:r>
            <a:r>
              <a:rPr lang="en-US" sz="2200" u="sng" dirty="0">
                <a:solidFill>
                  <a:srgbClr val="0000FF"/>
                </a:solidFill>
              </a:rPr>
              <a:t>simple operations</a:t>
            </a:r>
            <a:r>
              <a:rPr lang="en-US" sz="2200" dirty="0">
                <a:solidFill>
                  <a:srgbClr val="0000FF"/>
                </a:solidFill>
              </a:rPr>
              <a:t> </a:t>
            </a:r>
          </a:p>
          <a:p>
            <a:r>
              <a:rPr lang="en-US" sz="2500" dirty="0">
                <a:solidFill>
                  <a:schemeClr val="tx2"/>
                </a:solidFill>
              </a:rPr>
              <a:t>We use </a:t>
            </a:r>
            <a:r>
              <a:rPr lang="en-US" sz="2500" dirty="0">
                <a:solidFill>
                  <a:srgbClr val="0000FF"/>
                </a:solidFill>
              </a:rPr>
              <a:t>PIM</a:t>
            </a:r>
            <a:r>
              <a:rPr lang="en-US" sz="2500" dirty="0">
                <a:solidFill>
                  <a:schemeClr val="tx2"/>
                </a:solidFill>
              </a:rPr>
              <a:t> to reduce </a:t>
            </a:r>
            <a:r>
              <a:rPr lang="en-US" sz="2500" dirty="0">
                <a:solidFill>
                  <a:schemeClr val="accent2"/>
                </a:solidFill>
              </a:rPr>
              <a:t>data movement cost </a:t>
            </a:r>
          </a:p>
          <a:p>
            <a:pPr lvl="1"/>
            <a:r>
              <a:rPr lang="en-US" sz="2200" dirty="0">
                <a:solidFill>
                  <a:srgbClr val="595959"/>
                </a:solidFill>
              </a:rPr>
              <a:t>We design </a:t>
            </a:r>
            <a:r>
              <a:rPr lang="en-US" sz="2200" dirty="0">
                <a:solidFill>
                  <a:srgbClr val="0000FF"/>
                </a:solidFill>
              </a:rPr>
              <a:t>lightweight logic </a:t>
            </a:r>
            <a:r>
              <a:rPr lang="en-US" sz="2200" dirty="0">
                <a:solidFill>
                  <a:srgbClr val="595959"/>
                </a:solidFill>
              </a:rPr>
              <a:t>to implement</a:t>
            </a:r>
            <a:br>
              <a:rPr lang="en-US" sz="2200" dirty="0">
                <a:solidFill>
                  <a:srgbClr val="595959"/>
                </a:solidFill>
              </a:rPr>
            </a:br>
            <a:r>
              <a:rPr lang="en-US" sz="2200" dirty="0">
                <a:solidFill>
                  <a:srgbClr val="0000FF"/>
                </a:solidFill>
              </a:rPr>
              <a:t>simple operations </a:t>
            </a:r>
            <a:r>
              <a:rPr lang="en-US" sz="2200" dirty="0">
                <a:solidFill>
                  <a:srgbClr val="595959"/>
                </a:solidFill>
              </a:rPr>
              <a:t>in DRAM</a:t>
            </a:r>
          </a:p>
          <a:p>
            <a:pPr lvl="1"/>
            <a:endParaRPr lang="en-US" sz="2200" dirty="0">
              <a:solidFill>
                <a:srgbClr val="595959"/>
              </a:solidFill>
            </a:endParaRPr>
          </a:p>
          <a:p>
            <a:pPr marL="457200" lvl="1" indent="0">
              <a:buNone/>
            </a:pPr>
            <a:br>
              <a:rPr lang="en-US" sz="2200" dirty="0">
                <a:solidFill>
                  <a:srgbClr val="595959"/>
                </a:solidFill>
              </a:rPr>
            </a:br>
            <a:endParaRPr lang="en-US" sz="2200" dirty="0">
              <a:solidFill>
                <a:srgbClr val="595959"/>
              </a:solidFill>
            </a:endParaRPr>
          </a:p>
          <a:p>
            <a:pPr lvl="1"/>
            <a:r>
              <a:rPr lang="en-US" sz="2200" dirty="0">
                <a:solidFill>
                  <a:srgbClr val="595959"/>
                </a:solidFill>
              </a:rPr>
              <a:t>Reduces </a:t>
            </a:r>
            <a:r>
              <a:rPr lang="en-US" sz="2200" dirty="0">
                <a:solidFill>
                  <a:schemeClr val="accent2"/>
                </a:solidFill>
              </a:rPr>
              <a:t>total energy </a:t>
            </a:r>
            <a:r>
              <a:rPr lang="en-US" sz="2200" dirty="0">
                <a:solidFill>
                  <a:srgbClr val="595959"/>
                </a:solidFill>
              </a:rPr>
              <a:t>by </a:t>
            </a:r>
            <a:r>
              <a:rPr lang="en-US" sz="2200" dirty="0">
                <a:solidFill>
                  <a:srgbClr val="0000FF"/>
                </a:solidFill>
              </a:rPr>
              <a:t>55.4%</a:t>
            </a:r>
            <a:r>
              <a:rPr lang="en-US" sz="2200" dirty="0">
                <a:solidFill>
                  <a:srgbClr val="595959"/>
                </a:solidFill>
              </a:rPr>
              <a:t> on average </a:t>
            </a:r>
          </a:p>
          <a:p>
            <a:pPr lvl="1"/>
            <a:r>
              <a:rPr lang="en-US" sz="2200" dirty="0">
                <a:solidFill>
                  <a:srgbClr val="595959"/>
                </a:solidFill>
              </a:rPr>
              <a:t>Reduces </a:t>
            </a:r>
            <a:r>
              <a:rPr lang="en-US" sz="2200" dirty="0">
                <a:solidFill>
                  <a:srgbClr val="C00000"/>
                </a:solidFill>
              </a:rPr>
              <a:t>execution time </a:t>
            </a:r>
            <a:r>
              <a:rPr lang="en-US" sz="2200" dirty="0">
                <a:solidFill>
                  <a:srgbClr val="595959"/>
                </a:solidFill>
              </a:rPr>
              <a:t>by </a:t>
            </a:r>
            <a:r>
              <a:rPr lang="en-US" sz="2200" dirty="0">
                <a:solidFill>
                  <a:srgbClr val="0000FF"/>
                </a:solidFill>
              </a:rPr>
              <a:t>54.2</a:t>
            </a:r>
            <a:r>
              <a:rPr lang="en-US" sz="2200" dirty="0">
                <a:solidFill>
                  <a:srgbClr val="595959"/>
                </a:solidFill>
              </a:rPr>
              <a:t>% on average </a:t>
            </a:r>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a:xfrm>
            <a:off x="8534400" y="6477001"/>
            <a:ext cx="609600" cy="38100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43</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7" name="Rounded Rectangle 6"/>
          <p:cNvSpPr/>
          <p:nvPr/>
        </p:nvSpPr>
        <p:spPr>
          <a:xfrm>
            <a:off x="2286000" y="4517648"/>
            <a:ext cx="1524000" cy="740152"/>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grpSp>
        <p:nvGrpSpPr>
          <p:cNvPr id="8" name="Group 7"/>
          <p:cNvGrpSpPr/>
          <p:nvPr/>
        </p:nvGrpSpPr>
        <p:grpSpPr>
          <a:xfrm>
            <a:off x="5029200" y="4419600"/>
            <a:ext cx="2667000" cy="914400"/>
            <a:chOff x="5562600" y="3276600"/>
            <a:chExt cx="2438400" cy="990600"/>
          </a:xfrm>
        </p:grpSpPr>
        <p:sp>
          <p:nvSpPr>
            <p:cNvPr id="9" name="Rounded Rectangle 8"/>
            <p:cNvSpPr/>
            <p:nvPr/>
          </p:nvSpPr>
          <p:spPr>
            <a:xfrm>
              <a:off x="5562600" y="32766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10" name="Rounded Rectangle 9"/>
            <p:cNvSpPr/>
            <p:nvPr/>
          </p:nvSpPr>
          <p:spPr>
            <a:xfrm>
              <a:off x="5715000" y="34290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11" name="Rounded Rectangle 10"/>
            <p:cNvSpPr/>
            <p:nvPr/>
          </p:nvSpPr>
          <p:spPr>
            <a:xfrm>
              <a:off x="5867400" y="35814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grpSp>
    </p:spTree>
    <p:extLst>
      <p:ext uri="{BB962C8B-B14F-4D97-AF65-F5344CB8AC3E}">
        <p14:creationId xmlns:p14="http://schemas.microsoft.com/office/powerpoint/2010/main" val="208363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28600"/>
            <a:ext cx="9144000" cy="2076450"/>
          </a:xfrm>
          <a:solidFill>
            <a:schemeClr val="tx2">
              <a:lumMod val="75000"/>
            </a:schemeClr>
          </a:solidFill>
        </p:spPr>
        <p:txBody>
          <a:bodyPr/>
          <a:lstStyle/>
          <a:p>
            <a:r>
              <a:rPr lang="en-US" sz="3800" dirty="0">
                <a:solidFill>
                  <a:srgbClr val="FFFFFF"/>
                </a:solidFill>
                <a:latin typeface=""/>
              </a:rPr>
              <a:t>Google Workloads</a:t>
            </a:r>
            <a:br>
              <a:rPr lang="en-US" sz="3800" dirty="0">
                <a:solidFill>
                  <a:srgbClr val="FFFFFF"/>
                </a:solidFill>
                <a:latin typeface=""/>
              </a:rPr>
            </a:br>
            <a:r>
              <a:rPr lang="en-US" sz="3800" dirty="0">
                <a:solidFill>
                  <a:srgbClr val="FFFFFF"/>
                </a:solidFill>
                <a:latin typeface=""/>
              </a:rPr>
              <a:t> for Consumer Devices:</a:t>
            </a:r>
            <a:br>
              <a:rPr lang="en-US" sz="3800" dirty="0">
                <a:solidFill>
                  <a:srgbClr val="FFFFFF"/>
                </a:solidFill>
                <a:latin typeface=""/>
              </a:rPr>
            </a:br>
            <a:r>
              <a:rPr lang="en-US" sz="3800" dirty="0">
                <a:solidFill>
                  <a:srgbClr val="FFFFFF"/>
                </a:solidFill>
                <a:latin typeface=""/>
              </a:rPr>
              <a:t>Mitigating Data Movement Bottlenecks</a:t>
            </a:r>
            <a:endParaRPr lang="en-US" sz="3800" dirty="0">
              <a:solidFill>
                <a:srgbClr val="FFFFFF"/>
              </a:solidFill>
            </a:endParaRPr>
          </a:p>
        </p:txBody>
      </p:sp>
      <p:sp>
        <p:nvSpPr>
          <p:cNvPr id="6" name="Subtitle 5"/>
          <p:cNvSpPr>
            <a:spLocks noGrp="1"/>
          </p:cNvSpPr>
          <p:nvPr>
            <p:ph type="subTitle" idx="1"/>
          </p:nvPr>
        </p:nvSpPr>
        <p:spPr>
          <a:xfrm>
            <a:off x="1371600" y="3156704"/>
            <a:ext cx="6400800" cy="685800"/>
          </a:xfrm>
        </p:spPr>
        <p:txBody>
          <a:bodyPr>
            <a:noAutofit/>
          </a:bodyPr>
          <a:lstStyle/>
          <a:p>
            <a:br>
              <a:rPr lang="en-US" sz="3600" dirty="0">
                <a:solidFill>
                  <a:schemeClr val="tx1">
                    <a:lumMod val="75000"/>
                    <a:lumOff val="25000"/>
                  </a:schemeClr>
                </a:solidFill>
              </a:rPr>
            </a:b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2" name="Rectangle 1"/>
          <p:cNvSpPr/>
          <p:nvPr/>
        </p:nvSpPr>
        <p:spPr>
          <a:xfrm>
            <a:off x="2605141" y="2819400"/>
            <a:ext cx="4024259" cy="5847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0000"/>
                </a:solidFill>
                <a:effectLst/>
                <a:uLnTx/>
                <a:uFillTx/>
                <a:latin typeface="Gill Sans MT"/>
                <a:ea typeface="+mn-ea"/>
                <a:cs typeface="+mn-cs"/>
              </a:rPr>
              <a:t>Amirali Boroumand</a:t>
            </a:r>
          </a:p>
        </p:txBody>
      </p:sp>
      <p:sp>
        <p:nvSpPr>
          <p:cNvPr id="8" name="Rectangle 7"/>
          <p:cNvSpPr/>
          <p:nvPr/>
        </p:nvSpPr>
        <p:spPr>
          <a:xfrm>
            <a:off x="378337" y="3480376"/>
            <a:ext cx="8340745" cy="12003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Saugata</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Ghose</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Youngsok</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Rachata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Ausavarungnirun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Eric</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Shiu</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Rahul</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Thakur</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Daehyun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Aki</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Kuusela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b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Allan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Knies</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Parthasarathy</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Ranganathan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Onur Mutlu</a:t>
            </a:r>
            <a:endPar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endParaRPr>
          </a:p>
        </p:txBody>
      </p:sp>
      <p:sp>
        <p:nvSpPr>
          <p:cNvPr id="4" name="TextBox 3"/>
          <p:cNvSpPr txBox="1"/>
          <p:nvPr/>
        </p:nvSpPr>
        <p:spPr>
          <a:xfrm>
            <a:off x="-1882588" y="3316941"/>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pic>
        <p:nvPicPr>
          <p:cNvPr id="13" name="Picture 12"/>
          <p:cNvPicPr>
            <a:picLocks noChangeAspect="1"/>
          </p:cNvPicPr>
          <p:nvPr/>
        </p:nvPicPr>
        <p:blipFill rotWithShape="1">
          <a:blip r:embed="rId2"/>
          <a:srcRect t="27272" b="29091"/>
          <a:stretch/>
        </p:blipFill>
        <p:spPr>
          <a:xfrm>
            <a:off x="506982" y="6050611"/>
            <a:ext cx="1828800" cy="798022"/>
          </a:xfrm>
          <a:prstGeom prst="rect">
            <a:avLst/>
          </a:prstGeom>
        </p:spPr>
      </p:pic>
      <p:pic>
        <p:nvPicPr>
          <p:cNvPr id="14" name="Picture 13"/>
          <p:cNvPicPr>
            <a:picLocks noChangeAspect="1"/>
          </p:cNvPicPr>
          <p:nvPr/>
        </p:nvPicPr>
        <p:blipFill>
          <a:blip r:embed="rId3"/>
          <a:stretch>
            <a:fillRect/>
          </a:stretch>
        </p:blipFill>
        <p:spPr>
          <a:xfrm>
            <a:off x="6981825" y="4724400"/>
            <a:ext cx="1682084" cy="1657706"/>
          </a:xfrm>
          <a:prstGeom prst="rect">
            <a:avLst/>
          </a:prstGeom>
        </p:spPr>
      </p:pic>
      <p:pic>
        <p:nvPicPr>
          <p:cNvPr id="15" name="Picture 14"/>
          <p:cNvPicPr>
            <a:picLocks noChangeAspect="1"/>
          </p:cNvPicPr>
          <p:nvPr/>
        </p:nvPicPr>
        <p:blipFill rotWithShape="1">
          <a:blip r:embed="rId4"/>
          <a:srcRect t="30096" b="30046"/>
          <a:stretch/>
        </p:blipFill>
        <p:spPr>
          <a:xfrm>
            <a:off x="6632242" y="6179521"/>
            <a:ext cx="2381250" cy="533400"/>
          </a:xfrm>
          <a:prstGeom prst="rect">
            <a:avLst/>
          </a:prstGeom>
        </p:spPr>
      </p:pic>
      <p:pic>
        <p:nvPicPr>
          <p:cNvPr id="16" name="Picture 15" descr="safari.png"/>
          <p:cNvPicPr>
            <a:picLocks noChangeAspect="1"/>
          </p:cNvPicPr>
          <p:nvPr/>
        </p:nvPicPr>
        <p:blipFill rotWithShape="1">
          <a:blip r:embed="rId5" cstate="print"/>
          <a:srcRect r="1519"/>
          <a:stretch/>
        </p:blipFill>
        <p:spPr>
          <a:xfrm>
            <a:off x="476188" y="5294713"/>
            <a:ext cx="1890388" cy="555400"/>
          </a:xfrm>
          <a:prstGeom prst="rect">
            <a:avLst/>
          </a:prstGeom>
        </p:spPr>
      </p:pic>
      <p:pic>
        <p:nvPicPr>
          <p:cNvPr id="17" name="Picture 16"/>
          <p:cNvPicPr>
            <a:picLocks noChangeAspect="1"/>
          </p:cNvPicPr>
          <p:nvPr/>
        </p:nvPicPr>
        <p:blipFill>
          <a:blip r:embed="rId6"/>
          <a:stretch>
            <a:fillRect/>
          </a:stretch>
        </p:blipFill>
        <p:spPr>
          <a:xfrm>
            <a:off x="3015517" y="5030786"/>
            <a:ext cx="3112967" cy="112412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887" y="6045295"/>
            <a:ext cx="1748226" cy="801853"/>
          </a:xfrm>
          <a:prstGeom prst="rect">
            <a:avLst/>
          </a:prstGeom>
        </p:spPr>
      </p:pic>
    </p:spTree>
    <p:extLst>
      <p:ext uri="{BB962C8B-B14F-4D97-AF65-F5344CB8AC3E}">
        <p14:creationId xmlns:p14="http://schemas.microsoft.com/office/powerpoint/2010/main" val="371234076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3D-Stacked PIM on Mobile Devices</a:t>
            </a:r>
          </a:p>
        </p:txBody>
      </p:sp>
      <p:sp>
        <p:nvSpPr>
          <p:cNvPr id="3" name="Content Placeholder 2"/>
          <p:cNvSpPr>
            <a:spLocks noGrp="1"/>
          </p:cNvSpPr>
          <p:nvPr>
            <p:ph idx="1"/>
          </p:nvPr>
        </p:nvSpPr>
        <p:spPr>
          <a:xfrm>
            <a:off x="228600" y="1000472"/>
            <a:ext cx="8610600" cy="4876800"/>
          </a:xfrm>
        </p:spPr>
        <p:txBody>
          <a:bodyPr/>
          <a:lstStyle/>
          <a:p>
            <a:r>
              <a:rPr lang="en-US" sz="2100" dirty="0"/>
              <a:t>Amirali Boroumand, Saugata Ghose, </a:t>
            </a:r>
            <a:r>
              <a:rPr lang="en-US" sz="2100" dirty="0" err="1"/>
              <a:t>Youngsok</a:t>
            </a:r>
            <a:r>
              <a:rPr lang="en-US" sz="2100" dirty="0"/>
              <a:t> Kim, </a:t>
            </a:r>
            <a:r>
              <a:rPr lang="en-US" sz="2100" dirty="0" err="1"/>
              <a:t>Rachata</a:t>
            </a:r>
            <a:r>
              <a:rPr lang="en-US" sz="2100" dirty="0"/>
              <a:t> </a:t>
            </a:r>
            <a:r>
              <a:rPr lang="en-US" sz="2100" dirty="0" err="1"/>
              <a:t>Ausavarungnirun</a:t>
            </a:r>
            <a:r>
              <a:rPr lang="en-US" sz="2100" dirty="0"/>
              <a:t>, Eric </a:t>
            </a:r>
            <a:r>
              <a:rPr lang="en-US" sz="2100" dirty="0" err="1"/>
              <a:t>Shiu</a:t>
            </a:r>
            <a:r>
              <a:rPr lang="en-US" sz="2100" dirty="0"/>
              <a:t>, Rahul Thakur, </a:t>
            </a:r>
            <a:r>
              <a:rPr lang="en-US" sz="2100" dirty="0" err="1"/>
              <a:t>Daehyun</a:t>
            </a:r>
            <a:r>
              <a:rPr lang="en-US" sz="2100" dirty="0"/>
              <a:t> Kim, Aki </a:t>
            </a:r>
            <a:r>
              <a:rPr lang="en-US" sz="2100" dirty="0" err="1"/>
              <a:t>Kuusela</a:t>
            </a:r>
            <a:r>
              <a:rPr lang="en-US" sz="2100" dirty="0"/>
              <a:t>, Allan </a:t>
            </a:r>
            <a:r>
              <a:rPr lang="en-US" sz="2100" dirty="0" err="1"/>
              <a:t>Knies</a:t>
            </a:r>
            <a:r>
              <a:rPr lang="en-US" sz="2100" dirty="0"/>
              <a:t>, </a:t>
            </a:r>
            <a:r>
              <a:rPr lang="en-US" sz="2100" dirty="0" err="1"/>
              <a:t>Parthasarathy</a:t>
            </a:r>
            <a:r>
              <a:rPr lang="en-US" sz="2100" dirty="0"/>
              <a:t> </a:t>
            </a:r>
            <a:r>
              <a:rPr lang="en-US" sz="2100" dirty="0" err="1"/>
              <a:t>Ranganathan</a:t>
            </a:r>
            <a:r>
              <a:rPr lang="en-US" sz="2100" dirty="0"/>
              <a:t>, and Onur Mutlu,</a:t>
            </a:r>
            <a:br>
              <a:rPr lang="en-US" sz="2100" dirty="0"/>
            </a:br>
            <a:r>
              <a:rPr lang="en-US" sz="2100" b="1" dirty="0">
                <a:hlinkClick r:id="rId2"/>
              </a:rPr>
              <a:t>"Google Workloads for Consumer Devices: Mitigating Data Movement Bottlenecks"</a:t>
            </a:r>
            <a:r>
              <a:rPr lang="en-US" sz="2100" dirty="0"/>
              <a:t> </a:t>
            </a:r>
            <a:br>
              <a:rPr lang="en-US" sz="2100" dirty="0"/>
            </a:br>
            <a:r>
              <a:rPr lang="en-US" sz="2100" i="1" dirty="0"/>
              <a:t>Proceedings of the </a:t>
            </a:r>
            <a:r>
              <a:rPr lang="en-US" sz="2100" i="1" dirty="0">
                <a:hlinkClick r:id="rId3"/>
              </a:rPr>
              <a:t>23rd International Conference on Architectural Support for Programming Languages and Operating Systems</a:t>
            </a:r>
            <a:r>
              <a:rPr lang="en-US" sz="2100" i="1" dirty="0"/>
              <a:t> (</a:t>
            </a:r>
            <a:r>
              <a:rPr lang="en-US" sz="2100" b="1" i="1" dirty="0"/>
              <a:t>ASPLOS</a:t>
            </a:r>
            <a:r>
              <a:rPr lang="en-US" sz="2100" i="1" dirty="0"/>
              <a:t>)</a:t>
            </a:r>
            <a:r>
              <a:rPr lang="en-US" sz="2100" dirty="0"/>
              <a:t>, Williamsburg, VA, USA, March 2018.</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a:stretch>
            <a:fillRect/>
          </a:stretch>
        </p:blipFill>
        <p:spPr>
          <a:xfrm>
            <a:off x="0" y="4077072"/>
            <a:ext cx="9144000" cy="2235200"/>
          </a:xfrm>
          <a:prstGeom prst="rect">
            <a:avLst/>
          </a:prstGeom>
        </p:spPr>
      </p:pic>
    </p:spTree>
    <p:extLst>
      <p:ext uri="{BB962C8B-B14F-4D97-AF65-F5344CB8AC3E}">
        <p14:creationId xmlns:p14="http://schemas.microsoft.com/office/powerpoint/2010/main" val="38498018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09435"/>
            <a:ext cx="9144000" cy="1987127"/>
          </a:xfrm>
        </p:spPr>
        <p:txBody>
          <a:bodyPr anchor="t">
            <a:noAutofit/>
          </a:bodyPr>
          <a:lstStyle/>
          <a:p>
            <a:r>
              <a:rPr lang="en-US" sz="4000" b="1" dirty="0">
                <a:solidFill>
                  <a:srgbClr val="006C31"/>
                </a:solidFill>
              </a:rPr>
              <a:t>Accelerating Pointer Chasing in </a:t>
            </a:r>
            <a:br>
              <a:rPr lang="en-US" sz="4000" b="1" dirty="0">
                <a:solidFill>
                  <a:srgbClr val="006C31"/>
                </a:solidFill>
              </a:rPr>
            </a:br>
            <a:r>
              <a:rPr lang="en-US" sz="4000" b="1" dirty="0">
                <a:solidFill>
                  <a:srgbClr val="006C31"/>
                </a:solidFill>
              </a:rPr>
              <a:t>3D-Stacked Memory:</a:t>
            </a:r>
            <a:br>
              <a:rPr lang="en-US" sz="4000" b="1" dirty="0">
                <a:solidFill>
                  <a:srgbClr val="006C31"/>
                </a:solidFill>
              </a:rPr>
            </a:br>
            <a:r>
              <a:rPr lang="en-US" sz="4000" b="1" i="1" dirty="0">
                <a:solidFill>
                  <a:srgbClr val="0070C0"/>
                </a:solidFill>
              </a:rPr>
              <a:t>Challenges, Mechanisms, Evaluation</a:t>
            </a:r>
            <a:endParaRPr lang="en-US" sz="3300" b="1" i="1" dirty="0">
              <a:solidFill>
                <a:srgbClr val="0070C0"/>
              </a:solidFill>
              <a:latin typeface="Gill Sans MT" charset="0"/>
              <a:ea typeface="Gill Sans MT" charset="0"/>
              <a:cs typeface="Gill Sans MT" charset="0"/>
            </a:endParaRPr>
          </a:p>
        </p:txBody>
      </p:sp>
      <p:sp>
        <p:nvSpPr>
          <p:cNvPr id="3" name="Subtitle 2"/>
          <p:cNvSpPr>
            <a:spLocks noGrp="1"/>
          </p:cNvSpPr>
          <p:nvPr>
            <p:ph type="subTitle" idx="1"/>
          </p:nvPr>
        </p:nvSpPr>
        <p:spPr>
          <a:xfrm>
            <a:off x="274" y="2930641"/>
            <a:ext cx="9079345" cy="2076859"/>
          </a:xfrm>
        </p:spPr>
        <p:txBody>
          <a:bodyPr>
            <a:normAutofit/>
          </a:bodyPr>
          <a:lstStyle/>
          <a:p>
            <a:r>
              <a:rPr lang="en-US" sz="3200" b="1" dirty="0">
                <a:latin typeface="Gill Sans MT" panose="020B0502020104020203" pitchFamily="34" charset="0"/>
              </a:rPr>
              <a:t>Kevin Hsieh</a:t>
            </a:r>
          </a:p>
          <a:p>
            <a:r>
              <a:rPr lang="en-US" sz="2800" dirty="0">
                <a:solidFill>
                  <a:schemeClr val="tx1">
                    <a:lumMod val="65000"/>
                    <a:lumOff val="35000"/>
                  </a:schemeClr>
                </a:solidFill>
              </a:rPr>
              <a:t>Samira Khan, </a:t>
            </a:r>
            <a:r>
              <a:rPr lang="en-US" sz="2800" dirty="0" err="1">
                <a:solidFill>
                  <a:schemeClr val="tx1">
                    <a:lumMod val="65000"/>
                    <a:lumOff val="35000"/>
                  </a:schemeClr>
                </a:solidFill>
              </a:rPr>
              <a:t>Nandita</a:t>
            </a:r>
            <a:r>
              <a:rPr lang="en-US" sz="2800" dirty="0">
                <a:solidFill>
                  <a:schemeClr val="tx1">
                    <a:lumMod val="65000"/>
                    <a:lumOff val="35000"/>
                  </a:schemeClr>
                </a:solidFill>
              </a:rPr>
              <a:t> </a:t>
            </a:r>
            <a:r>
              <a:rPr lang="en-US" sz="2800" dirty="0" err="1">
                <a:solidFill>
                  <a:schemeClr val="tx1">
                    <a:lumMod val="65000"/>
                    <a:lumOff val="35000"/>
                  </a:schemeClr>
                </a:solidFill>
              </a:rPr>
              <a:t>Vijaykumar</a:t>
            </a:r>
            <a:r>
              <a:rPr lang="en-US" sz="2800" dirty="0">
                <a:solidFill>
                  <a:schemeClr val="tx1">
                    <a:lumMod val="65000"/>
                    <a:lumOff val="35000"/>
                  </a:schemeClr>
                </a:solidFill>
              </a:rPr>
              <a:t>, Kevin K. Chang, </a:t>
            </a:r>
          </a:p>
          <a:p>
            <a:r>
              <a:rPr lang="en-US" sz="2800" dirty="0" err="1">
                <a:solidFill>
                  <a:schemeClr val="tx1">
                    <a:lumMod val="65000"/>
                    <a:lumOff val="35000"/>
                  </a:schemeClr>
                </a:solidFill>
              </a:rPr>
              <a:t>Amirali</a:t>
            </a:r>
            <a:r>
              <a:rPr lang="en-US" sz="2800" dirty="0">
                <a:solidFill>
                  <a:schemeClr val="tx1">
                    <a:lumMod val="65000"/>
                    <a:lumOff val="35000"/>
                  </a:schemeClr>
                </a:solidFill>
              </a:rPr>
              <a:t> </a:t>
            </a:r>
            <a:r>
              <a:rPr lang="en-US" sz="2800" dirty="0" err="1">
                <a:solidFill>
                  <a:schemeClr val="tx1">
                    <a:lumMod val="65000"/>
                    <a:lumOff val="35000"/>
                  </a:schemeClr>
                </a:solidFill>
              </a:rPr>
              <a:t>Boroumand</a:t>
            </a:r>
            <a:r>
              <a:rPr lang="en-US" sz="2800" dirty="0">
                <a:solidFill>
                  <a:schemeClr val="tx1">
                    <a:lumMod val="65000"/>
                    <a:lumOff val="35000"/>
                  </a:schemeClr>
                </a:solidFill>
              </a:rPr>
              <a:t>, </a:t>
            </a:r>
            <a:r>
              <a:rPr lang="en-US" sz="2800" dirty="0" err="1">
                <a:solidFill>
                  <a:schemeClr val="tx1">
                    <a:lumMod val="65000"/>
                    <a:lumOff val="35000"/>
                  </a:schemeClr>
                </a:solidFill>
              </a:rPr>
              <a:t>Saugata</a:t>
            </a:r>
            <a:r>
              <a:rPr lang="en-US" sz="2800" dirty="0">
                <a:solidFill>
                  <a:schemeClr val="tx1">
                    <a:lumMod val="65000"/>
                    <a:lumOff val="35000"/>
                  </a:schemeClr>
                </a:solidFill>
              </a:rPr>
              <a:t> </a:t>
            </a:r>
            <a:r>
              <a:rPr lang="en-US" sz="2800" dirty="0" err="1">
                <a:solidFill>
                  <a:schemeClr val="tx1">
                    <a:lumMod val="65000"/>
                    <a:lumOff val="35000"/>
                  </a:schemeClr>
                </a:solidFill>
              </a:rPr>
              <a:t>Ghose</a:t>
            </a:r>
            <a:r>
              <a:rPr lang="en-US" sz="2800" dirty="0">
                <a:solidFill>
                  <a:schemeClr val="tx1">
                    <a:lumMod val="65000"/>
                    <a:lumOff val="35000"/>
                  </a:schemeClr>
                </a:solidFill>
              </a:rPr>
              <a:t>, </a:t>
            </a:r>
            <a:r>
              <a:rPr lang="en-US" sz="2800" dirty="0" err="1">
                <a:solidFill>
                  <a:schemeClr val="tx1">
                    <a:lumMod val="65000"/>
                    <a:lumOff val="35000"/>
                  </a:schemeClr>
                </a:solidFill>
              </a:rPr>
              <a:t>Onur</a:t>
            </a:r>
            <a:r>
              <a:rPr lang="en-US" sz="2800" dirty="0">
                <a:solidFill>
                  <a:schemeClr val="tx1">
                    <a:lumMod val="65000"/>
                    <a:lumOff val="35000"/>
                  </a:schemeClr>
                </a:solidFill>
              </a:rPr>
              <a:t> </a:t>
            </a:r>
            <a:r>
              <a:rPr lang="en-US" sz="2800" dirty="0" err="1">
                <a:solidFill>
                  <a:schemeClr val="tx1">
                    <a:lumMod val="65000"/>
                    <a:lumOff val="35000"/>
                  </a:schemeClr>
                </a:solidFill>
              </a:rPr>
              <a:t>Mutlu</a:t>
            </a:r>
            <a:endParaRPr lang="en-US" dirty="0"/>
          </a:p>
        </p:txBody>
      </p:sp>
      <p:pic>
        <p:nvPicPr>
          <p:cNvPr id="5" name="Picture 4" descr="safari.png"/>
          <p:cNvPicPr>
            <a:picLocks noChangeAspect="1"/>
          </p:cNvPicPr>
          <p:nvPr/>
        </p:nvPicPr>
        <p:blipFill>
          <a:blip r:embed="rId3" cstate="print"/>
          <a:srcRect/>
          <a:stretch>
            <a:fillRect/>
          </a:stretch>
        </p:blipFill>
        <p:spPr bwMode="auto">
          <a:xfrm>
            <a:off x="91681" y="6304287"/>
            <a:ext cx="1581277" cy="457528"/>
          </a:xfrm>
          <a:prstGeom prst="rect">
            <a:avLst/>
          </a:prstGeom>
          <a:noFill/>
          <a:ln w="9525">
            <a:noFill/>
            <a:miter lim="800000"/>
            <a:headEnd/>
            <a:tailEnd/>
          </a:ln>
        </p:spPr>
      </p:pic>
      <p:pic>
        <p:nvPicPr>
          <p:cNvPr id="1026" name="Picture 2" descr="ETH Zurich short logo, black"/>
          <p:cNvPicPr>
            <a:picLocks noChangeAspect="1" noChangeArrowheads="1"/>
          </p:cNvPicPr>
          <p:nvPr/>
        </p:nvPicPr>
        <p:blipFill rotWithShape="1">
          <a:blip r:embed="rId4">
            <a:extLst>
              <a:ext uri="{28A0092B-C50C-407E-A947-70E740481C1C}">
                <a14:useLocalDpi xmlns:a14="http://schemas.microsoft.com/office/drawing/2010/main" val="0"/>
              </a:ext>
            </a:extLst>
          </a:blip>
          <a:srcRect l="6982" t="19970" r="7940" b="18111"/>
          <a:stretch/>
        </p:blipFill>
        <p:spPr bwMode="auto">
          <a:xfrm>
            <a:off x="5861168" y="5040849"/>
            <a:ext cx="2722908" cy="775883"/>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2765" y="5090437"/>
            <a:ext cx="2329129" cy="67670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80" y="4742105"/>
            <a:ext cx="2119092" cy="1373371"/>
          </a:xfrm>
          <a:prstGeom prst="rect">
            <a:avLst/>
          </a:prstGeom>
        </p:spPr>
      </p:pic>
    </p:spTree>
    <p:extLst>
      <p:ext uri="{BB962C8B-B14F-4D97-AF65-F5344CB8AC3E}">
        <p14:creationId xmlns:p14="http://schemas.microsoft.com/office/powerpoint/2010/main" val="2747366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3320"/>
            <a:ext cx="7886700" cy="723445"/>
          </a:xfrm>
        </p:spPr>
        <p:txBody>
          <a:bodyPr/>
          <a:lstStyle/>
          <a:p>
            <a:r>
              <a:rPr lang="en-US" dirty="0"/>
              <a:t>Executive Summary</a:t>
            </a:r>
          </a:p>
        </p:txBody>
      </p:sp>
      <p:sp>
        <p:nvSpPr>
          <p:cNvPr id="3" name="Content Placeholder 2"/>
          <p:cNvSpPr>
            <a:spLocks noGrp="1"/>
          </p:cNvSpPr>
          <p:nvPr>
            <p:ph idx="1"/>
          </p:nvPr>
        </p:nvSpPr>
        <p:spPr>
          <a:xfrm>
            <a:off x="628658" y="1006765"/>
            <a:ext cx="8358647" cy="5631779"/>
          </a:xfrm>
        </p:spPr>
        <p:txBody>
          <a:bodyPr>
            <a:normAutofit lnSpcReduction="10000"/>
          </a:bodyPr>
          <a:lstStyle/>
          <a:p>
            <a:r>
              <a:rPr lang="en-US" b="1" dirty="0"/>
              <a:t>Our Goal: </a:t>
            </a:r>
            <a:r>
              <a:rPr lang="en-US" dirty="0"/>
              <a:t>Accelerating pointer chasing inside            main memory</a:t>
            </a:r>
          </a:p>
          <a:p>
            <a:endParaRPr lang="en-US" sz="900" b="1" dirty="0"/>
          </a:p>
          <a:p>
            <a:r>
              <a:rPr lang="en-US" b="1" dirty="0"/>
              <a:t>Challenges:</a:t>
            </a:r>
            <a:r>
              <a:rPr lang="en-US" dirty="0"/>
              <a:t> </a:t>
            </a:r>
            <a:r>
              <a:rPr lang="en-US" dirty="0">
                <a:solidFill>
                  <a:srgbClr val="FF0000"/>
                </a:solidFill>
              </a:rPr>
              <a:t>Parallelism challenge </a:t>
            </a:r>
            <a:r>
              <a:rPr lang="en-US" dirty="0"/>
              <a:t>and </a:t>
            </a:r>
            <a:r>
              <a:rPr lang="en-US" dirty="0">
                <a:solidFill>
                  <a:srgbClr val="FF0000"/>
                </a:solidFill>
              </a:rPr>
              <a:t>Address translation challenge</a:t>
            </a:r>
          </a:p>
          <a:p>
            <a:pPr marL="0" indent="0">
              <a:buNone/>
            </a:pPr>
            <a:endParaRPr lang="en-US" sz="900" b="1" dirty="0"/>
          </a:p>
          <a:p>
            <a:r>
              <a:rPr lang="en-US" b="1" dirty="0"/>
              <a:t>Our Solution: </a:t>
            </a:r>
            <a:r>
              <a:rPr lang="en-US" dirty="0">
                <a:solidFill>
                  <a:srgbClr val="0070C0"/>
                </a:solidFill>
              </a:rPr>
              <a:t>In-Memory </a:t>
            </a:r>
            <a:r>
              <a:rPr lang="en-US" dirty="0" err="1">
                <a:solidFill>
                  <a:srgbClr val="0070C0"/>
                </a:solidFill>
              </a:rPr>
              <a:t>PoInter</a:t>
            </a:r>
            <a:r>
              <a:rPr lang="en-US" dirty="0">
                <a:solidFill>
                  <a:srgbClr val="0070C0"/>
                </a:solidFill>
              </a:rPr>
              <a:t> Chasing Accelerator (IMPICA)</a:t>
            </a:r>
          </a:p>
          <a:p>
            <a:pPr lvl="1"/>
            <a:r>
              <a:rPr lang="en-US" dirty="0">
                <a:solidFill>
                  <a:srgbClr val="006C31"/>
                </a:solidFill>
              </a:rPr>
              <a:t>Address-access decoupling</a:t>
            </a:r>
            <a:r>
              <a:rPr lang="en-US" dirty="0"/>
              <a:t>: enabling parallelism in the accelerator with low cost</a:t>
            </a:r>
          </a:p>
          <a:p>
            <a:pPr lvl="1"/>
            <a:r>
              <a:rPr lang="en-US" dirty="0">
                <a:solidFill>
                  <a:srgbClr val="006C31"/>
                </a:solidFill>
              </a:rPr>
              <a:t>IMPICA page table</a:t>
            </a:r>
            <a:r>
              <a:rPr lang="en-US" dirty="0"/>
              <a:t>: low cost page table structure</a:t>
            </a:r>
          </a:p>
          <a:p>
            <a:endParaRPr lang="en-US" sz="800" dirty="0"/>
          </a:p>
          <a:p>
            <a:r>
              <a:rPr lang="en-US" b="1" dirty="0"/>
              <a:t>Key Results</a:t>
            </a:r>
            <a:r>
              <a:rPr lang="en-US" dirty="0"/>
              <a:t>: </a:t>
            </a:r>
          </a:p>
          <a:p>
            <a:pPr lvl="1"/>
            <a:r>
              <a:rPr lang="en-US" sz="2600" dirty="0">
                <a:latin typeface="+mn-lt"/>
              </a:rPr>
              <a:t>1</a:t>
            </a:r>
            <a:r>
              <a:rPr lang="en-US" dirty="0"/>
              <a:t>.2X – </a:t>
            </a:r>
            <a:r>
              <a:rPr lang="en-US" sz="2600" dirty="0">
                <a:latin typeface="+mn-lt"/>
              </a:rPr>
              <a:t>1</a:t>
            </a:r>
            <a:r>
              <a:rPr lang="en-US" dirty="0"/>
              <a:t>.9X speedup for pointer chasing operations, +</a:t>
            </a:r>
            <a:r>
              <a:rPr lang="en-US" dirty="0">
                <a:latin typeface="+mn-lt"/>
              </a:rPr>
              <a:t>1</a:t>
            </a:r>
            <a:r>
              <a:rPr lang="en-US" dirty="0"/>
              <a:t>6% database throughput</a:t>
            </a:r>
          </a:p>
          <a:p>
            <a:pPr lvl="1"/>
            <a:r>
              <a:rPr lang="en-US" dirty="0"/>
              <a:t>6% - 4</a:t>
            </a:r>
            <a:r>
              <a:rPr lang="en-US" sz="2600" dirty="0">
                <a:latin typeface="+mn-lt"/>
              </a:rPr>
              <a:t>1</a:t>
            </a:r>
            <a:r>
              <a:rPr lang="en-US" dirty="0"/>
              <a:t>% reduction in energy consumption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234</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34942751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Linked Data Structures</a:t>
            </a:r>
          </a:p>
        </p:txBody>
      </p:sp>
      <p:sp>
        <p:nvSpPr>
          <p:cNvPr id="3" name="Content Placeholder 2"/>
          <p:cNvSpPr>
            <a:spLocks noGrp="1"/>
          </p:cNvSpPr>
          <p:nvPr>
            <p:ph idx="1"/>
          </p:nvPr>
        </p:nvSpPr>
        <p:spPr>
          <a:xfrm>
            <a:off x="628650" y="1210524"/>
            <a:ext cx="7886700" cy="1441303"/>
          </a:xfrm>
        </p:spPr>
        <p:txBody>
          <a:bodyPr>
            <a:normAutofit/>
          </a:bodyPr>
          <a:lstStyle/>
          <a:p>
            <a:r>
              <a:rPr lang="en-US" sz="3600" dirty="0"/>
              <a:t>Linked data structures are widely used in many important applications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235</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pic>
        <p:nvPicPr>
          <p:cNvPr id="5" name="Picture 4"/>
          <p:cNvPicPr>
            <a:picLocks noChangeAspect="1"/>
          </p:cNvPicPr>
          <p:nvPr/>
        </p:nvPicPr>
        <p:blipFill>
          <a:blip r:embed="rId4"/>
          <a:stretch>
            <a:fillRect/>
          </a:stretch>
        </p:blipFill>
        <p:spPr>
          <a:xfrm>
            <a:off x="819700" y="4575173"/>
            <a:ext cx="2688544" cy="1237547"/>
          </a:xfrm>
          <a:prstGeom prst="rect">
            <a:avLst/>
          </a:prstGeom>
        </p:spPr>
      </p:pic>
      <p:pic>
        <p:nvPicPr>
          <p:cNvPr id="1026" name="Picture 2" descr="shutterstock_19780343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5132" y="2575725"/>
            <a:ext cx="2270376" cy="133551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1342700" y="3771548"/>
            <a:ext cx="157349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Database</a:t>
            </a:r>
          </a:p>
        </p:txBody>
      </p:sp>
      <p:sp>
        <p:nvSpPr>
          <p:cNvPr id="9" name="Rectangle 8"/>
          <p:cNvSpPr/>
          <p:nvPr/>
        </p:nvSpPr>
        <p:spPr>
          <a:xfrm>
            <a:off x="1342700" y="5770143"/>
            <a:ext cx="1745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B-Tree</a:t>
            </a:r>
          </a:p>
        </p:txBody>
      </p:sp>
      <p:pic>
        <p:nvPicPr>
          <p:cNvPr id="1028" name="Picture 4" descr="https://static.dzone.com/dz1/dz-files/icloud-stainless-3-devices-key-value.png"/>
          <p:cNvPicPr>
            <a:picLocks noChangeAspect="1" noChangeArrowheads="1"/>
          </p:cNvPicPr>
          <p:nvPr/>
        </p:nvPicPr>
        <p:blipFill rotWithShape="1">
          <a:blip r:embed="rId6">
            <a:extLst>
              <a:ext uri="{28A0092B-C50C-407E-A947-70E740481C1C}">
                <a14:useLocalDpi xmlns:a14="http://schemas.microsoft.com/office/drawing/2010/main" val="0"/>
              </a:ext>
            </a:extLst>
          </a:blip>
          <a:srcRect b="55090"/>
          <a:stretch/>
        </p:blipFill>
        <p:spPr bwMode="auto">
          <a:xfrm>
            <a:off x="4447187" y="2254969"/>
            <a:ext cx="3377334" cy="1669139"/>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5213961" y="5842935"/>
            <a:ext cx="274466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Hash Table</a:t>
            </a:r>
          </a:p>
        </p:txBody>
      </p:sp>
      <p:pic>
        <p:nvPicPr>
          <p:cNvPr id="1032" name="Picture 8" descr="http://vhanda.in/blog/images/2012/07/19/normal-hash-table.png"/>
          <p:cNvPicPr>
            <a:picLocks noChangeAspect="1" noChangeArrowheads="1"/>
          </p:cNvPicPr>
          <p:nvPr/>
        </p:nvPicPr>
        <p:blipFill rotWithShape="1">
          <a:blip r:embed="rId7">
            <a:extLst>
              <a:ext uri="{28A0092B-C50C-407E-A947-70E740481C1C}">
                <a14:useLocalDpi xmlns:a14="http://schemas.microsoft.com/office/drawing/2010/main" val="0"/>
              </a:ext>
            </a:extLst>
          </a:blip>
          <a:srcRect b="17995"/>
          <a:stretch/>
        </p:blipFill>
        <p:spPr bwMode="auto">
          <a:xfrm>
            <a:off x="4911595" y="4279711"/>
            <a:ext cx="2995886" cy="1676759"/>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5050588" y="3802363"/>
            <a:ext cx="271790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Key-value stores</a:t>
            </a:r>
          </a:p>
        </p:txBody>
      </p:sp>
      <p:sp>
        <p:nvSpPr>
          <p:cNvPr id="14" name="Rounded Rectangle 13"/>
          <p:cNvSpPr/>
          <p:nvPr/>
        </p:nvSpPr>
        <p:spPr>
          <a:xfrm rot="21364223">
            <a:off x="983022" y="3198496"/>
            <a:ext cx="6781800"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Linked data structures 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connected by pointers</a:t>
            </a:r>
          </a:p>
        </p:txBody>
      </p:sp>
    </p:spTree>
    <p:custDataLst>
      <p:tags r:id="rId1"/>
    </p:custDataLst>
    <p:extLst>
      <p:ext uri="{BB962C8B-B14F-4D97-AF65-F5344CB8AC3E}">
        <p14:creationId xmlns:p14="http://schemas.microsoft.com/office/powerpoint/2010/main" val="26986861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9" presetClass="emph" presetSubtype="0" nodeType="withEffect">
                                  <p:stCondLst>
                                    <p:cond delay="0"/>
                                  </p:stCondLst>
                                  <p:childTnLst>
                                    <p:set>
                                      <p:cBhvr rctx="PPT">
                                        <p:cTn id="33" dur="indefinite"/>
                                        <p:tgtEl>
                                          <p:spTgt spid="1026"/>
                                        </p:tgtEl>
                                        <p:attrNameLst>
                                          <p:attrName>style.opacity</p:attrName>
                                        </p:attrNameLst>
                                      </p:cBhvr>
                                      <p:to>
                                        <p:strVal val="0.5"/>
                                      </p:to>
                                    </p:set>
                                    <p:animEffect filter="image" prLst="opacity: 0.5">
                                      <p:cBhvr rctx="IE">
                                        <p:cTn id="34" dur="indefinite"/>
                                        <p:tgtEl>
                                          <p:spTgt spid="1026"/>
                                        </p:tgtEl>
                                      </p:cBhvr>
                                    </p:animEffect>
                                  </p:childTnLst>
                                </p:cTn>
                              </p:par>
                              <p:par>
                                <p:cTn id="35" presetID="9" presetClass="emph" presetSubtype="0" nodeType="withEffect">
                                  <p:stCondLst>
                                    <p:cond delay="0"/>
                                  </p:stCondLst>
                                  <p:childTnLst>
                                    <p:set>
                                      <p:cBhvr rctx="PPT">
                                        <p:cTn id="36" dur="indefinite"/>
                                        <p:tgtEl>
                                          <p:spTgt spid="5"/>
                                        </p:tgtEl>
                                        <p:attrNameLst>
                                          <p:attrName>style.opacity</p:attrName>
                                        </p:attrNameLst>
                                      </p:cBhvr>
                                      <p:to>
                                        <p:strVal val="0.5"/>
                                      </p:to>
                                    </p:set>
                                    <p:animEffect filter="image" prLst="opacity: 0.5">
                                      <p:cBhvr rctx="IE">
                                        <p:cTn id="37" dur="indefinite"/>
                                        <p:tgtEl>
                                          <p:spTgt spid="5"/>
                                        </p:tgtEl>
                                      </p:cBhvr>
                                    </p:animEffect>
                                  </p:childTnLst>
                                </p:cTn>
                              </p:par>
                              <p:par>
                                <p:cTn id="38" presetID="9" presetClass="emph" presetSubtype="0" grpId="1" nodeType="withEffect">
                                  <p:stCondLst>
                                    <p:cond delay="0"/>
                                  </p:stCondLst>
                                  <p:childTnLst>
                                    <p:set>
                                      <p:cBhvr rctx="PPT">
                                        <p:cTn id="39" dur="indefinite"/>
                                        <p:tgtEl>
                                          <p:spTgt spid="9"/>
                                        </p:tgtEl>
                                        <p:attrNameLst>
                                          <p:attrName>style.opacity</p:attrName>
                                        </p:attrNameLst>
                                      </p:cBhvr>
                                      <p:to>
                                        <p:strVal val="0.5"/>
                                      </p:to>
                                    </p:set>
                                    <p:animEffect filter="image" prLst="opacity: 0.5">
                                      <p:cBhvr rctx="IE">
                                        <p:cTn id="40" dur="indefinite"/>
                                        <p:tgtEl>
                                          <p:spTgt spid="9"/>
                                        </p:tgtEl>
                                      </p:cBhvr>
                                    </p:animEffect>
                                  </p:childTnLst>
                                </p:cTn>
                              </p:par>
                              <p:par>
                                <p:cTn id="41" presetID="9" presetClass="emph" presetSubtype="0" nodeType="withEffect">
                                  <p:stCondLst>
                                    <p:cond delay="0"/>
                                  </p:stCondLst>
                                  <p:childTnLst>
                                    <p:set>
                                      <p:cBhvr rctx="PPT">
                                        <p:cTn id="42" dur="indefinite"/>
                                        <p:tgtEl>
                                          <p:spTgt spid="1028"/>
                                        </p:tgtEl>
                                        <p:attrNameLst>
                                          <p:attrName>style.opacity</p:attrName>
                                        </p:attrNameLst>
                                      </p:cBhvr>
                                      <p:to>
                                        <p:strVal val="0.5"/>
                                      </p:to>
                                    </p:set>
                                    <p:animEffect filter="image" prLst="opacity: 0.5">
                                      <p:cBhvr rctx="IE">
                                        <p:cTn id="43" dur="indefinite"/>
                                        <p:tgtEl>
                                          <p:spTgt spid="1028"/>
                                        </p:tgtEl>
                                      </p:cBhvr>
                                    </p:animEffect>
                                  </p:childTnLst>
                                </p:cTn>
                              </p:par>
                              <p:par>
                                <p:cTn id="44" presetID="9" presetClass="emph" presetSubtype="0" nodeType="withEffect">
                                  <p:stCondLst>
                                    <p:cond delay="0"/>
                                  </p:stCondLst>
                                  <p:childTnLst>
                                    <p:set>
                                      <p:cBhvr rctx="PPT">
                                        <p:cTn id="45" dur="indefinite"/>
                                        <p:tgtEl>
                                          <p:spTgt spid="1032"/>
                                        </p:tgtEl>
                                        <p:attrNameLst>
                                          <p:attrName>style.opacity</p:attrName>
                                        </p:attrNameLst>
                                      </p:cBhvr>
                                      <p:to>
                                        <p:strVal val="0.5"/>
                                      </p:to>
                                    </p:set>
                                    <p:animEffect filter="image" prLst="opacity: 0.5">
                                      <p:cBhvr rctx="IE">
                                        <p:cTn id="46" dur="indefinite"/>
                                        <p:tgtEl>
                                          <p:spTgt spid="1032"/>
                                        </p:tgtEl>
                                      </p:cBhvr>
                                    </p:animEffect>
                                  </p:childTnLst>
                                </p:cTn>
                              </p:par>
                              <p:par>
                                <p:cTn id="47" presetID="9" presetClass="emph" presetSubtype="0" grpId="1" nodeType="withEffect">
                                  <p:stCondLst>
                                    <p:cond delay="0"/>
                                  </p:stCondLst>
                                  <p:childTnLst>
                                    <p:set>
                                      <p:cBhvr rctx="PPT">
                                        <p:cTn id="48" dur="indefinite"/>
                                        <p:tgtEl>
                                          <p:spTgt spid="12"/>
                                        </p:tgtEl>
                                        <p:attrNameLst>
                                          <p:attrName>style.opacity</p:attrName>
                                        </p:attrNameLst>
                                      </p:cBhvr>
                                      <p:to>
                                        <p:strVal val="0.5"/>
                                      </p:to>
                                    </p:set>
                                    <p:animEffect filter="image" prLst="opacity: 0.5">
                                      <p:cBhvr rctx="IE">
                                        <p:cTn id="49"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2" grpId="0"/>
      <p:bldP spid="12" grpId="1"/>
      <p:bldP spid="13" grpId="0"/>
      <p:bldP spid="14"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Pointer Chasing</a:t>
            </a:r>
          </a:p>
        </p:txBody>
      </p:sp>
      <p:sp>
        <p:nvSpPr>
          <p:cNvPr id="3" name="Content Placeholder 2"/>
          <p:cNvSpPr>
            <a:spLocks noGrp="1"/>
          </p:cNvSpPr>
          <p:nvPr>
            <p:ph idx="1"/>
          </p:nvPr>
        </p:nvSpPr>
        <p:spPr>
          <a:xfrm>
            <a:off x="628650" y="1210491"/>
            <a:ext cx="7886700" cy="1178684"/>
          </a:xfrm>
        </p:spPr>
        <p:txBody>
          <a:bodyPr/>
          <a:lstStyle/>
          <a:p>
            <a:r>
              <a:rPr lang="en-US" sz="3600" dirty="0"/>
              <a:t>Traversing linked data structures requires chasing pointers</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236</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pic>
        <p:nvPicPr>
          <p:cNvPr id="2050" name="Picture 2" descr="https://lh3.googleusercontent.com/3xgXI2Pgv8nIrFBOvsDaucRGIRjTAYX90w7NWkJRQdssgbMD5bSLeH2Kb4_3Nap9Jq0=w1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1026" y="2205521"/>
            <a:ext cx="1619250" cy="161925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 name="Group 5"/>
          <p:cNvGrpSpPr/>
          <p:nvPr/>
        </p:nvGrpSpPr>
        <p:grpSpPr>
          <a:xfrm>
            <a:off x="5404480" y="4566808"/>
            <a:ext cx="1585796" cy="1574240"/>
            <a:chOff x="139765" y="1041960"/>
            <a:chExt cx="1585796" cy="1574240"/>
          </a:xfrm>
        </p:grpSpPr>
        <p:pic>
          <p:nvPicPr>
            <p:cNvPr id="7" name="Picture 6"/>
            <p:cNvPicPr>
              <a:picLocks noChangeAspect="1"/>
            </p:cNvPicPr>
            <p:nvPr/>
          </p:nvPicPr>
          <p:blipFill>
            <a:blip r:embed="rId5"/>
            <a:stretch>
              <a:fillRect/>
            </a:stretch>
          </p:blipFill>
          <p:spPr>
            <a:xfrm>
              <a:off x="139765" y="1041960"/>
              <a:ext cx="1585796" cy="1574240"/>
            </a:xfrm>
            <a:prstGeom prst="rect">
              <a:avLst/>
            </a:prstGeom>
          </p:spPr>
        </p:pic>
        <p:sp>
          <p:nvSpPr>
            <p:cNvPr id="8" name="TextBox 7"/>
            <p:cNvSpPr txBox="1"/>
            <p:nvPr/>
          </p:nvSpPr>
          <p:spPr>
            <a:xfrm>
              <a:off x="519142" y="1644648"/>
              <a:ext cx="87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MEM</a:t>
              </a:r>
            </a:p>
          </p:txBody>
        </p:sp>
      </p:grpSp>
      <p:sp>
        <p:nvSpPr>
          <p:cNvPr id="5" name="Oval 4"/>
          <p:cNvSpPr/>
          <p:nvPr/>
        </p:nvSpPr>
        <p:spPr>
          <a:xfrm>
            <a:off x="2348360" y="2899063"/>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H</a:t>
            </a:r>
          </a:p>
        </p:txBody>
      </p:sp>
      <p:sp>
        <p:nvSpPr>
          <p:cNvPr id="10" name="Oval 9"/>
          <p:cNvSpPr/>
          <p:nvPr/>
        </p:nvSpPr>
        <p:spPr>
          <a:xfrm>
            <a:off x="1558656" y="3824769"/>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a:t>
            </a:r>
          </a:p>
        </p:txBody>
      </p:sp>
      <p:sp>
        <p:nvSpPr>
          <p:cNvPr id="11" name="Oval 10"/>
          <p:cNvSpPr/>
          <p:nvPr/>
        </p:nvSpPr>
        <p:spPr>
          <a:xfrm>
            <a:off x="928372" y="4849115"/>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a:t>
            </a:r>
          </a:p>
        </p:txBody>
      </p:sp>
      <p:sp>
        <p:nvSpPr>
          <p:cNvPr id="12" name="Oval 11"/>
          <p:cNvSpPr/>
          <p:nvPr/>
        </p:nvSpPr>
        <p:spPr>
          <a:xfrm>
            <a:off x="2012324" y="4849115"/>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a:t>
            </a:r>
          </a:p>
        </p:txBody>
      </p:sp>
      <p:sp>
        <p:nvSpPr>
          <p:cNvPr id="13" name="Oval 12"/>
          <p:cNvSpPr/>
          <p:nvPr/>
        </p:nvSpPr>
        <p:spPr>
          <a:xfrm>
            <a:off x="3056254" y="3824769"/>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Q</a:t>
            </a:r>
          </a:p>
        </p:txBody>
      </p:sp>
      <p:sp>
        <p:nvSpPr>
          <p:cNvPr id="14" name="Oval 13"/>
          <p:cNvSpPr/>
          <p:nvPr/>
        </p:nvSpPr>
        <p:spPr>
          <a:xfrm>
            <a:off x="2936751" y="4849115"/>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t>
            </a:r>
          </a:p>
        </p:txBody>
      </p:sp>
      <p:cxnSp>
        <p:nvCxnSpPr>
          <p:cNvPr id="16" name="Straight Connector 15"/>
          <p:cNvCxnSpPr>
            <a:stCxn id="5" idx="3"/>
            <a:endCxn id="10" idx="0"/>
          </p:cNvCxnSpPr>
          <p:nvPr/>
        </p:nvCxnSpPr>
        <p:spPr>
          <a:xfrm flipH="1">
            <a:off x="1953491" y="3555385"/>
            <a:ext cx="510504" cy="269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5" idx="5"/>
            <a:endCxn id="13" idx="0"/>
          </p:cNvCxnSpPr>
          <p:nvPr/>
        </p:nvCxnSpPr>
        <p:spPr>
          <a:xfrm>
            <a:off x="3022406" y="3555385"/>
            <a:ext cx="428695" cy="269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3"/>
            <a:endCxn id="11" idx="0"/>
          </p:cNvCxnSpPr>
          <p:nvPr/>
        </p:nvCxnSpPr>
        <p:spPr>
          <a:xfrm flipH="1">
            <a:off x="1323224" y="4481089"/>
            <a:ext cx="351062" cy="368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5"/>
            <a:endCxn id="12" idx="0"/>
          </p:cNvCxnSpPr>
          <p:nvPr/>
        </p:nvCxnSpPr>
        <p:spPr>
          <a:xfrm>
            <a:off x="2232695" y="4481089"/>
            <a:ext cx="174455" cy="368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3" idx="4"/>
            <a:endCxn id="14" idx="0"/>
          </p:cNvCxnSpPr>
          <p:nvPr/>
        </p:nvCxnSpPr>
        <p:spPr>
          <a:xfrm flipH="1">
            <a:off x="3331587" y="4593880"/>
            <a:ext cx="119512" cy="255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100292" y="2297429"/>
            <a:ext cx="1745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Find(A)</a:t>
            </a:r>
          </a:p>
        </p:txBody>
      </p:sp>
      <p:cxnSp>
        <p:nvCxnSpPr>
          <p:cNvPr id="2056" name="Straight Arrow Connector 2055"/>
          <p:cNvCxnSpPr/>
          <p:nvPr/>
        </p:nvCxnSpPr>
        <p:spPr>
          <a:xfrm>
            <a:off x="5783857" y="3824772"/>
            <a:ext cx="0" cy="8403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6657819" y="3824953"/>
            <a:ext cx="1" cy="76892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018192" y="3384203"/>
            <a:ext cx="801767" cy="5008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Addr</a:t>
            </a:r>
            <a:r>
              <a:rPr kumimoji="0" lang="en-US" sz="1800" b="1" i="0" u="none" strike="noStrike" kern="1200" cap="none" spc="0" normalizeH="0" baseline="0" noProof="0" dirty="0">
                <a:ln>
                  <a:noFill/>
                </a:ln>
                <a:solidFill>
                  <a:prstClr val="black"/>
                </a:solidFill>
                <a:effectLst/>
                <a:uLnTx/>
                <a:uFillTx/>
                <a:latin typeface="Calibri"/>
                <a:ea typeface="+mn-ea"/>
                <a:cs typeface="+mn-cs"/>
              </a:rPr>
              <a:t> (H)</a:t>
            </a:r>
          </a:p>
        </p:txBody>
      </p:sp>
      <p:sp>
        <p:nvSpPr>
          <p:cNvPr id="47" name="Rectangle 46"/>
          <p:cNvSpPr/>
          <p:nvPr/>
        </p:nvSpPr>
        <p:spPr>
          <a:xfrm>
            <a:off x="6736621" y="4721405"/>
            <a:ext cx="801767" cy="5008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 (H)</a:t>
            </a:r>
          </a:p>
        </p:txBody>
      </p:sp>
      <p:sp>
        <p:nvSpPr>
          <p:cNvPr id="48" name="Rectangle 47"/>
          <p:cNvSpPr/>
          <p:nvPr/>
        </p:nvSpPr>
        <p:spPr>
          <a:xfrm>
            <a:off x="4946003" y="3383092"/>
            <a:ext cx="801767" cy="5008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Addr</a:t>
            </a:r>
            <a:r>
              <a:rPr kumimoji="0" lang="en-US" sz="1800" b="1" i="0" u="none" strike="noStrike" kern="1200" cap="none" spc="0" normalizeH="0" baseline="0" noProof="0" dirty="0">
                <a:ln>
                  <a:noFill/>
                </a:ln>
                <a:solidFill>
                  <a:prstClr val="black"/>
                </a:solidFill>
                <a:effectLst/>
                <a:uLnTx/>
                <a:uFillTx/>
                <a:latin typeface="Calibri"/>
                <a:ea typeface="+mn-ea"/>
                <a:cs typeface="+mn-cs"/>
              </a:rPr>
              <a:t> (E)</a:t>
            </a:r>
          </a:p>
        </p:txBody>
      </p:sp>
      <p:sp>
        <p:nvSpPr>
          <p:cNvPr id="49" name="Rectangle 48"/>
          <p:cNvSpPr/>
          <p:nvPr/>
        </p:nvSpPr>
        <p:spPr>
          <a:xfrm>
            <a:off x="6815448" y="4721405"/>
            <a:ext cx="801767" cy="5008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 (E)</a:t>
            </a:r>
          </a:p>
        </p:txBody>
      </p:sp>
      <p:sp>
        <p:nvSpPr>
          <p:cNvPr id="50" name="Rectangle 49"/>
          <p:cNvSpPr/>
          <p:nvPr/>
        </p:nvSpPr>
        <p:spPr>
          <a:xfrm>
            <a:off x="4852135" y="3376831"/>
            <a:ext cx="801767" cy="5008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Addr</a:t>
            </a:r>
            <a:r>
              <a:rPr kumimoji="0" lang="en-US" sz="1800" b="1" i="0" u="none" strike="noStrike" kern="1200" cap="none" spc="0" normalizeH="0" baseline="0" noProof="0" dirty="0">
                <a:ln>
                  <a:noFill/>
                </a:ln>
                <a:solidFill>
                  <a:prstClr val="black"/>
                </a:solidFill>
                <a:effectLst/>
                <a:uLnTx/>
                <a:uFillTx/>
                <a:latin typeface="Calibri"/>
                <a:ea typeface="+mn-ea"/>
                <a:cs typeface="+mn-cs"/>
              </a:rPr>
              <a:t> (A)</a:t>
            </a:r>
          </a:p>
        </p:txBody>
      </p:sp>
      <p:sp>
        <p:nvSpPr>
          <p:cNvPr id="51" name="Rectangle 50"/>
          <p:cNvSpPr/>
          <p:nvPr/>
        </p:nvSpPr>
        <p:spPr>
          <a:xfrm>
            <a:off x="6897128" y="4721405"/>
            <a:ext cx="801767" cy="5008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 (A)</a:t>
            </a:r>
          </a:p>
        </p:txBody>
      </p:sp>
      <p:sp>
        <p:nvSpPr>
          <p:cNvPr id="52" name="goal"/>
          <p:cNvSpPr/>
          <p:nvPr/>
        </p:nvSpPr>
        <p:spPr>
          <a:xfrm>
            <a:off x="0" y="5222883"/>
            <a:ext cx="9144000" cy="102971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t>Serialized and irregular access pattern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Rounded MT Bold" charset="0"/>
                <a:ea typeface="Arial Rounded MT Bold" charset="0"/>
                <a:cs typeface="Arial Rounded MT Bold" charset="0"/>
              </a:rPr>
              <a:t>6X cycles per instruction in real workloads</a:t>
            </a:r>
          </a:p>
        </p:txBody>
      </p:sp>
    </p:spTree>
    <p:custDataLst>
      <p:tags r:id="rId1"/>
    </p:custDataLst>
    <p:extLst>
      <p:ext uri="{BB962C8B-B14F-4D97-AF65-F5344CB8AC3E}">
        <p14:creationId xmlns:p14="http://schemas.microsoft.com/office/powerpoint/2010/main" val="39154339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grpId="0" nodeType="clickEffect">
                                  <p:stCondLst>
                                    <p:cond delay="0"/>
                                  </p:stCondLst>
                                  <p:childTnLst>
                                    <p:animClr clrSpc="rgb" dir="cw">
                                      <p:cBhvr>
                                        <p:cTn id="40" dur="500" fill="hold"/>
                                        <p:tgtEl>
                                          <p:spTgt spid="5"/>
                                        </p:tgtEl>
                                        <p:attrNameLst>
                                          <p:attrName>fillcolor</p:attrName>
                                        </p:attrNameLst>
                                      </p:cBhvr>
                                      <p:to>
                                        <a:schemeClr val="accent1"/>
                                      </p:to>
                                    </p:animClr>
                                    <p:set>
                                      <p:cBhvr>
                                        <p:cTn id="41" dur="500" fill="hold"/>
                                        <p:tgtEl>
                                          <p:spTgt spid="5"/>
                                        </p:tgtEl>
                                        <p:attrNameLst>
                                          <p:attrName>fill.type</p:attrName>
                                        </p:attrNameLst>
                                      </p:cBhvr>
                                      <p:to>
                                        <p:strVal val="solid"/>
                                      </p:to>
                                    </p:set>
                                    <p:set>
                                      <p:cBhvr>
                                        <p:cTn id="42" dur="500" fill="hold"/>
                                        <p:tgtEl>
                                          <p:spTgt spid="5"/>
                                        </p:tgtEl>
                                        <p:attrNameLst>
                                          <p:attrName>fill.on</p:attrName>
                                        </p:attrNameLst>
                                      </p:cBhvr>
                                      <p:to>
                                        <p:strVal val="true"/>
                                      </p:to>
                                    </p:set>
                                  </p:childTnLst>
                                </p:cTn>
                              </p:par>
                            </p:childTnLst>
                          </p:cTn>
                        </p:par>
                        <p:par>
                          <p:cTn id="43" fill="hold">
                            <p:stCondLst>
                              <p:cond delay="500"/>
                            </p:stCondLst>
                            <p:childTnLst>
                              <p:par>
                                <p:cTn id="44" presetID="1" presetClass="entr" presetSubtype="0" fill="hold" grpId="1" nodeType="afterEffect">
                                  <p:stCondLst>
                                    <p:cond delay="0"/>
                                  </p:stCondLst>
                                  <p:childTnLst>
                                    <p:set>
                                      <p:cBhvr>
                                        <p:cTn id="45" dur="1" fill="hold">
                                          <p:stCondLst>
                                            <p:cond delay="0"/>
                                          </p:stCondLst>
                                        </p:cTn>
                                        <p:tgtEl>
                                          <p:spTgt spid="46"/>
                                        </p:tgtEl>
                                        <p:attrNameLst>
                                          <p:attrName>style.visibility</p:attrName>
                                        </p:attrNameLst>
                                      </p:cBhvr>
                                      <p:to>
                                        <p:strVal val="visible"/>
                                      </p:to>
                                    </p:set>
                                  </p:childTnLst>
                                </p:cTn>
                              </p:par>
                            </p:childTnLst>
                          </p:cTn>
                        </p:par>
                        <p:par>
                          <p:cTn id="46" fill="hold">
                            <p:stCondLst>
                              <p:cond delay="500"/>
                            </p:stCondLst>
                            <p:childTnLst>
                              <p:par>
                                <p:cTn id="47" presetID="42" presetClass="path" presetSubtype="0" accel="50000" decel="50000" fill="hold" grpId="0" nodeType="afterEffect">
                                  <p:stCondLst>
                                    <p:cond delay="0"/>
                                  </p:stCondLst>
                                  <p:childTnLst>
                                    <p:animMotion origin="layout" path="M -4.72222E-6 -1.11111E-6 L -4.72222E-6 0.19514 " pathEditMode="relative" rAng="0" ptsTypes="AA">
                                      <p:cBhvr>
                                        <p:cTn id="48" dur="2000" fill="hold"/>
                                        <p:tgtEl>
                                          <p:spTgt spid="46"/>
                                        </p:tgtEl>
                                        <p:attrNameLst>
                                          <p:attrName>ppt_x</p:attrName>
                                          <p:attrName>ppt_y</p:attrName>
                                        </p:attrNameLst>
                                      </p:cBhvr>
                                      <p:rCtr x="0" y="9745"/>
                                    </p:animMotion>
                                  </p:childTnLst>
                                </p:cTn>
                              </p:par>
                            </p:childTnLst>
                          </p:cTn>
                        </p:par>
                        <p:par>
                          <p:cTn id="49" fill="hold">
                            <p:stCondLst>
                              <p:cond delay="2500"/>
                            </p:stCondLst>
                            <p:childTnLst>
                              <p:par>
                                <p:cTn id="50" presetID="1" presetClass="entr" presetSubtype="0" fill="hold" grpId="1" nodeType="afterEffect">
                                  <p:stCondLst>
                                    <p:cond delay="0"/>
                                  </p:stCondLst>
                                  <p:childTnLst>
                                    <p:set>
                                      <p:cBhvr>
                                        <p:cTn id="51" dur="1" fill="hold">
                                          <p:stCondLst>
                                            <p:cond delay="0"/>
                                          </p:stCondLst>
                                        </p:cTn>
                                        <p:tgtEl>
                                          <p:spTgt spid="47"/>
                                        </p:tgtEl>
                                        <p:attrNameLst>
                                          <p:attrName>style.visibility</p:attrName>
                                        </p:attrNameLst>
                                      </p:cBhvr>
                                      <p:to>
                                        <p:strVal val="visible"/>
                                      </p:to>
                                    </p:set>
                                  </p:childTnLst>
                                </p:cTn>
                              </p:par>
                            </p:childTnLst>
                          </p:cTn>
                        </p:par>
                        <p:par>
                          <p:cTn id="52" fill="hold">
                            <p:stCondLst>
                              <p:cond delay="2500"/>
                            </p:stCondLst>
                            <p:childTnLst>
                              <p:par>
                                <p:cTn id="53" presetID="42" presetClass="path" presetSubtype="0" accel="50000" decel="50000" fill="hold" grpId="0" nodeType="afterEffect">
                                  <p:stCondLst>
                                    <p:cond delay="0"/>
                                  </p:stCondLst>
                                  <p:childTnLst>
                                    <p:animMotion origin="layout" path="M 4.44444E-6 1.11022E-16 L 4.44444E-6 -0.1919 " pathEditMode="relative" rAng="0" ptsTypes="AA">
                                      <p:cBhvr>
                                        <p:cTn id="54" dur="2000" fill="hold"/>
                                        <p:tgtEl>
                                          <p:spTgt spid="47"/>
                                        </p:tgtEl>
                                        <p:attrNameLst>
                                          <p:attrName>ppt_x</p:attrName>
                                          <p:attrName>ppt_y</p:attrName>
                                        </p:attrNameLst>
                                      </p:cBhvr>
                                      <p:rCtr x="0" y="-9606"/>
                                    </p:animMotion>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10"/>
                                        </p:tgtEl>
                                        <p:attrNameLst>
                                          <p:attrName>fillcolor</p:attrName>
                                        </p:attrNameLst>
                                      </p:cBhvr>
                                      <p:to>
                                        <a:schemeClr val="accent1"/>
                                      </p:to>
                                    </p:animClr>
                                    <p:set>
                                      <p:cBhvr>
                                        <p:cTn id="59" dur="500" fill="hold"/>
                                        <p:tgtEl>
                                          <p:spTgt spid="10"/>
                                        </p:tgtEl>
                                        <p:attrNameLst>
                                          <p:attrName>fill.type</p:attrName>
                                        </p:attrNameLst>
                                      </p:cBhvr>
                                      <p:to>
                                        <p:strVal val="solid"/>
                                      </p:to>
                                    </p:set>
                                    <p:set>
                                      <p:cBhvr>
                                        <p:cTn id="60" dur="500" fill="hold"/>
                                        <p:tgtEl>
                                          <p:spTgt spid="10"/>
                                        </p:tgtEl>
                                        <p:attrNameLst>
                                          <p:attrName>fill.on</p:attrName>
                                        </p:attrNameLst>
                                      </p:cBhvr>
                                      <p:to>
                                        <p:strVal val="true"/>
                                      </p:to>
                                    </p:set>
                                  </p:childTnLst>
                                </p:cTn>
                              </p:par>
                            </p:childTnLst>
                          </p:cTn>
                        </p:par>
                        <p:par>
                          <p:cTn id="61" fill="hold">
                            <p:stCondLst>
                              <p:cond delay="500"/>
                            </p:stCondLst>
                            <p:childTnLst>
                              <p:par>
                                <p:cTn id="62" presetID="1" presetClass="entr" presetSubtype="0" fill="hold" grpId="1" nodeType="afterEffect">
                                  <p:stCondLst>
                                    <p:cond delay="0"/>
                                  </p:stCondLst>
                                  <p:childTnLst>
                                    <p:set>
                                      <p:cBhvr>
                                        <p:cTn id="63" dur="1" fill="hold">
                                          <p:stCondLst>
                                            <p:cond delay="0"/>
                                          </p:stCondLst>
                                        </p:cTn>
                                        <p:tgtEl>
                                          <p:spTgt spid="48"/>
                                        </p:tgtEl>
                                        <p:attrNameLst>
                                          <p:attrName>style.visibility</p:attrName>
                                        </p:attrNameLst>
                                      </p:cBhvr>
                                      <p:to>
                                        <p:strVal val="visible"/>
                                      </p:to>
                                    </p:set>
                                  </p:childTnLst>
                                </p:cTn>
                              </p:par>
                            </p:childTnLst>
                          </p:cTn>
                        </p:par>
                        <p:par>
                          <p:cTn id="64" fill="hold">
                            <p:stCondLst>
                              <p:cond delay="500"/>
                            </p:stCondLst>
                            <p:childTnLst>
                              <p:par>
                                <p:cTn id="65" presetID="42" presetClass="path" presetSubtype="0" accel="50000" decel="50000" fill="hold" grpId="0" nodeType="afterEffect">
                                  <p:stCondLst>
                                    <p:cond delay="0"/>
                                  </p:stCondLst>
                                  <p:childTnLst>
                                    <p:animMotion origin="layout" path="M -2.22222E-6 -1.11111E-6 L -2.22222E-6 0.19514 " pathEditMode="relative" rAng="0" ptsTypes="AA">
                                      <p:cBhvr>
                                        <p:cTn id="66" dur="2000" fill="hold"/>
                                        <p:tgtEl>
                                          <p:spTgt spid="48"/>
                                        </p:tgtEl>
                                        <p:attrNameLst>
                                          <p:attrName>ppt_x</p:attrName>
                                          <p:attrName>ppt_y</p:attrName>
                                        </p:attrNameLst>
                                      </p:cBhvr>
                                      <p:rCtr x="0" y="9745"/>
                                    </p:animMotion>
                                  </p:childTnLst>
                                </p:cTn>
                              </p:par>
                            </p:childTnLst>
                          </p:cTn>
                        </p:par>
                        <p:par>
                          <p:cTn id="67" fill="hold">
                            <p:stCondLst>
                              <p:cond delay="2500"/>
                            </p:stCondLst>
                            <p:childTnLst>
                              <p:par>
                                <p:cTn id="68" presetID="1" presetClass="entr" presetSubtype="0" fill="hold" grpId="1" nodeType="afterEffect">
                                  <p:stCondLst>
                                    <p:cond delay="0"/>
                                  </p:stCondLst>
                                  <p:childTnLst>
                                    <p:set>
                                      <p:cBhvr>
                                        <p:cTn id="69" dur="1" fill="hold">
                                          <p:stCondLst>
                                            <p:cond delay="0"/>
                                          </p:stCondLst>
                                        </p:cTn>
                                        <p:tgtEl>
                                          <p:spTgt spid="49"/>
                                        </p:tgtEl>
                                        <p:attrNameLst>
                                          <p:attrName>style.visibility</p:attrName>
                                        </p:attrNameLst>
                                      </p:cBhvr>
                                      <p:to>
                                        <p:strVal val="visible"/>
                                      </p:to>
                                    </p:set>
                                  </p:childTnLst>
                                </p:cTn>
                              </p:par>
                            </p:childTnLst>
                          </p:cTn>
                        </p:par>
                        <p:par>
                          <p:cTn id="70" fill="hold">
                            <p:stCondLst>
                              <p:cond delay="2500"/>
                            </p:stCondLst>
                            <p:childTnLst>
                              <p:par>
                                <p:cTn id="71" presetID="42" presetClass="path" presetSubtype="0" accel="50000" decel="50000" fill="hold" grpId="0" nodeType="afterEffect">
                                  <p:stCondLst>
                                    <p:cond delay="0"/>
                                  </p:stCondLst>
                                  <p:childTnLst>
                                    <p:animMotion origin="layout" path="M -2.5E-6 1.11022E-16 L -2.5E-6 -0.1919 " pathEditMode="relative" rAng="0" ptsTypes="AA">
                                      <p:cBhvr>
                                        <p:cTn id="72" dur="2000" fill="hold"/>
                                        <p:tgtEl>
                                          <p:spTgt spid="49"/>
                                        </p:tgtEl>
                                        <p:attrNameLst>
                                          <p:attrName>ppt_x</p:attrName>
                                          <p:attrName>ppt_y</p:attrName>
                                        </p:attrNameLst>
                                      </p:cBhvr>
                                      <p:rCtr x="0" y="-9606"/>
                                    </p:animMotion>
                                  </p:childTnLst>
                                </p:cTn>
                              </p:par>
                            </p:childTnLst>
                          </p:cTn>
                        </p:par>
                      </p:childTnLst>
                    </p:cTn>
                  </p:par>
                  <p:par>
                    <p:cTn id="73" fill="hold">
                      <p:stCondLst>
                        <p:cond delay="indefinite"/>
                      </p:stCondLst>
                      <p:childTnLst>
                        <p:par>
                          <p:cTn id="74" fill="hold">
                            <p:stCondLst>
                              <p:cond delay="0"/>
                            </p:stCondLst>
                            <p:childTnLst>
                              <p:par>
                                <p:cTn id="75" presetID="1" presetClass="emph" presetSubtype="2" fill="hold" nodeType="clickEffect">
                                  <p:stCondLst>
                                    <p:cond delay="0"/>
                                  </p:stCondLst>
                                  <p:childTnLst>
                                    <p:animClr clrSpc="rgb" dir="cw">
                                      <p:cBhvr>
                                        <p:cTn id="76" dur="500" fill="hold"/>
                                        <p:tgtEl>
                                          <p:spTgt spid="11"/>
                                        </p:tgtEl>
                                        <p:attrNameLst>
                                          <p:attrName>fillcolor</p:attrName>
                                        </p:attrNameLst>
                                      </p:cBhvr>
                                      <p:to>
                                        <a:schemeClr val="accent1"/>
                                      </p:to>
                                    </p:animClr>
                                    <p:set>
                                      <p:cBhvr>
                                        <p:cTn id="77" dur="500" fill="hold"/>
                                        <p:tgtEl>
                                          <p:spTgt spid="11"/>
                                        </p:tgtEl>
                                        <p:attrNameLst>
                                          <p:attrName>fill.type</p:attrName>
                                        </p:attrNameLst>
                                      </p:cBhvr>
                                      <p:to>
                                        <p:strVal val="solid"/>
                                      </p:to>
                                    </p:set>
                                    <p:set>
                                      <p:cBhvr>
                                        <p:cTn id="78" dur="500" fill="hold"/>
                                        <p:tgtEl>
                                          <p:spTgt spid="11"/>
                                        </p:tgtEl>
                                        <p:attrNameLst>
                                          <p:attrName>fill.on</p:attrName>
                                        </p:attrNameLst>
                                      </p:cBhvr>
                                      <p:to>
                                        <p:strVal val="true"/>
                                      </p:to>
                                    </p:set>
                                  </p:childTnLst>
                                </p:cTn>
                              </p:par>
                            </p:childTnLst>
                          </p:cTn>
                        </p:par>
                        <p:par>
                          <p:cTn id="79" fill="hold">
                            <p:stCondLst>
                              <p:cond delay="500"/>
                            </p:stCondLst>
                            <p:childTnLst>
                              <p:par>
                                <p:cTn id="80" presetID="1" presetClass="entr" presetSubtype="0" fill="hold" grpId="1" nodeType="after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childTnLst>
                          </p:cTn>
                        </p:par>
                        <p:par>
                          <p:cTn id="82" fill="hold">
                            <p:stCondLst>
                              <p:cond delay="500"/>
                            </p:stCondLst>
                            <p:childTnLst>
                              <p:par>
                                <p:cTn id="83" presetID="42" presetClass="path" presetSubtype="0" accel="50000" decel="50000" fill="hold" grpId="0" nodeType="afterEffect">
                                  <p:stCondLst>
                                    <p:cond delay="0"/>
                                  </p:stCondLst>
                                  <p:childTnLst>
                                    <p:animMotion origin="layout" path="M 8.33333E-7 4.81481E-6 L 8.33333E-7 0.19513 " pathEditMode="relative" rAng="0" ptsTypes="AA">
                                      <p:cBhvr>
                                        <p:cTn id="84" dur="2000" fill="hold"/>
                                        <p:tgtEl>
                                          <p:spTgt spid="50"/>
                                        </p:tgtEl>
                                        <p:attrNameLst>
                                          <p:attrName>ppt_x</p:attrName>
                                          <p:attrName>ppt_y</p:attrName>
                                        </p:attrNameLst>
                                      </p:cBhvr>
                                      <p:rCtr x="0" y="9745"/>
                                    </p:animMotion>
                                  </p:childTnLst>
                                </p:cTn>
                              </p:par>
                            </p:childTnLst>
                          </p:cTn>
                        </p:par>
                        <p:par>
                          <p:cTn id="85" fill="hold">
                            <p:stCondLst>
                              <p:cond delay="2500"/>
                            </p:stCondLst>
                            <p:childTnLst>
                              <p:par>
                                <p:cTn id="86" presetID="1" presetClass="entr" presetSubtype="0" fill="hold" grpId="1" nodeType="after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childTnLst>
                          </p:cTn>
                        </p:par>
                        <p:par>
                          <p:cTn id="88" fill="hold">
                            <p:stCondLst>
                              <p:cond delay="2500"/>
                            </p:stCondLst>
                            <p:childTnLst>
                              <p:par>
                                <p:cTn id="89" presetID="42" presetClass="path" presetSubtype="0" accel="50000" decel="50000" fill="hold" grpId="0" nodeType="afterEffect">
                                  <p:stCondLst>
                                    <p:cond delay="0"/>
                                  </p:stCondLst>
                                  <p:childTnLst>
                                    <p:animMotion origin="layout" path="M -2.77778E-7 1.11022E-16 L -2.77778E-7 -0.1919 " pathEditMode="relative" rAng="0" ptsTypes="AA">
                                      <p:cBhvr>
                                        <p:cTn id="90" dur="2000" fill="hold"/>
                                        <p:tgtEl>
                                          <p:spTgt spid="51"/>
                                        </p:tgtEl>
                                        <p:attrNameLst>
                                          <p:attrName>ppt_x</p:attrName>
                                          <p:attrName>ppt_y</p:attrName>
                                        </p:attrNameLst>
                                      </p:cBhvr>
                                      <p:rCtr x="0" y="-9606"/>
                                    </p:animMotion>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0" grpId="0" animBg="1"/>
      <p:bldP spid="11" grpId="0" animBg="1"/>
      <p:bldP spid="12" grpId="0" animBg="1"/>
      <p:bldP spid="13" grpId="0" animBg="1"/>
      <p:bldP spid="14" grpId="0" animBg="1"/>
      <p:bldP spid="39" grpId="0"/>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044338" y="5021177"/>
            <a:ext cx="185151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Gill Sans MT" panose="020B0502020104020203" pitchFamily="34" charset="0"/>
                <a:ea typeface="Times New Roman" charset="0"/>
                <a:cs typeface="Times New Roman" charset="0"/>
              </a:rPr>
              <a:t>DRAM layers</a:t>
            </a:r>
            <a:endPar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
        <p:nvSpPr>
          <p:cNvPr id="2" name="Title 1"/>
          <p:cNvSpPr>
            <a:spLocks noGrp="1"/>
          </p:cNvSpPr>
          <p:nvPr>
            <p:ph type="title"/>
          </p:nvPr>
        </p:nvSpPr>
        <p:spPr/>
        <p:txBody>
          <a:bodyPr/>
          <a:lstStyle/>
          <a:p>
            <a:r>
              <a:rPr lang="en-US" dirty="0"/>
              <a:t>Our Goal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237</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
        <p:nvSpPr>
          <p:cNvPr id="6" name="Rounded Rectangle 5"/>
          <p:cNvSpPr/>
          <p:nvPr/>
        </p:nvSpPr>
        <p:spPr>
          <a:xfrm>
            <a:off x="73588" y="1097683"/>
            <a:ext cx="9018469" cy="1698964"/>
          </a:xfrm>
          <a:prstGeom prst="roundRect">
            <a:avLst/>
          </a:prstGeom>
          <a:solidFill>
            <a:srgbClr val="006C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rPr>
              <a:t>Accelerating pointer chasing         inside main memory</a:t>
            </a:r>
          </a:p>
        </p:txBody>
      </p:sp>
      <p:pic>
        <p:nvPicPr>
          <p:cNvPr id="7" name="Picture 2" descr="https://lh3.googleusercontent.com/3xgXI2Pgv8nIrFBOvsDaucRGIRjTAYX90w7NWkJRQdssgbMD5bSLeH2Kb4_3Nap9Jq0=w1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462" y="2805753"/>
            <a:ext cx="1619250" cy="161925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Oval 7"/>
          <p:cNvSpPr/>
          <p:nvPr/>
        </p:nvSpPr>
        <p:spPr>
          <a:xfrm>
            <a:off x="2306785" y="3499297"/>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H</a:t>
            </a:r>
          </a:p>
        </p:txBody>
      </p:sp>
      <p:sp>
        <p:nvSpPr>
          <p:cNvPr id="9" name="Oval 8"/>
          <p:cNvSpPr/>
          <p:nvPr/>
        </p:nvSpPr>
        <p:spPr>
          <a:xfrm>
            <a:off x="1517091" y="4425004"/>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E</a:t>
            </a:r>
          </a:p>
        </p:txBody>
      </p:sp>
      <p:sp>
        <p:nvSpPr>
          <p:cNvPr id="10" name="Oval 9"/>
          <p:cNvSpPr/>
          <p:nvPr/>
        </p:nvSpPr>
        <p:spPr>
          <a:xfrm>
            <a:off x="886807" y="5449349"/>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A</a:t>
            </a:r>
          </a:p>
        </p:txBody>
      </p:sp>
      <p:sp>
        <p:nvSpPr>
          <p:cNvPr id="11" name="Oval 10"/>
          <p:cNvSpPr/>
          <p:nvPr/>
        </p:nvSpPr>
        <p:spPr>
          <a:xfrm>
            <a:off x="1970736" y="5449349"/>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F</a:t>
            </a:r>
          </a:p>
        </p:txBody>
      </p:sp>
      <p:sp>
        <p:nvSpPr>
          <p:cNvPr id="12" name="Oval 11"/>
          <p:cNvSpPr/>
          <p:nvPr/>
        </p:nvSpPr>
        <p:spPr>
          <a:xfrm>
            <a:off x="3014699" y="4425004"/>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Q</a:t>
            </a:r>
          </a:p>
        </p:txBody>
      </p:sp>
      <p:sp>
        <p:nvSpPr>
          <p:cNvPr id="13" name="Oval 12"/>
          <p:cNvSpPr/>
          <p:nvPr/>
        </p:nvSpPr>
        <p:spPr>
          <a:xfrm>
            <a:off x="2895176" y="5449349"/>
            <a:ext cx="789709" cy="768928"/>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M</a:t>
            </a:r>
          </a:p>
        </p:txBody>
      </p:sp>
      <p:cxnSp>
        <p:nvCxnSpPr>
          <p:cNvPr id="14" name="Straight Connector 13"/>
          <p:cNvCxnSpPr>
            <a:stCxn id="8" idx="3"/>
            <a:endCxn id="9" idx="0"/>
          </p:cNvCxnSpPr>
          <p:nvPr/>
        </p:nvCxnSpPr>
        <p:spPr>
          <a:xfrm flipH="1">
            <a:off x="1911927" y="4155617"/>
            <a:ext cx="510504" cy="269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5"/>
            <a:endCxn id="12" idx="0"/>
          </p:cNvCxnSpPr>
          <p:nvPr/>
        </p:nvCxnSpPr>
        <p:spPr>
          <a:xfrm>
            <a:off x="2980877" y="4155617"/>
            <a:ext cx="428695" cy="2693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3"/>
            <a:endCxn id="10" idx="0"/>
          </p:cNvCxnSpPr>
          <p:nvPr/>
        </p:nvCxnSpPr>
        <p:spPr>
          <a:xfrm flipH="1">
            <a:off x="1281660" y="5081325"/>
            <a:ext cx="351062" cy="368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5"/>
            <a:endCxn id="11" idx="0"/>
          </p:cNvCxnSpPr>
          <p:nvPr/>
        </p:nvCxnSpPr>
        <p:spPr>
          <a:xfrm>
            <a:off x="2191405" y="5081325"/>
            <a:ext cx="174455" cy="3680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2" idx="4"/>
            <a:endCxn id="13" idx="0"/>
          </p:cNvCxnSpPr>
          <p:nvPr/>
        </p:nvCxnSpPr>
        <p:spPr>
          <a:xfrm flipH="1">
            <a:off x="3290023" y="5194114"/>
            <a:ext cx="119512" cy="2554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058750" y="2897663"/>
            <a:ext cx="1745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Find(A)</a:t>
            </a:r>
          </a:p>
        </p:txBody>
      </p:sp>
      <p:grpSp>
        <p:nvGrpSpPr>
          <p:cNvPr id="28" name="Group 27"/>
          <p:cNvGrpSpPr/>
          <p:nvPr/>
        </p:nvGrpSpPr>
        <p:grpSpPr>
          <a:xfrm>
            <a:off x="5362916" y="5097405"/>
            <a:ext cx="1585796" cy="1574240"/>
            <a:chOff x="139765" y="1041960"/>
            <a:chExt cx="1585796" cy="1574240"/>
          </a:xfrm>
        </p:grpSpPr>
        <p:pic>
          <p:nvPicPr>
            <p:cNvPr id="29" name="Picture 28"/>
            <p:cNvPicPr>
              <a:picLocks noChangeAspect="1"/>
            </p:cNvPicPr>
            <p:nvPr/>
          </p:nvPicPr>
          <p:blipFill>
            <a:blip r:embed="rId5"/>
            <a:stretch>
              <a:fillRect/>
            </a:stretch>
          </p:blipFill>
          <p:spPr>
            <a:xfrm>
              <a:off x="139765" y="1041960"/>
              <a:ext cx="1585796" cy="1574240"/>
            </a:xfrm>
            <a:prstGeom prst="rect">
              <a:avLst/>
            </a:prstGeom>
          </p:spPr>
        </p:pic>
        <p:sp>
          <p:nvSpPr>
            <p:cNvPr id="30" name="TextBox 29"/>
            <p:cNvSpPr txBox="1"/>
            <p:nvPr/>
          </p:nvSpPr>
          <p:spPr>
            <a:xfrm>
              <a:off x="519142" y="1644648"/>
              <a:ext cx="87280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MEM</a:t>
              </a:r>
            </a:p>
          </p:txBody>
        </p:sp>
      </p:grpSp>
      <p:cxnSp>
        <p:nvCxnSpPr>
          <p:cNvPr id="31" name="Straight Arrow Connector 30"/>
          <p:cNvCxnSpPr/>
          <p:nvPr/>
        </p:nvCxnSpPr>
        <p:spPr>
          <a:xfrm>
            <a:off x="5697970" y="4461579"/>
            <a:ext cx="0" cy="5514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571928" y="4427779"/>
            <a:ext cx="0" cy="5486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Cube 34"/>
          <p:cNvSpPr/>
          <p:nvPr/>
        </p:nvSpPr>
        <p:spPr>
          <a:xfrm>
            <a:off x="4880890" y="5482885"/>
            <a:ext cx="2244614" cy="1030312"/>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nvGrpSpPr>
          <p:cNvPr id="36" name="Group 35"/>
          <p:cNvGrpSpPr/>
          <p:nvPr/>
        </p:nvGrpSpPr>
        <p:grpSpPr>
          <a:xfrm>
            <a:off x="5077470" y="5112533"/>
            <a:ext cx="1811241" cy="1166619"/>
            <a:chOff x="1795451" y="2219413"/>
            <a:chExt cx="1234990" cy="776005"/>
          </a:xfrm>
        </p:grpSpPr>
        <p:sp>
          <p:nvSpPr>
            <p:cNvPr id="37" name="Cube 36"/>
            <p:cNvSpPr/>
            <p:nvPr/>
          </p:nvSpPr>
          <p:spPr>
            <a:xfrm>
              <a:off x="1795451" y="2463112"/>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8" name="Cube 37"/>
            <p:cNvSpPr/>
            <p:nvPr/>
          </p:nvSpPr>
          <p:spPr>
            <a:xfrm>
              <a:off x="1795451" y="2341262"/>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39" name="Cube 38"/>
            <p:cNvSpPr/>
            <p:nvPr/>
          </p:nvSpPr>
          <p:spPr>
            <a:xfrm>
              <a:off x="1795451" y="2219413"/>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sp>
        <p:nvSpPr>
          <p:cNvPr id="44" name="Rectangle 43"/>
          <p:cNvSpPr/>
          <p:nvPr/>
        </p:nvSpPr>
        <p:spPr>
          <a:xfrm>
            <a:off x="6636226" y="5121619"/>
            <a:ext cx="801767" cy="50088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Data (A)</a:t>
            </a:r>
          </a:p>
        </p:txBody>
      </p:sp>
      <p:sp>
        <p:nvSpPr>
          <p:cNvPr id="45" name="Rectangle 44"/>
          <p:cNvSpPr/>
          <p:nvPr/>
        </p:nvSpPr>
        <p:spPr>
          <a:xfrm>
            <a:off x="4952340" y="6416673"/>
            <a:ext cx="185151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Logic layer</a:t>
            </a:r>
          </a:p>
        </p:txBody>
      </p:sp>
      <p:sp>
        <p:nvSpPr>
          <p:cNvPr id="33" name="Rectangle 32"/>
          <p:cNvSpPr/>
          <p:nvPr/>
        </p:nvSpPr>
        <p:spPr>
          <a:xfrm>
            <a:off x="4860118" y="3933225"/>
            <a:ext cx="801767" cy="500888"/>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Find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a:t>
            </a:r>
          </a:p>
        </p:txBody>
      </p:sp>
    </p:spTree>
    <p:custDataLst>
      <p:tags r:id="rId1"/>
    </p:custDataLst>
    <p:extLst>
      <p:ext uri="{BB962C8B-B14F-4D97-AF65-F5344CB8AC3E}">
        <p14:creationId xmlns:p14="http://schemas.microsoft.com/office/powerpoint/2010/main" val="42659472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nodeType="clickEffect">
                                  <p:stCondLst>
                                    <p:cond delay="0"/>
                                  </p:stCondLst>
                                  <p:childTnLst>
                                    <p:animEffect transition="out" filter="wipe(down)">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0"/>
                            </p:stCondLst>
                            <p:childTnLst>
                              <p:par>
                                <p:cTn id="66" presetID="42" presetClass="path" presetSubtype="0" accel="50000" decel="50000" fill="hold" grpId="0" nodeType="afterEffect">
                                  <p:stCondLst>
                                    <p:cond delay="0"/>
                                  </p:stCondLst>
                                  <p:childTnLst>
                                    <p:animMotion origin="layout" path="M 2.77778E-6 -3.7037E-6 L -0.0007 0.30556 " pathEditMode="relative" rAng="0" ptsTypes="AA">
                                      <p:cBhvr>
                                        <p:cTn id="67" dur="2000" fill="hold"/>
                                        <p:tgtEl>
                                          <p:spTgt spid="33"/>
                                        </p:tgtEl>
                                        <p:attrNameLst>
                                          <p:attrName>ppt_x</p:attrName>
                                          <p:attrName>ppt_y</p:attrName>
                                        </p:attrNameLst>
                                      </p:cBhvr>
                                      <p:rCtr x="-35" y="15278"/>
                                    </p:animMotion>
                                  </p:childTnLst>
                                </p:cTn>
                              </p:par>
                            </p:childTnLst>
                          </p:cTn>
                        </p:par>
                        <p:par>
                          <p:cTn id="68" fill="hold">
                            <p:stCondLst>
                              <p:cond delay="2000"/>
                            </p:stCondLst>
                            <p:childTnLst>
                              <p:par>
                                <p:cTn id="69" presetID="1" presetClass="emph" presetSubtype="2" fill="hold" grpId="0" nodeType="afterEffect">
                                  <p:stCondLst>
                                    <p:cond delay="0"/>
                                  </p:stCondLst>
                                  <p:childTnLst>
                                    <p:animClr clrSpc="rgb" dir="cw">
                                      <p:cBhvr>
                                        <p:cTn id="70" dur="500" fill="hold"/>
                                        <p:tgtEl>
                                          <p:spTgt spid="8"/>
                                        </p:tgtEl>
                                        <p:attrNameLst>
                                          <p:attrName>fillcolor</p:attrName>
                                        </p:attrNameLst>
                                      </p:cBhvr>
                                      <p:to>
                                        <a:schemeClr val="accent1"/>
                                      </p:to>
                                    </p:animClr>
                                    <p:set>
                                      <p:cBhvr>
                                        <p:cTn id="71" dur="500" fill="hold"/>
                                        <p:tgtEl>
                                          <p:spTgt spid="8"/>
                                        </p:tgtEl>
                                        <p:attrNameLst>
                                          <p:attrName>fill.type</p:attrName>
                                        </p:attrNameLst>
                                      </p:cBhvr>
                                      <p:to>
                                        <p:strVal val="solid"/>
                                      </p:to>
                                    </p:set>
                                    <p:set>
                                      <p:cBhvr>
                                        <p:cTn id="72" dur="500" fill="hold"/>
                                        <p:tgtEl>
                                          <p:spTgt spid="8"/>
                                        </p:tgtEl>
                                        <p:attrNameLst>
                                          <p:attrName>fill.on</p:attrName>
                                        </p:attrNameLst>
                                      </p:cBhvr>
                                      <p:to>
                                        <p:strVal val="true"/>
                                      </p:to>
                                    </p:set>
                                  </p:childTnLst>
                                </p:cTn>
                              </p:par>
                            </p:childTnLst>
                          </p:cTn>
                        </p:par>
                        <p:par>
                          <p:cTn id="73" fill="hold">
                            <p:stCondLst>
                              <p:cond delay="2500"/>
                            </p:stCondLst>
                            <p:childTnLst>
                              <p:par>
                                <p:cTn id="74" presetID="1" presetClass="emph" presetSubtype="2" fill="hold" nodeType="afterEffect">
                                  <p:stCondLst>
                                    <p:cond delay="0"/>
                                  </p:stCondLst>
                                  <p:childTnLst>
                                    <p:animClr clrSpc="rgb" dir="cw">
                                      <p:cBhvr>
                                        <p:cTn id="75" dur="500" fill="hold"/>
                                        <p:tgtEl>
                                          <p:spTgt spid="9"/>
                                        </p:tgtEl>
                                        <p:attrNameLst>
                                          <p:attrName>fillcolor</p:attrName>
                                        </p:attrNameLst>
                                      </p:cBhvr>
                                      <p:to>
                                        <a:schemeClr val="accent1"/>
                                      </p:to>
                                    </p:animClr>
                                    <p:set>
                                      <p:cBhvr>
                                        <p:cTn id="76" dur="500" fill="hold"/>
                                        <p:tgtEl>
                                          <p:spTgt spid="9"/>
                                        </p:tgtEl>
                                        <p:attrNameLst>
                                          <p:attrName>fill.type</p:attrName>
                                        </p:attrNameLst>
                                      </p:cBhvr>
                                      <p:to>
                                        <p:strVal val="solid"/>
                                      </p:to>
                                    </p:set>
                                    <p:set>
                                      <p:cBhvr>
                                        <p:cTn id="77" dur="500" fill="hold"/>
                                        <p:tgtEl>
                                          <p:spTgt spid="9"/>
                                        </p:tgtEl>
                                        <p:attrNameLst>
                                          <p:attrName>fill.on</p:attrName>
                                        </p:attrNameLst>
                                      </p:cBhvr>
                                      <p:to>
                                        <p:strVal val="true"/>
                                      </p:to>
                                    </p:set>
                                  </p:childTnLst>
                                </p:cTn>
                              </p:par>
                            </p:childTnLst>
                          </p:cTn>
                        </p:par>
                        <p:par>
                          <p:cTn id="78" fill="hold">
                            <p:stCondLst>
                              <p:cond delay="3000"/>
                            </p:stCondLst>
                            <p:childTnLst>
                              <p:par>
                                <p:cTn id="79" presetID="1" presetClass="emph" presetSubtype="2" fill="hold" nodeType="afterEffect">
                                  <p:stCondLst>
                                    <p:cond delay="0"/>
                                  </p:stCondLst>
                                  <p:childTnLst>
                                    <p:animClr clrSpc="rgb" dir="cw">
                                      <p:cBhvr>
                                        <p:cTn id="80" dur="500" fill="hold"/>
                                        <p:tgtEl>
                                          <p:spTgt spid="10"/>
                                        </p:tgtEl>
                                        <p:attrNameLst>
                                          <p:attrName>fillcolor</p:attrName>
                                        </p:attrNameLst>
                                      </p:cBhvr>
                                      <p:to>
                                        <a:schemeClr val="accent1"/>
                                      </p:to>
                                    </p:animClr>
                                    <p:set>
                                      <p:cBhvr>
                                        <p:cTn id="81" dur="500" fill="hold"/>
                                        <p:tgtEl>
                                          <p:spTgt spid="10"/>
                                        </p:tgtEl>
                                        <p:attrNameLst>
                                          <p:attrName>fill.type</p:attrName>
                                        </p:attrNameLst>
                                      </p:cBhvr>
                                      <p:to>
                                        <p:strVal val="solid"/>
                                      </p:to>
                                    </p:set>
                                    <p:set>
                                      <p:cBhvr>
                                        <p:cTn id="82" dur="500" fill="hold"/>
                                        <p:tgtEl>
                                          <p:spTgt spid="10"/>
                                        </p:tgtEl>
                                        <p:attrNameLst>
                                          <p:attrName>fill.on</p:attrName>
                                        </p:attrNameLst>
                                      </p:cBhvr>
                                      <p:to>
                                        <p:strVal val="true"/>
                                      </p:to>
                                    </p:set>
                                  </p:childTnLst>
                                </p:cTn>
                              </p:par>
                            </p:childTnLst>
                          </p:cTn>
                        </p:par>
                        <p:par>
                          <p:cTn id="83" fill="hold">
                            <p:stCondLst>
                              <p:cond delay="3500"/>
                            </p:stCondLst>
                            <p:childTnLst>
                              <p:par>
                                <p:cTn id="84" presetID="1" presetClass="entr" presetSubtype="0" fill="hold" grpId="1" nodeType="afterEffect">
                                  <p:stCondLst>
                                    <p:cond delay="0"/>
                                  </p:stCondLst>
                                  <p:childTnLst>
                                    <p:set>
                                      <p:cBhvr>
                                        <p:cTn id="85" dur="1" fill="hold">
                                          <p:stCondLst>
                                            <p:cond delay="0"/>
                                          </p:stCondLst>
                                        </p:cTn>
                                        <p:tgtEl>
                                          <p:spTgt spid="44"/>
                                        </p:tgtEl>
                                        <p:attrNameLst>
                                          <p:attrName>style.visibility</p:attrName>
                                        </p:attrNameLst>
                                      </p:cBhvr>
                                      <p:to>
                                        <p:strVal val="visible"/>
                                      </p:to>
                                    </p:set>
                                  </p:childTnLst>
                                </p:cTn>
                              </p:par>
                            </p:childTnLst>
                          </p:cTn>
                        </p:par>
                        <p:par>
                          <p:cTn id="86" fill="hold">
                            <p:stCondLst>
                              <p:cond delay="3500"/>
                            </p:stCondLst>
                            <p:childTnLst>
                              <p:par>
                                <p:cTn id="87" presetID="42" presetClass="path" presetSubtype="0" accel="50000" decel="50000" fill="hold" grpId="0" nodeType="afterEffect">
                                  <p:stCondLst>
                                    <p:cond delay="0"/>
                                  </p:stCondLst>
                                  <p:childTnLst>
                                    <p:animMotion origin="layout" path="M -4.44444E-6 -3.33333E-6 L -4.44444E-6 -0.19189 " pathEditMode="relative" rAng="0" ptsTypes="AA">
                                      <p:cBhvr>
                                        <p:cTn id="88" dur="2000" fill="hold"/>
                                        <p:tgtEl>
                                          <p:spTgt spid="44"/>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 grpId="0" animBg="1"/>
      <p:bldP spid="8" grpId="0" animBg="1"/>
      <p:bldP spid="8" grpId="1" animBg="1"/>
      <p:bldP spid="9" grpId="0" animBg="1"/>
      <p:bldP spid="10" grpId="0" animBg="1"/>
      <p:bldP spid="11" grpId="0" animBg="1"/>
      <p:bldP spid="12" grpId="0" animBg="1"/>
      <p:bldP spid="13" grpId="0" animBg="1"/>
      <p:bldP spid="19" grpId="0"/>
      <p:bldP spid="35" grpId="0" animBg="1"/>
      <p:bldP spid="44" grpId="0" animBg="1"/>
      <p:bldP spid="44" grpId="1" animBg="1"/>
      <p:bldP spid="45" grpId="0"/>
      <p:bldP spid="33" grpId="0" animBg="1"/>
      <p:bldP spid="33" grpId="1"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4000" dirty="0">
                <a:solidFill>
                  <a:schemeClr val="bg1">
                    <a:lumMod val="65000"/>
                  </a:schemeClr>
                </a:solidFill>
              </a:rPr>
              <a:t>Motivation and Our Approach</a:t>
            </a:r>
          </a:p>
          <a:p>
            <a:r>
              <a:rPr lang="en-US" sz="4000" dirty="0">
                <a:solidFill>
                  <a:srgbClr val="C00000"/>
                </a:solidFill>
              </a:rPr>
              <a:t>Parallelism Challenge</a:t>
            </a:r>
          </a:p>
          <a:p>
            <a:r>
              <a:rPr lang="en-US" sz="4000" dirty="0">
                <a:solidFill>
                  <a:srgbClr val="C00000"/>
                </a:solidFill>
              </a:rPr>
              <a:t>IMPICA Core Architecture</a:t>
            </a:r>
          </a:p>
          <a:p>
            <a:r>
              <a:rPr lang="en-US" sz="4000" dirty="0"/>
              <a:t>Address Translation Challenge</a:t>
            </a:r>
          </a:p>
          <a:p>
            <a:r>
              <a:rPr lang="en-US" sz="4000" dirty="0"/>
              <a:t>IMPICA Page Table</a:t>
            </a:r>
          </a:p>
          <a:p>
            <a:r>
              <a:rPr lang="en-US" sz="4000" dirty="0"/>
              <a:t>Evaluation</a:t>
            </a:r>
          </a:p>
          <a:p>
            <a:r>
              <a:rPr lang="en-US" sz="4000" dirty="0"/>
              <a:t>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238</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23092222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Parallelism Challenge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239</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cxnSp>
        <p:nvCxnSpPr>
          <p:cNvPr id="6" name="Straight Arrow Connector 5"/>
          <p:cNvCxnSpPr/>
          <p:nvPr/>
        </p:nvCxnSpPr>
        <p:spPr>
          <a:xfrm>
            <a:off x="727638" y="1662545"/>
            <a:ext cx="6961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689547" y="1339562"/>
            <a:ext cx="1745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Time</a:t>
            </a:r>
          </a:p>
        </p:txBody>
      </p:sp>
      <p:sp>
        <p:nvSpPr>
          <p:cNvPr id="9" name="Rounded Rectangle 8"/>
          <p:cNvSpPr/>
          <p:nvPr/>
        </p:nvSpPr>
        <p:spPr>
          <a:xfrm>
            <a:off x="2919845" y="1905438"/>
            <a:ext cx="2763982" cy="737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access</a:t>
            </a:r>
          </a:p>
        </p:txBody>
      </p:sp>
      <p:sp>
        <p:nvSpPr>
          <p:cNvPr id="11" name="Rectangle 10"/>
          <p:cNvSpPr/>
          <p:nvPr/>
        </p:nvSpPr>
        <p:spPr>
          <a:xfrm>
            <a:off x="18" y="1989161"/>
            <a:ext cx="16989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CPU core</a:t>
            </a:r>
          </a:p>
        </p:txBody>
      </p:sp>
      <p:sp>
        <p:nvSpPr>
          <p:cNvPr id="13" name="Rectangle 12"/>
          <p:cNvSpPr/>
          <p:nvPr/>
        </p:nvSpPr>
        <p:spPr>
          <a:xfrm>
            <a:off x="-29833" y="4148641"/>
            <a:ext cx="206779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In-Memory Accelerator</a:t>
            </a:r>
          </a:p>
        </p:txBody>
      </p:sp>
      <p:sp>
        <p:nvSpPr>
          <p:cNvPr id="14" name="Rounded Rectangle 13"/>
          <p:cNvSpPr/>
          <p:nvPr/>
        </p:nvSpPr>
        <p:spPr>
          <a:xfrm>
            <a:off x="2067791" y="4227247"/>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15" name="Rounded Rectangle 14"/>
          <p:cNvSpPr/>
          <p:nvPr/>
        </p:nvSpPr>
        <p:spPr>
          <a:xfrm>
            <a:off x="2919857" y="4227065"/>
            <a:ext cx="1766455" cy="739304"/>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access</a:t>
            </a:r>
          </a:p>
        </p:txBody>
      </p:sp>
      <p:sp>
        <p:nvSpPr>
          <p:cNvPr id="18" name="Rectangle 17"/>
          <p:cNvSpPr/>
          <p:nvPr/>
        </p:nvSpPr>
        <p:spPr>
          <a:xfrm>
            <a:off x="18" y="3031271"/>
            <a:ext cx="16989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CPU core</a:t>
            </a:r>
          </a:p>
        </p:txBody>
      </p:sp>
      <p:sp>
        <p:nvSpPr>
          <p:cNvPr id="25" name="Rounded Rectangle 24"/>
          <p:cNvSpPr/>
          <p:nvPr/>
        </p:nvSpPr>
        <p:spPr>
          <a:xfrm>
            <a:off x="4686301" y="4227247"/>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6" name="Rounded Rectangle 25"/>
          <p:cNvSpPr/>
          <p:nvPr/>
        </p:nvSpPr>
        <p:spPr>
          <a:xfrm>
            <a:off x="2082570" y="1905438"/>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7" name="Rounded Rectangle 26"/>
          <p:cNvSpPr/>
          <p:nvPr/>
        </p:nvSpPr>
        <p:spPr>
          <a:xfrm>
            <a:off x="5685770" y="1896383"/>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8" name="Rounded Rectangle 27"/>
          <p:cNvSpPr/>
          <p:nvPr/>
        </p:nvSpPr>
        <p:spPr>
          <a:xfrm>
            <a:off x="3342410" y="2961721"/>
            <a:ext cx="2761488" cy="737857"/>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access</a:t>
            </a:r>
          </a:p>
        </p:txBody>
      </p:sp>
      <p:sp>
        <p:nvSpPr>
          <p:cNvPr id="29" name="Rounded Rectangle 28"/>
          <p:cNvSpPr/>
          <p:nvPr/>
        </p:nvSpPr>
        <p:spPr>
          <a:xfrm>
            <a:off x="2505147" y="2961719"/>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30" name="Rounded Rectangle 29"/>
          <p:cNvSpPr/>
          <p:nvPr/>
        </p:nvSpPr>
        <p:spPr>
          <a:xfrm>
            <a:off x="6103913" y="2950799"/>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31" name="Rounded Rectangle 30"/>
          <p:cNvSpPr/>
          <p:nvPr/>
        </p:nvSpPr>
        <p:spPr>
          <a:xfrm>
            <a:off x="5527972" y="4227247"/>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32" name="Rounded Rectangle 31"/>
          <p:cNvSpPr/>
          <p:nvPr/>
        </p:nvSpPr>
        <p:spPr>
          <a:xfrm>
            <a:off x="6380018" y="4227065"/>
            <a:ext cx="1766455" cy="73930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access</a:t>
            </a:r>
          </a:p>
        </p:txBody>
      </p:sp>
      <p:sp>
        <p:nvSpPr>
          <p:cNvPr id="33" name="Rounded Rectangle 32"/>
          <p:cNvSpPr/>
          <p:nvPr/>
        </p:nvSpPr>
        <p:spPr>
          <a:xfrm>
            <a:off x="8146746" y="4227247"/>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cxnSp>
        <p:nvCxnSpPr>
          <p:cNvPr id="35" name="Straight Connector 34"/>
          <p:cNvCxnSpPr/>
          <p:nvPr/>
        </p:nvCxnSpPr>
        <p:spPr>
          <a:xfrm>
            <a:off x="5527963" y="3969328"/>
            <a:ext cx="0" cy="20366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528061" y="1724407"/>
            <a:ext cx="0" cy="42602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5527983" y="5569527"/>
            <a:ext cx="97802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rot="21364223">
            <a:off x="436829" y="5265326"/>
            <a:ext cx="4794422"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lumMod val="85000"/>
                    <a:lumOff val="15000"/>
                  </a:prstClr>
                </a:solidFill>
                <a:effectLst/>
                <a:uLnTx/>
                <a:uFillTx/>
                <a:latin typeface="Calibri"/>
                <a:ea typeface="+mn-ea"/>
                <a:cs typeface="+mn-cs"/>
              </a:rPr>
              <a:t>Faster for one operation</a:t>
            </a:r>
          </a:p>
        </p:txBody>
      </p:sp>
      <p:cxnSp>
        <p:nvCxnSpPr>
          <p:cNvPr id="46" name="Straight Connector 45"/>
          <p:cNvCxnSpPr/>
          <p:nvPr/>
        </p:nvCxnSpPr>
        <p:spPr>
          <a:xfrm>
            <a:off x="6929896" y="1745673"/>
            <a:ext cx="0" cy="42602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004614" y="3948061"/>
            <a:ext cx="0" cy="20366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945562" y="5569527"/>
            <a:ext cx="205905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rot="21364223">
            <a:off x="615427" y="5150395"/>
            <a:ext cx="4794422"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Calibri"/>
                <a:ea typeface="+mn-ea"/>
                <a:cs typeface="+mn-cs"/>
              </a:rPr>
              <a:t>Slower for two operations</a:t>
            </a:r>
          </a:p>
        </p:txBody>
      </p:sp>
    </p:spTree>
    <p:custDataLst>
      <p:tags r:id="rId1"/>
    </p:custDataLst>
    <p:extLst>
      <p:ext uri="{BB962C8B-B14F-4D97-AF65-F5344CB8AC3E}">
        <p14:creationId xmlns:p14="http://schemas.microsoft.com/office/powerpoint/2010/main" val="469319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childTnLst>
                          </p:cTn>
                        </p:par>
                        <p:par>
                          <p:cTn id="43" fill="hold">
                            <p:stCondLst>
                              <p:cond delay="1000"/>
                            </p:stCondLst>
                            <p:childTnLst>
                              <p:par>
                                <p:cTn id="44" presetID="53" presetClass="entr" presetSubtype="16"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5"/>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36"/>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5"/>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Effect transition="in" filter="fade">
                                      <p:cBhvr>
                                        <p:cTn id="77" dur="500"/>
                                        <p:tgtEl>
                                          <p:spTgt spid="29"/>
                                        </p:tgtEl>
                                      </p:cBhvr>
                                    </p:animEffect>
                                  </p:childTnLst>
                                </p:cTn>
                              </p:par>
                            </p:childTnLst>
                          </p:cTn>
                        </p:par>
                        <p:par>
                          <p:cTn id="78" fill="hold">
                            <p:stCondLst>
                              <p:cond delay="500"/>
                            </p:stCondLst>
                            <p:childTnLst>
                              <p:par>
                                <p:cTn id="79" presetID="53" presetClass="entr" presetSubtype="16"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500" fill="hold"/>
                                        <p:tgtEl>
                                          <p:spTgt spid="28"/>
                                        </p:tgtEl>
                                        <p:attrNameLst>
                                          <p:attrName>ppt_w</p:attrName>
                                        </p:attrNameLst>
                                      </p:cBhvr>
                                      <p:tavLst>
                                        <p:tav tm="0">
                                          <p:val>
                                            <p:fltVal val="0"/>
                                          </p:val>
                                        </p:tav>
                                        <p:tav tm="100000">
                                          <p:val>
                                            <p:strVal val="#ppt_w"/>
                                          </p:val>
                                        </p:tav>
                                      </p:tavLst>
                                    </p:anim>
                                    <p:anim calcmode="lin" valueType="num">
                                      <p:cBhvr>
                                        <p:cTn id="82" dur="500" fill="hold"/>
                                        <p:tgtEl>
                                          <p:spTgt spid="28"/>
                                        </p:tgtEl>
                                        <p:attrNameLst>
                                          <p:attrName>ppt_h</p:attrName>
                                        </p:attrNameLst>
                                      </p:cBhvr>
                                      <p:tavLst>
                                        <p:tav tm="0">
                                          <p:val>
                                            <p:fltVal val="0"/>
                                          </p:val>
                                        </p:tav>
                                        <p:tav tm="100000">
                                          <p:val>
                                            <p:strVal val="#ppt_h"/>
                                          </p:val>
                                        </p:tav>
                                      </p:tavLst>
                                    </p:anim>
                                    <p:animEffect transition="in" filter="fade">
                                      <p:cBhvr>
                                        <p:cTn id="83" dur="500"/>
                                        <p:tgtEl>
                                          <p:spTgt spid="28"/>
                                        </p:tgtEl>
                                      </p:cBhvr>
                                    </p:animEffect>
                                  </p:childTnLst>
                                </p:cTn>
                              </p:par>
                            </p:childTnLst>
                          </p:cTn>
                        </p:par>
                        <p:par>
                          <p:cTn id="84" fill="hold">
                            <p:stCondLst>
                              <p:cond delay="1000"/>
                            </p:stCondLst>
                            <p:childTnLst>
                              <p:par>
                                <p:cTn id="85" presetID="53" presetClass="entr" presetSubtype="16"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p:cTn id="94" dur="500" fill="hold"/>
                                        <p:tgtEl>
                                          <p:spTgt spid="31"/>
                                        </p:tgtEl>
                                        <p:attrNameLst>
                                          <p:attrName>ppt_w</p:attrName>
                                        </p:attrNameLst>
                                      </p:cBhvr>
                                      <p:tavLst>
                                        <p:tav tm="0">
                                          <p:val>
                                            <p:fltVal val="0"/>
                                          </p:val>
                                        </p:tav>
                                        <p:tav tm="100000">
                                          <p:val>
                                            <p:strVal val="#ppt_w"/>
                                          </p:val>
                                        </p:tav>
                                      </p:tavLst>
                                    </p:anim>
                                    <p:anim calcmode="lin" valueType="num">
                                      <p:cBhvr>
                                        <p:cTn id="95" dur="500" fill="hold"/>
                                        <p:tgtEl>
                                          <p:spTgt spid="31"/>
                                        </p:tgtEl>
                                        <p:attrNameLst>
                                          <p:attrName>ppt_h</p:attrName>
                                        </p:attrNameLst>
                                      </p:cBhvr>
                                      <p:tavLst>
                                        <p:tav tm="0">
                                          <p:val>
                                            <p:fltVal val="0"/>
                                          </p:val>
                                        </p:tav>
                                        <p:tav tm="100000">
                                          <p:val>
                                            <p:strVal val="#ppt_h"/>
                                          </p:val>
                                        </p:tav>
                                      </p:tavLst>
                                    </p:anim>
                                    <p:animEffect transition="in" filter="fade">
                                      <p:cBhvr>
                                        <p:cTn id="96" dur="500"/>
                                        <p:tgtEl>
                                          <p:spTgt spid="31"/>
                                        </p:tgtEl>
                                      </p:cBhvr>
                                    </p:animEffect>
                                  </p:childTnLst>
                                </p:cTn>
                              </p:par>
                            </p:childTnLst>
                          </p:cTn>
                        </p:par>
                        <p:par>
                          <p:cTn id="97" fill="hold">
                            <p:stCondLst>
                              <p:cond delay="500"/>
                            </p:stCondLst>
                            <p:childTnLst>
                              <p:par>
                                <p:cTn id="98" presetID="53" presetClass="entr" presetSubtype="16" fill="hold" grpId="0" nodeType="afterEffect">
                                  <p:stCondLst>
                                    <p:cond delay="0"/>
                                  </p:stCondLst>
                                  <p:childTnLst>
                                    <p:set>
                                      <p:cBhvr>
                                        <p:cTn id="99" dur="1" fill="hold">
                                          <p:stCondLst>
                                            <p:cond delay="0"/>
                                          </p:stCondLst>
                                        </p:cTn>
                                        <p:tgtEl>
                                          <p:spTgt spid="32"/>
                                        </p:tgtEl>
                                        <p:attrNameLst>
                                          <p:attrName>style.visibility</p:attrName>
                                        </p:attrNameLst>
                                      </p:cBhvr>
                                      <p:to>
                                        <p:strVal val="visible"/>
                                      </p:to>
                                    </p:set>
                                    <p:anim calcmode="lin" valueType="num">
                                      <p:cBhvr>
                                        <p:cTn id="100" dur="500" fill="hold"/>
                                        <p:tgtEl>
                                          <p:spTgt spid="32"/>
                                        </p:tgtEl>
                                        <p:attrNameLst>
                                          <p:attrName>ppt_w</p:attrName>
                                        </p:attrNameLst>
                                      </p:cBhvr>
                                      <p:tavLst>
                                        <p:tav tm="0">
                                          <p:val>
                                            <p:fltVal val="0"/>
                                          </p:val>
                                        </p:tav>
                                        <p:tav tm="100000">
                                          <p:val>
                                            <p:strVal val="#ppt_w"/>
                                          </p:val>
                                        </p:tav>
                                      </p:tavLst>
                                    </p:anim>
                                    <p:anim calcmode="lin" valueType="num">
                                      <p:cBhvr>
                                        <p:cTn id="101" dur="500" fill="hold"/>
                                        <p:tgtEl>
                                          <p:spTgt spid="32"/>
                                        </p:tgtEl>
                                        <p:attrNameLst>
                                          <p:attrName>ppt_h</p:attrName>
                                        </p:attrNameLst>
                                      </p:cBhvr>
                                      <p:tavLst>
                                        <p:tav tm="0">
                                          <p:val>
                                            <p:fltVal val="0"/>
                                          </p:val>
                                        </p:tav>
                                        <p:tav tm="100000">
                                          <p:val>
                                            <p:strVal val="#ppt_h"/>
                                          </p:val>
                                        </p:tav>
                                      </p:tavLst>
                                    </p:anim>
                                    <p:animEffect transition="in" filter="fade">
                                      <p:cBhvr>
                                        <p:cTn id="102" dur="500"/>
                                        <p:tgtEl>
                                          <p:spTgt spid="32"/>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14" grpId="0" animBg="1"/>
      <p:bldP spid="15" grpId="0" animBg="1"/>
      <p:bldP spid="18" grpId="0"/>
      <p:bldP spid="25" grpId="0" animBg="1"/>
      <p:bldP spid="26" grpId="0" animBg="1"/>
      <p:bldP spid="27" grpId="0" animBg="1"/>
      <p:bldP spid="28" grpId="0" animBg="1"/>
      <p:bldP spid="29" grpId="0" animBg="1"/>
      <p:bldP spid="30" grpId="0" animBg="1"/>
      <p:bldP spid="31" grpId="0" animBg="1"/>
      <p:bldP spid="32" grpId="0" animBg="1"/>
      <p:bldP spid="33" grpId="0" animBg="1"/>
      <p:bldP spid="45" grpId="0" animBg="1"/>
      <p:bldP spid="45" grpId="1"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aramond" charset="0"/>
                <a:ea typeface="ＭＳ Ｐゴシック" charset="0"/>
                <a:cs typeface="ＭＳ Ｐゴシック" charset="0"/>
              </a:rPr>
              <a:t>Data Movement vs. Computation Energy</a:t>
            </a:r>
            <a:endParaRPr lang="en-US" dirty="0"/>
          </a:p>
        </p:txBody>
      </p:sp>
      <p:sp>
        <p:nvSpPr>
          <p:cNvPr id="3" name="Content Placeholder 2"/>
          <p:cNvSpPr>
            <a:spLocks noGrp="1"/>
          </p:cNvSpPr>
          <p:nvPr>
            <p:ph idx="1"/>
          </p:nvPr>
        </p:nvSpPr>
        <p:spPr>
          <a:xfrm>
            <a:off x="228600" y="1052736"/>
            <a:ext cx="8610600" cy="4876800"/>
          </a:xfrm>
        </p:spPr>
        <p:txBody>
          <a:bodyPr/>
          <a:lstStyle/>
          <a:p>
            <a:r>
              <a:rPr lang="en-US" dirty="0">
                <a:solidFill>
                  <a:srgbClr val="FF0000"/>
                </a:solidFill>
                <a:cs typeface="Adobe Garamond Pro"/>
              </a:rPr>
              <a:t>Data movement </a:t>
            </a:r>
            <a:r>
              <a:rPr lang="en-US" dirty="0">
                <a:solidFill>
                  <a:schemeClr val="tx2"/>
                </a:solidFill>
                <a:cs typeface="Adobe Garamond Pro"/>
              </a:rPr>
              <a:t>is a major system energy bottleneck</a:t>
            </a:r>
          </a:p>
          <a:p>
            <a:pPr lvl="1"/>
            <a:r>
              <a:rPr lang="en-US" sz="2000" dirty="0">
                <a:cs typeface="Adobe Garamond Pro"/>
              </a:rPr>
              <a:t>Comprises </a:t>
            </a:r>
            <a:r>
              <a:rPr lang="en-US" sz="2000" dirty="0">
                <a:solidFill>
                  <a:srgbClr val="0000FF"/>
                </a:solidFill>
                <a:cs typeface="Adobe Garamond Pro"/>
              </a:rPr>
              <a:t>41%</a:t>
            </a:r>
            <a:r>
              <a:rPr lang="en-US" sz="2000" dirty="0">
                <a:cs typeface="Adobe Garamond Pro"/>
              </a:rPr>
              <a:t> of mobile system energy during web browsing [2]</a:t>
            </a:r>
          </a:p>
          <a:p>
            <a:pPr lvl="1"/>
            <a:r>
              <a:rPr lang="en-US" sz="2000" dirty="0">
                <a:cs typeface="Adobe Garamond Pro"/>
              </a:rPr>
              <a:t>Costs </a:t>
            </a:r>
            <a:r>
              <a:rPr lang="en-US" sz="2000" dirty="0">
                <a:solidFill>
                  <a:srgbClr val="0000FF"/>
                </a:solidFill>
                <a:cs typeface="Adobe Garamond Pro"/>
              </a:rPr>
              <a:t>~115 </a:t>
            </a:r>
            <a:r>
              <a:rPr lang="en-US" sz="2000" dirty="0">
                <a:cs typeface="Adobe Garamond Pro"/>
              </a:rPr>
              <a:t>times as much energy as an ADD operation [1, 2]</a:t>
            </a:r>
          </a:p>
          <a:p>
            <a:endParaRPr lang="en-US" dirty="0">
              <a:solidFill>
                <a:schemeClr val="tx2"/>
              </a:solidFill>
              <a:cs typeface="Adobe Garamond Pro"/>
            </a:endParaRP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648072" y="2555875"/>
            <a:ext cx="7452320" cy="2817341"/>
          </a:xfrm>
          <a:prstGeom prst="rect">
            <a:avLst/>
          </a:prstGeom>
        </p:spPr>
      </p:pic>
      <p:sp>
        <p:nvSpPr>
          <p:cNvPr id="6" name="TextBox 5"/>
          <p:cNvSpPr txBox="1"/>
          <p:nvPr/>
        </p:nvSpPr>
        <p:spPr>
          <a:xfrm>
            <a:off x="35496" y="5805264"/>
            <a:ext cx="59186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[1]: Reducing data Movement Energy via Online Data Clustering and Encoding (MICRO’16)</a:t>
            </a:r>
          </a:p>
        </p:txBody>
      </p:sp>
      <p:sp>
        <p:nvSpPr>
          <p:cNvPr id="7" name="TextBox 6"/>
          <p:cNvSpPr txBox="1"/>
          <p:nvPr/>
        </p:nvSpPr>
        <p:spPr>
          <a:xfrm>
            <a:off x="76200" y="6033864"/>
            <a:ext cx="91141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[2]: Quantifying the energy cost of data movement for emerging smart phone workloads on mobile platforms (IISWC’14)</a:t>
            </a:r>
          </a:p>
        </p:txBody>
      </p:sp>
    </p:spTree>
    <p:extLst>
      <p:ext uri="{BB962C8B-B14F-4D97-AF65-F5344CB8AC3E}">
        <p14:creationId xmlns:p14="http://schemas.microsoft.com/office/powerpoint/2010/main" val="1874356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8515350" cy="723445"/>
          </a:xfrm>
        </p:spPr>
        <p:txBody>
          <a:bodyPr>
            <a:normAutofit/>
          </a:bodyPr>
          <a:lstStyle/>
          <a:p>
            <a:r>
              <a:rPr lang="en-US" dirty="0"/>
              <a:t>Parallelism Challenge and Opportunity</a:t>
            </a:r>
          </a:p>
        </p:txBody>
      </p:sp>
      <p:sp>
        <p:nvSpPr>
          <p:cNvPr id="3" name="Content Placeholder 2"/>
          <p:cNvSpPr>
            <a:spLocks noGrp="1"/>
          </p:cNvSpPr>
          <p:nvPr>
            <p:ph idx="1"/>
          </p:nvPr>
        </p:nvSpPr>
        <p:spPr>
          <a:xfrm>
            <a:off x="628650" y="1210491"/>
            <a:ext cx="7886700" cy="5356564"/>
          </a:xfrm>
        </p:spPr>
        <p:txBody>
          <a:bodyPr>
            <a:normAutofit/>
          </a:bodyPr>
          <a:lstStyle/>
          <a:p>
            <a:r>
              <a:rPr lang="en-US" sz="3600" dirty="0"/>
              <a:t>A simple in-memory accelerator can still be </a:t>
            </a:r>
            <a:r>
              <a:rPr lang="en-US" sz="3600" dirty="0">
                <a:solidFill>
                  <a:srgbClr val="FF0000"/>
                </a:solidFill>
              </a:rPr>
              <a:t>slower</a:t>
            </a:r>
            <a:r>
              <a:rPr lang="en-US" sz="3600" dirty="0"/>
              <a:t> than multiple CPU cores</a:t>
            </a:r>
            <a:endParaRPr lang="en-US" sz="4000" dirty="0"/>
          </a:p>
          <a:p>
            <a:endParaRPr lang="en-US" sz="4000" dirty="0"/>
          </a:p>
          <a:p>
            <a:endParaRPr lang="en-US" sz="4000" dirty="0"/>
          </a:p>
          <a:p>
            <a:r>
              <a:rPr lang="en-US" sz="3600" dirty="0">
                <a:solidFill>
                  <a:schemeClr val="accent5"/>
                </a:solidFill>
              </a:rPr>
              <a:t>Opportunity: </a:t>
            </a:r>
            <a:r>
              <a:rPr lang="en-US" sz="3600" dirty="0"/>
              <a:t>a pointer-chasing accelerator spends a long time     </a:t>
            </a:r>
            <a:r>
              <a:rPr lang="en-US" sz="3600" dirty="0">
                <a:solidFill>
                  <a:srgbClr val="006C31"/>
                </a:solidFill>
              </a:rPr>
              <a:t>waiting for memory</a:t>
            </a:r>
          </a:p>
          <a:p>
            <a:pPr marL="0" indent="0">
              <a:buNone/>
            </a:pPr>
            <a:endParaRPr lang="en-US" sz="4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240</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
        <p:nvSpPr>
          <p:cNvPr id="5" name="Rectangle 4"/>
          <p:cNvSpPr/>
          <p:nvPr/>
        </p:nvSpPr>
        <p:spPr>
          <a:xfrm>
            <a:off x="1798602" y="2357120"/>
            <a:ext cx="1616428" cy="44704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CPU core</a:t>
            </a:r>
          </a:p>
        </p:txBody>
      </p:sp>
      <p:sp>
        <p:nvSpPr>
          <p:cNvPr id="8" name="Rectangle 7"/>
          <p:cNvSpPr/>
          <p:nvPr/>
        </p:nvSpPr>
        <p:spPr>
          <a:xfrm>
            <a:off x="3612656" y="3240187"/>
            <a:ext cx="1650224" cy="44704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Accelerator</a:t>
            </a:r>
          </a:p>
        </p:txBody>
      </p:sp>
      <p:sp>
        <p:nvSpPr>
          <p:cNvPr id="10" name="Rectangle 9"/>
          <p:cNvSpPr/>
          <p:nvPr/>
        </p:nvSpPr>
        <p:spPr>
          <a:xfrm>
            <a:off x="3629554" y="2357120"/>
            <a:ext cx="1616428" cy="44704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CPU core</a:t>
            </a:r>
          </a:p>
        </p:txBody>
      </p:sp>
      <p:sp>
        <p:nvSpPr>
          <p:cNvPr id="11" name="Rectangle 10"/>
          <p:cNvSpPr/>
          <p:nvPr/>
        </p:nvSpPr>
        <p:spPr>
          <a:xfrm>
            <a:off x="5460506" y="2353595"/>
            <a:ext cx="1616428" cy="447040"/>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CPU core</a:t>
            </a:r>
          </a:p>
        </p:txBody>
      </p:sp>
      <p:cxnSp>
        <p:nvCxnSpPr>
          <p:cNvPr id="13" name="Straight Arrow Connector 12"/>
          <p:cNvCxnSpPr>
            <a:stCxn id="5" idx="2"/>
            <a:endCxn id="8" idx="0"/>
          </p:cNvCxnSpPr>
          <p:nvPr/>
        </p:nvCxnSpPr>
        <p:spPr>
          <a:xfrm>
            <a:off x="2606816" y="2804161"/>
            <a:ext cx="1830952" cy="436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2"/>
            <a:endCxn id="8" idx="0"/>
          </p:cNvCxnSpPr>
          <p:nvPr/>
        </p:nvCxnSpPr>
        <p:spPr>
          <a:xfrm>
            <a:off x="4437768" y="2804161"/>
            <a:ext cx="0" cy="436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2"/>
            <a:endCxn id="8" idx="0"/>
          </p:cNvCxnSpPr>
          <p:nvPr/>
        </p:nvCxnSpPr>
        <p:spPr>
          <a:xfrm flipH="1">
            <a:off x="4437768" y="2800817"/>
            <a:ext cx="1830952" cy="439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956971" y="5449274"/>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1" name="Rounded Rectangle 20"/>
          <p:cNvSpPr/>
          <p:nvPr/>
        </p:nvSpPr>
        <p:spPr>
          <a:xfrm>
            <a:off x="1808993" y="5449092"/>
            <a:ext cx="5758312" cy="739304"/>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access (10-15X of Comp)</a:t>
            </a:r>
          </a:p>
        </p:txBody>
      </p:sp>
      <p:sp>
        <p:nvSpPr>
          <p:cNvPr id="22" name="Rounded Rectangle 21"/>
          <p:cNvSpPr/>
          <p:nvPr/>
        </p:nvSpPr>
        <p:spPr>
          <a:xfrm>
            <a:off x="7567311" y="5435199"/>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Tree>
    <p:custDataLst>
      <p:tags r:id="rId1"/>
    </p:custDataLst>
    <p:extLst>
      <p:ext uri="{BB962C8B-B14F-4D97-AF65-F5344CB8AC3E}">
        <p14:creationId xmlns:p14="http://schemas.microsoft.com/office/powerpoint/2010/main" val="367367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P spid="11" grpId="0" animBg="1"/>
      <p:bldP spid="20" grpId="0" animBg="1"/>
      <p:bldP spid="21" grpId="0" animBg="1"/>
      <p:bldP spid="22"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Curved Connector 53"/>
          <p:cNvCxnSpPr>
            <a:stCxn id="24" idx="2"/>
            <a:endCxn id="25" idx="1"/>
          </p:cNvCxnSpPr>
          <p:nvPr/>
        </p:nvCxnSpPr>
        <p:spPr>
          <a:xfrm rot="16200000" flipH="1">
            <a:off x="2754432" y="5367817"/>
            <a:ext cx="1520623" cy="348095"/>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8650" y="365152"/>
            <a:ext cx="7886700" cy="1110383"/>
          </a:xfrm>
        </p:spPr>
        <p:txBody>
          <a:bodyPr>
            <a:normAutofit/>
          </a:bodyPr>
          <a:lstStyle/>
          <a:p>
            <a:r>
              <a:rPr lang="en-US" dirty="0"/>
              <a:t>Our Solution: </a:t>
            </a:r>
            <a:br>
              <a:rPr lang="en-US" dirty="0"/>
            </a:br>
            <a:r>
              <a:rPr lang="en-US" dirty="0"/>
              <a:t>Address-Access Decoupling</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cxnSp>
        <p:nvCxnSpPr>
          <p:cNvPr id="5" name="Straight Arrow Connector 4"/>
          <p:cNvCxnSpPr/>
          <p:nvPr/>
        </p:nvCxnSpPr>
        <p:spPr>
          <a:xfrm>
            <a:off x="727638" y="1662545"/>
            <a:ext cx="6961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689547" y="1339562"/>
            <a:ext cx="17456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Time</a:t>
            </a:r>
          </a:p>
        </p:txBody>
      </p:sp>
      <p:sp>
        <p:nvSpPr>
          <p:cNvPr id="16" name="Rounded Rectangle 15"/>
          <p:cNvSpPr/>
          <p:nvPr/>
        </p:nvSpPr>
        <p:spPr>
          <a:xfrm>
            <a:off x="2067791" y="4029818"/>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17" name="Rounded Rectangle 16"/>
          <p:cNvSpPr/>
          <p:nvPr/>
        </p:nvSpPr>
        <p:spPr>
          <a:xfrm>
            <a:off x="2909460" y="5100833"/>
            <a:ext cx="1766455" cy="739304"/>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access</a:t>
            </a:r>
          </a:p>
        </p:txBody>
      </p:sp>
      <p:sp>
        <p:nvSpPr>
          <p:cNvPr id="18" name="Rounded Rectangle 17"/>
          <p:cNvSpPr/>
          <p:nvPr/>
        </p:nvSpPr>
        <p:spPr>
          <a:xfrm>
            <a:off x="4623985" y="4015798"/>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19" name="Rounded Rectangle 18"/>
          <p:cNvSpPr/>
          <p:nvPr/>
        </p:nvSpPr>
        <p:spPr>
          <a:xfrm>
            <a:off x="5476020" y="4029818"/>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2" name="Rectangle 21"/>
          <p:cNvSpPr/>
          <p:nvPr/>
        </p:nvSpPr>
        <p:spPr>
          <a:xfrm>
            <a:off x="202623" y="3915163"/>
            <a:ext cx="151707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Address Engine</a:t>
            </a:r>
          </a:p>
        </p:txBody>
      </p:sp>
      <p:sp>
        <p:nvSpPr>
          <p:cNvPr id="23" name="Rectangle 22"/>
          <p:cNvSpPr/>
          <p:nvPr/>
        </p:nvSpPr>
        <p:spPr>
          <a:xfrm>
            <a:off x="202623" y="5363266"/>
            <a:ext cx="151707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Access Engine</a:t>
            </a:r>
          </a:p>
        </p:txBody>
      </p:sp>
      <p:sp>
        <p:nvSpPr>
          <p:cNvPr id="24" name="Rounded Rectangle 23"/>
          <p:cNvSpPr/>
          <p:nvPr/>
        </p:nvSpPr>
        <p:spPr>
          <a:xfrm>
            <a:off x="2919846" y="4028715"/>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25" name="Rounded Rectangle 24"/>
          <p:cNvSpPr/>
          <p:nvPr/>
        </p:nvSpPr>
        <p:spPr>
          <a:xfrm>
            <a:off x="3688785" y="5932341"/>
            <a:ext cx="1766455" cy="73930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access</a:t>
            </a:r>
          </a:p>
        </p:txBody>
      </p:sp>
      <p:cxnSp>
        <p:nvCxnSpPr>
          <p:cNvPr id="34" name="Straight Arrow Connector 33"/>
          <p:cNvCxnSpPr/>
          <p:nvPr/>
        </p:nvCxnSpPr>
        <p:spPr>
          <a:xfrm>
            <a:off x="727638" y="1662545"/>
            <a:ext cx="6961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920118" y="1905438"/>
            <a:ext cx="2999115" cy="737857"/>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access</a:t>
            </a:r>
          </a:p>
        </p:txBody>
      </p:sp>
      <p:sp>
        <p:nvSpPr>
          <p:cNvPr id="36" name="Rectangle 35"/>
          <p:cNvSpPr/>
          <p:nvPr/>
        </p:nvSpPr>
        <p:spPr>
          <a:xfrm>
            <a:off x="18" y="1989161"/>
            <a:ext cx="16989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CPU core</a:t>
            </a:r>
          </a:p>
        </p:txBody>
      </p:sp>
      <p:sp>
        <p:nvSpPr>
          <p:cNvPr id="37" name="Rectangle 36"/>
          <p:cNvSpPr/>
          <p:nvPr/>
        </p:nvSpPr>
        <p:spPr>
          <a:xfrm>
            <a:off x="18" y="3031271"/>
            <a:ext cx="169891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CPU core</a:t>
            </a:r>
          </a:p>
        </p:txBody>
      </p:sp>
      <p:sp>
        <p:nvSpPr>
          <p:cNvPr id="38" name="Rounded Rectangle 37"/>
          <p:cNvSpPr/>
          <p:nvPr/>
        </p:nvSpPr>
        <p:spPr>
          <a:xfrm>
            <a:off x="2082570" y="1905438"/>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39" name="Rounded Rectangle 38"/>
          <p:cNvSpPr/>
          <p:nvPr/>
        </p:nvSpPr>
        <p:spPr>
          <a:xfrm>
            <a:off x="5918971" y="1897947"/>
            <a:ext cx="841663" cy="752839"/>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40" name="Rounded Rectangle 39"/>
          <p:cNvSpPr/>
          <p:nvPr/>
        </p:nvSpPr>
        <p:spPr>
          <a:xfrm>
            <a:off x="2988200" y="2936382"/>
            <a:ext cx="3088270" cy="737857"/>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Memory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access</a:t>
            </a:r>
          </a:p>
        </p:txBody>
      </p:sp>
      <p:sp>
        <p:nvSpPr>
          <p:cNvPr id="41" name="Rounded Rectangle 40"/>
          <p:cNvSpPr/>
          <p:nvPr/>
        </p:nvSpPr>
        <p:spPr>
          <a:xfrm>
            <a:off x="2150895" y="2936382"/>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sp>
        <p:nvSpPr>
          <p:cNvPr id="42" name="Rounded Rectangle 41"/>
          <p:cNvSpPr/>
          <p:nvPr/>
        </p:nvSpPr>
        <p:spPr>
          <a:xfrm>
            <a:off x="6076474" y="2936382"/>
            <a:ext cx="841663" cy="75283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Comp</a:t>
            </a:r>
          </a:p>
        </p:txBody>
      </p:sp>
      <p:cxnSp>
        <p:nvCxnSpPr>
          <p:cNvPr id="44" name="Straight Connector 43"/>
          <p:cNvCxnSpPr/>
          <p:nvPr/>
        </p:nvCxnSpPr>
        <p:spPr>
          <a:xfrm>
            <a:off x="6929896" y="1745673"/>
            <a:ext cx="0" cy="42602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28061" y="3969328"/>
            <a:ext cx="0" cy="2036619"/>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352003" y="5621483"/>
            <a:ext cx="57790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p:cNvCxnSpPr>
            <a:stCxn id="16" idx="2"/>
            <a:endCxn id="17" idx="1"/>
          </p:cNvCxnSpPr>
          <p:nvPr/>
        </p:nvCxnSpPr>
        <p:spPr>
          <a:xfrm rot="16200000" flipH="1">
            <a:off x="2355043" y="4916246"/>
            <a:ext cx="688011" cy="420831"/>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17" idx="3"/>
            <a:endCxn id="18" idx="2"/>
          </p:cNvCxnSpPr>
          <p:nvPr/>
        </p:nvCxnSpPr>
        <p:spPr>
          <a:xfrm flipV="1">
            <a:off x="4675915" y="4768637"/>
            <a:ext cx="368877" cy="702031"/>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p:cNvCxnSpPr>
            <a:stCxn id="25" idx="3"/>
            <a:endCxn id="19" idx="2"/>
          </p:cNvCxnSpPr>
          <p:nvPr/>
        </p:nvCxnSpPr>
        <p:spPr>
          <a:xfrm flipV="1">
            <a:off x="5455235" y="4782657"/>
            <a:ext cx="441613" cy="1519519"/>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rot="21364223">
            <a:off x="1044748" y="3202816"/>
            <a:ext cx="7813882"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6C31"/>
                </a:solidFill>
                <a:effectLst/>
                <a:uLnTx/>
                <a:uFillTx/>
                <a:latin typeface="Calibri"/>
                <a:ea typeface="+mn-ea"/>
                <a:cs typeface="+mn-cs"/>
              </a:rPr>
              <a:t>Address-access decoupling enables parallelism in both engines with low cost</a:t>
            </a:r>
          </a:p>
        </p:txBody>
      </p:sp>
    </p:spTree>
    <p:custDataLst>
      <p:tags r:id="rId1"/>
    </p:custDataLst>
    <p:extLst>
      <p:ext uri="{BB962C8B-B14F-4D97-AF65-F5344CB8AC3E}">
        <p14:creationId xmlns:p14="http://schemas.microsoft.com/office/powerpoint/2010/main" val="242605907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53" presetClass="entr" presetSubtype="16"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1" presetClass="entr" presetSubtype="0" fill="hold" nodeType="withEffect">
                                  <p:stCondLst>
                                    <p:cond delay="0"/>
                                  </p:stCondLst>
                                  <p:childTnLst>
                                    <p:set>
                                      <p:cBhvr>
                                        <p:cTn id="77" dur="1" fill="hold">
                                          <p:stCondLst>
                                            <p:cond delay="0"/>
                                          </p:stCondLst>
                                        </p:cTn>
                                        <p:tgtEl>
                                          <p:spTgt spid="5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60"/>
                                        </p:tgtEl>
                                        <p:attrNameLst>
                                          <p:attrName>style.visibility</p:attrName>
                                        </p:attrNameLst>
                                      </p:cBhvr>
                                      <p:to>
                                        <p:strVal val="visible"/>
                                      </p:to>
                                    </p:set>
                                  </p:childTnLst>
                                </p:cTn>
                              </p:par>
                              <p:par>
                                <p:cTn id="90" presetID="9" presetClass="emph" presetSubtype="0" grpId="1" nodeType="withEffect">
                                  <p:stCondLst>
                                    <p:cond delay="0"/>
                                  </p:stCondLst>
                                  <p:childTnLst>
                                    <p:set>
                                      <p:cBhvr rctx="PPT">
                                        <p:cTn id="91" dur="indefinite"/>
                                        <p:tgtEl>
                                          <p:spTgt spid="35"/>
                                        </p:tgtEl>
                                        <p:attrNameLst>
                                          <p:attrName>style.opacity</p:attrName>
                                        </p:attrNameLst>
                                      </p:cBhvr>
                                      <p:to>
                                        <p:strVal val="0.5"/>
                                      </p:to>
                                    </p:set>
                                    <p:animEffect filter="image" prLst="opacity: 0.5">
                                      <p:cBhvr rctx="IE">
                                        <p:cTn id="92" dur="indefinite"/>
                                        <p:tgtEl>
                                          <p:spTgt spid="35"/>
                                        </p:tgtEl>
                                      </p:cBhvr>
                                    </p:animEffect>
                                  </p:childTnLst>
                                </p:cTn>
                              </p:par>
                              <p:par>
                                <p:cTn id="93" presetID="9" presetClass="emph" presetSubtype="0" grpId="1" nodeType="withEffect">
                                  <p:stCondLst>
                                    <p:cond delay="0"/>
                                  </p:stCondLst>
                                  <p:childTnLst>
                                    <p:set>
                                      <p:cBhvr rctx="PPT">
                                        <p:cTn id="94" dur="indefinite"/>
                                        <p:tgtEl>
                                          <p:spTgt spid="36"/>
                                        </p:tgtEl>
                                        <p:attrNameLst>
                                          <p:attrName>style.opacity</p:attrName>
                                        </p:attrNameLst>
                                      </p:cBhvr>
                                      <p:to>
                                        <p:strVal val="0.5"/>
                                      </p:to>
                                    </p:set>
                                    <p:animEffect filter="image" prLst="opacity: 0.5">
                                      <p:cBhvr rctx="IE">
                                        <p:cTn id="95" dur="indefinite"/>
                                        <p:tgtEl>
                                          <p:spTgt spid="36"/>
                                        </p:tgtEl>
                                      </p:cBhvr>
                                    </p:animEffect>
                                  </p:childTnLst>
                                </p:cTn>
                              </p:par>
                              <p:par>
                                <p:cTn id="96" presetID="9" presetClass="emph" presetSubtype="0" grpId="1" nodeType="withEffect">
                                  <p:stCondLst>
                                    <p:cond delay="0"/>
                                  </p:stCondLst>
                                  <p:childTnLst>
                                    <p:set>
                                      <p:cBhvr rctx="PPT">
                                        <p:cTn id="97" dur="indefinite"/>
                                        <p:tgtEl>
                                          <p:spTgt spid="37"/>
                                        </p:tgtEl>
                                        <p:attrNameLst>
                                          <p:attrName>style.opacity</p:attrName>
                                        </p:attrNameLst>
                                      </p:cBhvr>
                                      <p:to>
                                        <p:strVal val="0.5"/>
                                      </p:to>
                                    </p:set>
                                    <p:animEffect filter="image" prLst="opacity: 0.5">
                                      <p:cBhvr rctx="IE">
                                        <p:cTn id="98" dur="indefinite"/>
                                        <p:tgtEl>
                                          <p:spTgt spid="37"/>
                                        </p:tgtEl>
                                      </p:cBhvr>
                                    </p:animEffect>
                                  </p:childTnLst>
                                </p:cTn>
                              </p:par>
                              <p:par>
                                <p:cTn id="99" presetID="9" presetClass="emph" presetSubtype="0" grpId="1" nodeType="withEffect">
                                  <p:stCondLst>
                                    <p:cond delay="0"/>
                                  </p:stCondLst>
                                  <p:childTnLst>
                                    <p:set>
                                      <p:cBhvr rctx="PPT">
                                        <p:cTn id="100" dur="indefinite"/>
                                        <p:tgtEl>
                                          <p:spTgt spid="38"/>
                                        </p:tgtEl>
                                        <p:attrNameLst>
                                          <p:attrName>style.opacity</p:attrName>
                                        </p:attrNameLst>
                                      </p:cBhvr>
                                      <p:to>
                                        <p:strVal val="0.5"/>
                                      </p:to>
                                    </p:set>
                                    <p:animEffect filter="image" prLst="opacity: 0.5">
                                      <p:cBhvr rctx="IE">
                                        <p:cTn id="101" dur="indefinite"/>
                                        <p:tgtEl>
                                          <p:spTgt spid="38"/>
                                        </p:tgtEl>
                                      </p:cBhvr>
                                    </p:animEffect>
                                  </p:childTnLst>
                                </p:cTn>
                              </p:par>
                              <p:par>
                                <p:cTn id="102" presetID="9" presetClass="emph" presetSubtype="0" grpId="1" nodeType="withEffect">
                                  <p:stCondLst>
                                    <p:cond delay="0"/>
                                  </p:stCondLst>
                                  <p:childTnLst>
                                    <p:set>
                                      <p:cBhvr rctx="PPT">
                                        <p:cTn id="103" dur="indefinite"/>
                                        <p:tgtEl>
                                          <p:spTgt spid="39"/>
                                        </p:tgtEl>
                                        <p:attrNameLst>
                                          <p:attrName>style.opacity</p:attrName>
                                        </p:attrNameLst>
                                      </p:cBhvr>
                                      <p:to>
                                        <p:strVal val="0.5"/>
                                      </p:to>
                                    </p:set>
                                    <p:animEffect filter="image" prLst="opacity: 0.5">
                                      <p:cBhvr rctx="IE">
                                        <p:cTn id="104" dur="indefinite"/>
                                        <p:tgtEl>
                                          <p:spTgt spid="39"/>
                                        </p:tgtEl>
                                      </p:cBhvr>
                                    </p:animEffect>
                                  </p:childTnLst>
                                </p:cTn>
                              </p:par>
                              <p:par>
                                <p:cTn id="105" presetID="9" presetClass="emph" presetSubtype="0" grpId="1" nodeType="withEffect">
                                  <p:stCondLst>
                                    <p:cond delay="0"/>
                                  </p:stCondLst>
                                  <p:childTnLst>
                                    <p:set>
                                      <p:cBhvr rctx="PPT">
                                        <p:cTn id="106" dur="indefinite"/>
                                        <p:tgtEl>
                                          <p:spTgt spid="40"/>
                                        </p:tgtEl>
                                        <p:attrNameLst>
                                          <p:attrName>style.opacity</p:attrName>
                                        </p:attrNameLst>
                                      </p:cBhvr>
                                      <p:to>
                                        <p:strVal val="0.5"/>
                                      </p:to>
                                    </p:set>
                                    <p:animEffect filter="image" prLst="opacity: 0.5">
                                      <p:cBhvr rctx="IE">
                                        <p:cTn id="107" dur="indefinite"/>
                                        <p:tgtEl>
                                          <p:spTgt spid="40"/>
                                        </p:tgtEl>
                                      </p:cBhvr>
                                    </p:animEffect>
                                  </p:childTnLst>
                                </p:cTn>
                              </p:par>
                              <p:par>
                                <p:cTn id="108" presetID="9" presetClass="emph" presetSubtype="0" grpId="1" nodeType="withEffect">
                                  <p:stCondLst>
                                    <p:cond delay="0"/>
                                  </p:stCondLst>
                                  <p:childTnLst>
                                    <p:set>
                                      <p:cBhvr rctx="PPT">
                                        <p:cTn id="109" dur="indefinite"/>
                                        <p:tgtEl>
                                          <p:spTgt spid="41"/>
                                        </p:tgtEl>
                                        <p:attrNameLst>
                                          <p:attrName>style.opacity</p:attrName>
                                        </p:attrNameLst>
                                      </p:cBhvr>
                                      <p:to>
                                        <p:strVal val="0.5"/>
                                      </p:to>
                                    </p:set>
                                    <p:animEffect filter="image" prLst="opacity: 0.5">
                                      <p:cBhvr rctx="IE">
                                        <p:cTn id="110" dur="indefinite"/>
                                        <p:tgtEl>
                                          <p:spTgt spid="41"/>
                                        </p:tgtEl>
                                      </p:cBhvr>
                                    </p:animEffect>
                                  </p:childTnLst>
                                </p:cTn>
                              </p:par>
                              <p:par>
                                <p:cTn id="111" presetID="9" presetClass="emph" presetSubtype="0" grpId="1" nodeType="withEffect">
                                  <p:stCondLst>
                                    <p:cond delay="0"/>
                                  </p:stCondLst>
                                  <p:childTnLst>
                                    <p:set>
                                      <p:cBhvr rctx="PPT">
                                        <p:cTn id="112" dur="indefinite"/>
                                        <p:tgtEl>
                                          <p:spTgt spid="42"/>
                                        </p:tgtEl>
                                        <p:attrNameLst>
                                          <p:attrName>style.opacity</p:attrName>
                                        </p:attrNameLst>
                                      </p:cBhvr>
                                      <p:to>
                                        <p:strVal val="0.5"/>
                                      </p:to>
                                    </p:set>
                                    <p:animEffect filter="image" prLst="opacity: 0.5">
                                      <p:cBhvr rctx="IE">
                                        <p:cTn id="113" dur="indefinite"/>
                                        <p:tgtEl>
                                          <p:spTgt spid="42"/>
                                        </p:tgtEl>
                                      </p:cBhvr>
                                    </p:animEffect>
                                  </p:childTnLst>
                                </p:cTn>
                              </p:par>
                              <p:par>
                                <p:cTn id="114" presetID="9" presetClass="emph" presetSubtype="0" grpId="1" nodeType="withEffect">
                                  <p:stCondLst>
                                    <p:cond delay="0"/>
                                  </p:stCondLst>
                                  <p:childTnLst>
                                    <p:set>
                                      <p:cBhvr rctx="PPT">
                                        <p:cTn id="115" dur="indefinite"/>
                                        <p:tgtEl>
                                          <p:spTgt spid="22"/>
                                        </p:tgtEl>
                                        <p:attrNameLst>
                                          <p:attrName>style.opacity</p:attrName>
                                        </p:attrNameLst>
                                      </p:cBhvr>
                                      <p:to>
                                        <p:strVal val="0.5"/>
                                      </p:to>
                                    </p:set>
                                    <p:animEffect filter="image" prLst="opacity: 0.5">
                                      <p:cBhvr rctx="IE">
                                        <p:cTn id="116" dur="indefinite"/>
                                        <p:tgtEl>
                                          <p:spTgt spid="22"/>
                                        </p:tgtEl>
                                      </p:cBhvr>
                                    </p:animEffect>
                                  </p:childTnLst>
                                </p:cTn>
                              </p:par>
                              <p:par>
                                <p:cTn id="117" presetID="9" presetClass="emph" presetSubtype="0" grpId="1" nodeType="withEffect">
                                  <p:stCondLst>
                                    <p:cond delay="0"/>
                                  </p:stCondLst>
                                  <p:childTnLst>
                                    <p:set>
                                      <p:cBhvr rctx="PPT">
                                        <p:cTn id="118" dur="indefinite"/>
                                        <p:tgtEl>
                                          <p:spTgt spid="23"/>
                                        </p:tgtEl>
                                        <p:attrNameLst>
                                          <p:attrName>style.opacity</p:attrName>
                                        </p:attrNameLst>
                                      </p:cBhvr>
                                      <p:to>
                                        <p:strVal val="0.5"/>
                                      </p:to>
                                    </p:set>
                                    <p:animEffect filter="image" prLst="opacity: 0.5">
                                      <p:cBhvr rctx="IE">
                                        <p:cTn id="119" dur="indefinite"/>
                                        <p:tgtEl>
                                          <p:spTgt spid="23"/>
                                        </p:tgtEl>
                                      </p:cBhvr>
                                    </p:animEffect>
                                  </p:childTnLst>
                                </p:cTn>
                              </p:par>
                              <p:par>
                                <p:cTn id="120" presetID="9" presetClass="emph" presetSubtype="0" grpId="1" nodeType="withEffect">
                                  <p:stCondLst>
                                    <p:cond delay="0"/>
                                  </p:stCondLst>
                                  <p:childTnLst>
                                    <p:set>
                                      <p:cBhvr rctx="PPT">
                                        <p:cTn id="121" dur="indefinite"/>
                                        <p:tgtEl>
                                          <p:spTgt spid="16"/>
                                        </p:tgtEl>
                                        <p:attrNameLst>
                                          <p:attrName>style.opacity</p:attrName>
                                        </p:attrNameLst>
                                      </p:cBhvr>
                                      <p:to>
                                        <p:strVal val="0.5"/>
                                      </p:to>
                                    </p:set>
                                    <p:animEffect filter="image" prLst="opacity: 0.5">
                                      <p:cBhvr rctx="IE">
                                        <p:cTn id="122" dur="indefinite"/>
                                        <p:tgtEl>
                                          <p:spTgt spid="16"/>
                                        </p:tgtEl>
                                      </p:cBhvr>
                                    </p:animEffect>
                                  </p:childTnLst>
                                </p:cTn>
                              </p:par>
                              <p:par>
                                <p:cTn id="123" presetID="9" presetClass="emph" presetSubtype="0" nodeType="withEffect">
                                  <p:stCondLst>
                                    <p:cond delay="0"/>
                                  </p:stCondLst>
                                  <p:childTnLst>
                                    <p:set>
                                      <p:cBhvr rctx="PPT">
                                        <p:cTn id="124" dur="indefinite"/>
                                        <p:tgtEl>
                                          <p:spTgt spid="50"/>
                                        </p:tgtEl>
                                        <p:attrNameLst>
                                          <p:attrName>style.opacity</p:attrName>
                                        </p:attrNameLst>
                                      </p:cBhvr>
                                      <p:to>
                                        <p:strVal val="0.5"/>
                                      </p:to>
                                    </p:set>
                                    <p:animEffect filter="image" prLst="opacity: 0.5">
                                      <p:cBhvr rctx="IE">
                                        <p:cTn id="125" dur="indefinite"/>
                                        <p:tgtEl>
                                          <p:spTgt spid="50"/>
                                        </p:tgtEl>
                                      </p:cBhvr>
                                    </p:animEffect>
                                  </p:childTnLst>
                                </p:cTn>
                              </p:par>
                              <p:par>
                                <p:cTn id="126" presetID="9" presetClass="emph" presetSubtype="0" grpId="1" nodeType="withEffect">
                                  <p:stCondLst>
                                    <p:cond delay="0"/>
                                  </p:stCondLst>
                                  <p:childTnLst>
                                    <p:set>
                                      <p:cBhvr rctx="PPT">
                                        <p:cTn id="127" dur="indefinite"/>
                                        <p:tgtEl>
                                          <p:spTgt spid="17"/>
                                        </p:tgtEl>
                                        <p:attrNameLst>
                                          <p:attrName>style.opacity</p:attrName>
                                        </p:attrNameLst>
                                      </p:cBhvr>
                                      <p:to>
                                        <p:strVal val="0.5"/>
                                      </p:to>
                                    </p:set>
                                    <p:animEffect filter="image" prLst="opacity: 0.5">
                                      <p:cBhvr rctx="IE">
                                        <p:cTn id="128" dur="indefinite"/>
                                        <p:tgtEl>
                                          <p:spTgt spid="17"/>
                                        </p:tgtEl>
                                      </p:cBhvr>
                                    </p:animEffect>
                                  </p:childTnLst>
                                </p:cTn>
                              </p:par>
                              <p:par>
                                <p:cTn id="129" presetID="9" presetClass="emph" presetSubtype="0" grpId="1" nodeType="withEffect">
                                  <p:stCondLst>
                                    <p:cond delay="0"/>
                                  </p:stCondLst>
                                  <p:childTnLst>
                                    <p:set>
                                      <p:cBhvr rctx="PPT">
                                        <p:cTn id="130" dur="indefinite"/>
                                        <p:tgtEl>
                                          <p:spTgt spid="24"/>
                                        </p:tgtEl>
                                        <p:attrNameLst>
                                          <p:attrName>style.opacity</p:attrName>
                                        </p:attrNameLst>
                                      </p:cBhvr>
                                      <p:to>
                                        <p:strVal val="0.5"/>
                                      </p:to>
                                    </p:set>
                                    <p:animEffect filter="image" prLst="opacity: 0.5">
                                      <p:cBhvr rctx="IE">
                                        <p:cTn id="131" dur="indefinite"/>
                                        <p:tgtEl>
                                          <p:spTgt spid="24"/>
                                        </p:tgtEl>
                                      </p:cBhvr>
                                    </p:animEffect>
                                  </p:childTnLst>
                                </p:cTn>
                              </p:par>
                              <p:par>
                                <p:cTn id="132" presetID="9" presetClass="emph" presetSubtype="0" nodeType="withEffect">
                                  <p:stCondLst>
                                    <p:cond delay="0"/>
                                  </p:stCondLst>
                                  <p:childTnLst>
                                    <p:set>
                                      <p:cBhvr rctx="PPT">
                                        <p:cTn id="133" dur="indefinite"/>
                                        <p:tgtEl>
                                          <p:spTgt spid="54"/>
                                        </p:tgtEl>
                                        <p:attrNameLst>
                                          <p:attrName>style.opacity</p:attrName>
                                        </p:attrNameLst>
                                      </p:cBhvr>
                                      <p:to>
                                        <p:strVal val="0.5"/>
                                      </p:to>
                                    </p:set>
                                    <p:animEffect filter="image" prLst="opacity: 0.5">
                                      <p:cBhvr rctx="IE">
                                        <p:cTn id="134" dur="indefinite"/>
                                        <p:tgtEl>
                                          <p:spTgt spid="54"/>
                                        </p:tgtEl>
                                      </p:cBhvr>
                                    </p:animEffect>
                                  </p:childTnLst>
                                </p:cTn>
                              </p:par>
                              <p:par>
                                <p:cTn id="135" presetID="9" presetClass="emph" presetSubtype="0" grpId="1" nodeType="withEffect">
                                  <p:stCondLst>
                                    <p:cond delay="0"/>
                                  </p:stCondLst>
                                  <p:childTnLst>
                                    <p:set>
                                      <p:cBhvr rctx="PPT">
                                        <p:cTn id="136" dur="indefinite"/>
                                        <p:tgtEl>
                                          <p:spTgt spid="25"/>
                                        </p:tgtEl>
                                        <p:attrNameLst>
                                          <p:attrName>style.opacity</p:attrName>
                                        </p:attrNameLst>
                                      </p:cBhvr>
                                      <p:to>
                                        <p:strVal val="0.5"/>
                                      </p:to>
                                    </p:set>
                                    <p:animEffect filter="image" prLst="opacity: 0.5">
                                      <p:cBhvr rctx="IE">
                                        <p:cTn id="137" dur="indefinite"/>
                                        <p:tgtEl>
                                          <p:spTgt spid="25"/>
                                        </p:tgtEl>
                                      </p:cBhvr>
                                    </p:animEffect>
                                  </p:childTnLst>
                                </p:cTn>
                              </p:par>
                              <p:par>
                                <p:cTn id="138" presetID="9" presetClass="emph" presetSubtype="0" grpId="1" nodeType="withEffect">
                                  <p:stCondLst>
                                    <p:cond delay="0"/>
                                  </p:stCondLst>
                                  <p:childTnLst>
                                    <p:set>
                                      <p:cBhvr rctx="PPT">
                                        <p:cTn id="139" dur="indefinite"/>
                                        <p:tgtEl>
                                          <p:spTgt spid="18"/>
                                        </p:tgtEl>
                                        <p:attrNameLst>
                                          <p:attrName>style.opacity</p:attrName>
                                        </p:attrNameLst>
                                      </p:cBhvr>
                                      <p:to>
                                        <p:strVal val="0.5"/>
                                      </p:to>
                                    </p:set>
                                    <p:animEffect filter="image" prLst="opacity: 0.5">
                                      <p:cBhvr rctx="IE">
                                        <p:cTn id="140" dur="indefinite"/>
                                        <p:tgtEl>
                                          <p:spTgt spid="18"/>
                                        </p:tgtEl>
                                      </p:cBhvr>
                                    </p:animEffect>
                                  </p:childTnLst>
                                </p:cTn>
                              </p:par>
                              <p:par>
                                <p:cTn id="141" presetID="9" presetClass="emph" presetSubtype="0" nodeType="withEffect">
                                  <p:stCondLst>
                                    <p:cond delay="0"/>
                                  </p:stCondLst>
                                  <p:childTnLst>
                                    <p:set>
                                      <p:cBhvr rctx="PPT">
                                        <p:cTn id="142" dur="indefinite"/>
                                        <p:tgtEl>
                                          <p:spTgt spid="51"/>
                                        </p:tgtEl>
                                        <p:attrNameLst>
                                          <p:attrName>style.opacity</p:attrName>
                                        </p:attrNameLst>
                                      </p:cBhvr>
                                      <p:to>
                                        <p:strVal val="0.5"/>
                                      </p:to>
                                    </p:set>
                                    <p:animEffect filter="image" prLst="opacity: 0.5">
                                      <p:cBhvr rctx="IE">
                                        <p:cTn id="143" dur="indefinite"/>
                                        <p:tgtEl>
                                          <p:spTgt spid="51"/>
                                        </p:tgtEl>
                                      </p:cBhvr>
                                    </p:animEffect>
                                  </p:childTnLst>
                                </p:cTn>
                              </p:par>
                              <p:par>
                                <p:cTn id="144" presetID="9" presetClass="emph" presetSubtype="0" grpId="1" nodeType="withEffect">
                                  <p:stCondLst>
                                    <p:cond delay="0"/>
                                  </p:stCondLst>
                                  <p:childTnLst>
                                    <p:set>
                                      <p:cBhvr rctx="PPT">
                                        <p:cTn id="145" dur="indefinite"/>
                                        <p:tgtEl>
                                          <p:spTgt spid="19"/>
                                        </p:tgtEl>
                                        <p:attrNameLst>
                                          <p:attrName>style.opacity</p:attrName>
                                        </p:attrNameLst>
                                      </p:cBhvr>
                                      <p:to>
                                        <p:strVal val="0.5"/>
                                      </p:to>
                                    </p:set>
                                    <p:animEffect filter="image" prLst="opacity: 0.5">
                                      <p:cBhvr rctx="IE">
                                        <p:cTn id="146" dur="indefinite"/>
                                        <p:tgtEl>
                                          <p:spTgt spid="19"/>
                                        </p:tgtEl>
                                      </p:cBhvr>
                                    </p:animEffect>
                                  </p:childTnLst>
                                </p:cTn>
                              </p:par>
                              <p:par>
                                <p:cTn id="147" presetID="9" presetClass="emph" presetSubtype="0" nodeType="withEffect">
                                  <p:stCondLst>
                                    <p:cond delay="0"/>
                                  </p:stCondLst>
                                  <p:childTnLst>
                                    <p:set>
                                      <p:cBhvr rctx="PPT">
                                        <p:cTn id="148" dur="indefinite"/>
                                        <p:tgtEl>
                                          <p:spTgt spid="57"/>
                                        </p:tgtEl>
                                        <p:attrNameLst>
                                          <p:attrName>style.opacity</p:attrName>
                                        </p:attrNameLst>
                                      </p:cBhvr>
                                      <p:to>
                                        <p:strVal val="0.5"/>
                                      </p:to>
                                    </p:set>
                                    <p:animEffect filter="image" prLst="opacity: 0.5">
                                      <p:cBhvr rctx="IE">
                                        <p:cTn id="149" dur="indefinite"/>
                                        <p:tgtEl>
                                          <p:spTgt spid="57"/>
                                        </p:tgtEl>
                                      </p:cBhvr>
                                    </p:animEffect>
                                  </p:childTnLst>
                                </p:cTn>
                              </p:par>
                              <p:par>
                                <p:cTn id="150" presetID="9" presetClass="emph" presetSubtype="0" nodeType="withEffect">
                                  <p:stCondLst>
                                    <p:cond delay="0"/>
                                  </p:stCondLst>
                                  <p:childTnLst>
                                    <p:set>
                                      <p:cBhvr rctx="PPT">
                                        <p:cTn id="151" dur="indefinite"/>
                                        <p:tgtEl>
                                          <p:spTgt spid="44"/>
                                        </p:tgtEl>
                                        <p:attrNameLst>
                                          <p:attrName>style.opacity</p:attrName>
                                        </p:attrNameLst>
                                      </p:cBhvr>
                                      <p:to>
                                        <p:strVal val="0.5"/>
                                      </p:to>
                                    </p:set>
                                    <p:animEffect filter="image" prLst="opacity: 0.5">
                                      <p:cBhvr rctx="IE">
                                        <p:cTn id="152" dur="indefinite"/>
                                        <p:tgtEl>
                                          <p:spTgt spid="44"/>
                                        </p:tgtEl>
                                      </p:cBhvr>
                                    </p:animEffect>
                                  </p:childTnLst>
                                </p:cTn>
                              </p:par>
                              <p:par>
                                <p:cTn id="153" presetID="9" presetClass="emph" presetSubtype="0" nodeType="withEffect">
                                  <p:stCondLst>
                                    <p:cond delay="0"/>
                                  </p:stCondLst>
                                  <p:childTnLst>
                                    <p:set>
                                      <p:cBhvr rctx="PPT">
                                        <p:cTn id="154" dur="indefinite"/>
                                        <p:tgtEl>
                                          <p:spTgt spid="45"/>
                                        </p:tgtEl>
                                        <p:attrNameLst>
                                          <p:attrName>style.opacity</p:attrName>
                                        </p:attrNameLst>
                                      </p:cBhvr>
                                      <p:to>
                                        <p:strVal val="0.5"/>
                                      </p:to>
                                    </p:set>
                                    <p:animEffect filter="image" prLst="opacity: 0.5">
                                      <p:cBhvr rctx="IE">
                                        <p:cTn id="155" dur="indefinite"/>
                                        <p:tgtEl>
                                          <p:spTgt spid="45"/>
                                        </p:tgtEl>
                                      </p:cBhvr>
                                    </p:animEffect>
                                  </p:childTnLst>
                                </p:cTn>
                              </p:par>
                              <p:par>
                                <p:cTn id="156" presetID="9" presetClass="emph" presetSubtype="0" nodeType="withEffect">
                                  <p:stCondLst>
                                    <p:cond delay="0"/>
                                  </p:stCondLst>
                                  <p:childTnLst>
                                    <p:set>
                                      <p:cBhvr rctx="PPT">
                                        <p:cTn id="157" dur="indefinite"/>
                                        <p:tgtEl>
                                          <p:spTgt spid="46"/>
                                        </p:tgtEl>
                                        <p:attrNameLst>
                                          <p:attrName>style.opacity</p:attrName>
                                        </p:attrNameLst>
                                      </p:cBhvr>
                                      <p:to>
                                        <p:strVal val="0.5"/>
                                      </p:to>
                                    </p:set>
                                    <p:animEffect filter="image" prLst="opacity: 0.5">
                                      <p:cBhvr rctx="IE">
                                        <p:cTn id="158" dur="indefinite"/>
                                        <p:tgtEl>
                                          <p:spTgt spid="46"/>
                                        </p:tgtEl>
                                      </p:cBhvr>
                                    </p:animEffect>
                                  </p:childTnLst>
                                </p:cTn>
                              </p:par>
                              <p:par>
                                <p:cTn id="159" presetID="9" presetClass="emph" presetSubtype="0" nodeType="withEffect">
                                  <p:stCondLst>
                                    <p:cond delay="0"/>
                                  </p:stCondLst>
                                  <p:childTnLst>
                                    <p:set>
                                      <p:cBhvr rctx="PPT">
                                        <p:cTn id="160" dur="indefinite"/>
                                        <p:tgtEl>
                                          <p:spTgt spid="5"/>
                                        </p:tgtEl>
                                        <p:attrNameLst>
                                          <p:attrName>style.opacity</p:attrName>
                                        </p:attrNameLst>
                                      </p:cBhvr>
                                      <p:to>
                                        <p:strVal val="0.5"/>
                                      </p:to>
                                    </p:set>
                                    <p:animEffect filter="image" prLst="opacity: 0.5">
                                      <p:cBhvr rctx="IE">
                                        <p:cTn id="161" dur="indefinite"/>
                                        <p:tgtEl>
                                          <p:spTgt spid="5"/>
                                        </p:tgtEl>
                                      </p:cBhvr>
                                    </p:animEffect>
                                  </p:childTnLst>
                                </p:cTn>
                              </p:par>
                              <p:par>
                                <p:cTn id="162" presetID="9" presetClass="emph" presetSubtype="0" nodeType="withEffect">
                                  <p:stCondLst>
                                    <p:cond delay="0"/>
                                  </p:stCondLst>
                                  <p:childTnLst>
                                    <p:set>
                                      <p:cBhvr rctx="PPT">
                                        <p:cTn id="163" dur="indefinite"/>
                                        <p:tgtEl>
                                          <p:spTgt spid="34"/>
                                        </p:tgtEl>
                                        <p:attrNameLst>
                                          <p:attrName>style.opacity</p:attrName>
                                        </p:attrNameLst>
                                      </p:cBhvr>
                                      <p:to>
                                        <p:strVal val="0.5"/>
                                      </p:to>
                                    </p:set>
                                    <p:animEffect filter="image" prLst="opacity: 0.5">
                                      <p:cBhvr rctx="IE">
                                        <p:cTn id="164" dur="indefinite"/>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2" grpId="0"/>
      <p:bldP spid="22" grpId="1"/>
      <p:bldP spid="23" grpId="0"/>
      <p:bldP spid="23" grpId="1"/>
      <p:bldP spid="24" grpId="0" animBg="1"/>
      <p:bldP spid="24" grpId="1" animBg="1"/>
      <p:bldP spid="25" grpId="0" animBg="1"/>
      <p:bldP spid="25" grpId="1" animBg="1"/>
      <p:bldP spid="35" grpId="0" animBg="1"/>
      <p:bldP spid="35" grpId="1" animBg="1"/>
      <p:bldP spid="36" grpId="0"/>
      <p:bldP spid="36" grpId="1"/>
      <p:bldP spid="37" grpId="0"/>
      <p:bldP spid="37" grpId="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60"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51165" y="1143949"/>
            <a:ext cx="7685084" cy="920483"/>
          </a:xfrm>
          <a:prstGeom prst="rect">
            <a:avLst/>
          </a:prstGeom>
          <a:solidFill>
            <a:srgbClr val="FFDB6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DRAM Dies</a:t>
            </a:r>
          </a:p>
        </p:txBody>
      </p:sp>
      <p:sp>
        <p:nvSpPr>
          <p:cNvPr id="2" name="Title 1"/>
          <p:cNvSpPr>
            <a:spLocks noGrp="1"/>
          </p:cNvSpPr>
          <p:nvPr>
            <p:ph type="title"/>
          </p:nvPr>
        </p:nvSpPr>
        <p:spPr/>
        <p:txBody>
          <a:bodyPr/>
          <a:lstStyle/>
          <a:p>
            <a:r>
              <a:rPr lang="en-US" dirty="0"/>
              <a:t>IMPICA Core Architecture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
        <p:nvSpPr>
          <p:cNvPr id="5" name="Rectangle 4"/>
          <p:cNvSpPr/>
          <p:nvPr/>
        </p:nvSpPr>
        <p:spPr>
          <a:xfrm>
            <a:off x="2156591" y="4293688"/>
            <a:ext cx="1802050" cy="13441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Address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Engine</a:t>
            </a:r>
          </a:p>
        </p:txBody>
      </p:sp>
      <p:sp>
        <p:nvSpPr>
          <p:cNvPr id="6" name="Rectangle 5"/>
          <p:cNvSpPr/>
          <p:nvPr/>
        </p:nvSpPr>
        <p:spPr>
          <a:xfrm>
            <a:off x="6195972" y="4328137"/>
            <a:ext cx="1899031" cy="134304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Engine</a:t>
            </a:r>
          </a:p>
        </p:txBody>
      </p:sp>
      <p:sp>
        <p:nvSpPr>
          <p:cNvPr id="7" name="Rectangle 6"/>
          <p:cNvSpPr/>
          <p:nvPr/>
        </p:nvSpPr>
        <p:spPr>
          <a:xfrm>
            <a:off x="6222948" y="2646721"/>
            <a:ext cx="2098005" cy="9204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Memory Controller</a:t>
            </a:r>
          </a:p>
        </p:txBody>
      </p:sp>
      <p:cxnSp>
        <p:nvCxnSpPr>
          <p:cNvPr id="8" name="Straight Arrow Connector 7"/>
          <p:cNvCxnSpPr/>
          <p:nvPr/>
        </p:nvCxnSpPr>
        <p:spPr>
          <a:xfrm flipV="1">
            <a:off x="7588586" y="3606803"/>
            <a:ext cx="11094" cy="721156"/>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98765" y="991549"/>
            <a:ext cx="7685084" cy="920483"/>
          </a:xfrm>
          <a:prstGeom prst="rect">
            <a:avLst/>
          </a:prstGeom>
          <a:solidFill>
            <a:srgbClr val="FFDB6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DRAM</a:t>
            </a:r>
          </a:p>
        </p:txBody>
      </p:sp>
      <p:cxnSp>
        <p:nvCxnSpPr>
          <p:cNvPr id="13" name="Straight Connector 12"/>
          <p:cNvCxnSpPr/>
          <p:nvPr/>
        </p:nvCxnSpPr>
        <p:spPr>
          <a:xfrm>
            <a:off x="196612" y="2523430"/>
            <a:ext cx="8790709" cy="103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96861" y="2523430"/>
            <a:ext cx="174566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Times New Roman" charset="0"/>
                <a:cs typeface="Times New Roman" charset="0"/>
              </a:rPr>
              <a:t>Logic Layer</a:t>
            </a:r>
          </a:p>
        </p:txBody>
      </p:sp>
      <p:sp>
        <p:nvSpPr>
          <p:cNvPr id="17" name="Rectangle 16"/>
          <p:cNvSpPr/>
          <p:nvPr/>
        </p:nvSpPr>
        <p:spPr>
          <a:xfrm>
            <a:off x="196586" y="2061765"/>
            <a:ext cx="208857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Gill Sans MT" panose="020B0502020104020203" pitchFamily="34" charset="0"/>
                <a:ea typeface="Times New Roman" charset="0"/>
                <a:cs typeface="Times New Roman" charset="0"/>
              </a:rPr>
              <a:t>DRAM Layers</a:t>
            </a:r>
          </a:p>
        </p:txBody>
      </p:sp>
      <p:sp>
        <p:nvSpPr>
          <p:cNvPr id="20" name="Up-Down Arrow 19"/>
          <p:cNvSpPr/>
          <p:nvPr/>
        </p:nvSpPr>
        <p:spPr>
          <a:xfrm>
            <a:off x="6745183" y="1609145"/>
            <a:ext cx="779318" cy="1072883"/>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39" name="Group 38"/>
          <p:cNvGrpSpPr/>
          <p:nvPr/>
        </p:nvGrpSpPr>
        <p:grpSpPr>
          <a:xfrm>
            <a:off x="361366" y="4687703"/>
            <a:ext cx="1090481" cy="437583"/>
            <a:chOff x="842435" y="4704822"/>
            <a:chExt cx="1090481" cy="437582"/>
          </a:xfrm>
        </p:grpSpPr>
        <p:sp>
          <p:nvSpPr>
            <p:cNvPr id="25" name="Rectangle 24"/>
            <p:cNvSpPr/>
            <p:nvPr/>
          </p:nvSpPr>
          <p:spPr>
            <a:xfrm>
              <a:off x="842435"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p:cNvSpPr/>
            <p:nvPr/>
          </p:nvSpPr>
          <p:spPr>
            <a:xfrm>
              <a:off x="1025034"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Rectangle 27"/>
            <p:cNvSpPr/>
            <p:nvPr/>
          </p:nvSpPr>
          <p:spPr>
            <a:xfrm>
              <a:off x="1207633"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Rectangle 28"/>
            <p:cNvSpPr/>
            <p:nvPr/>
          </p:nvSpPr>
          <p:spPr>
            <a:xfrm>
              <a:off x="1390232"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Rectangle 29"/>
            <p:cNvSpPr/>
            <p:nvPr/>
          </p:nvSpPr>
          <p:spPr>
            <a:xfrm>
              <a:off x="1572831"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Rectangle 30"/>
            <p:cNvSpPr/>
            <p:nvPr/>
          </p:nvSpPr>
          <p:spPr>
            <a:xfrm>
              <a:off x="1755429"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32" name="Rectangle 31"/>
          <p:cNvSpPr/>
          <p:nvPr/>
        </p:nvSpPr>
        <p:spPr>
          <a:xfrm>
            <a:off x="-35043" y="4253730"/>
            <a:ext cx="220891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Request Queue</a:t>
            </a:r>
          </a:p>
        </p:txBody>
      </p:sp>
      <p:cxnSp>
        <p:nvCxnSpPr>
          <p:cNvPr id="35" name="Straight Connector 34"/>
          <p:cNvCxnSpPr/>
          <p:nvPr/>
        </p:nvCxnSpPr>
        <p:spPr>
          <a:xfrm>
            <a:off x="98626" y="5980298"/>
            <a:ext cx="8790709" cy="10391"/>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936" y="6006793"/>
            <a:ext cx="27422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To/From CPU</a:t>
            </a:r>
          </a:p>
        </p:txBody>
      </p:sp>
      <p:sp>
        <p:nvSpPr>
          <p:cNvPr id="38" name="Up-Down Arrow 37"/>
          <p:cNvSpPr/>
          <p:nvPr/>
        </p:nvSpPr>
        <p:spPr>
          <a:xfrm>
            <a:off x="732864" y="5125105"/>
            <a:ext cx="348505" cy="1072883"/>
          </a:xfrm>
          <a:prstGeom prst="up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0" name="Group 39"/>
          <p:cNvGrpSpPr/>
          <p:nvPr/>
        </p:nvGrpSpPr>
        <p:grpSpPr>
          <a:xfrm>
            <a:off x="4544975" y="4367991"/>
            <a:ext cx="1090481" cy="437583"/>
            <a:chOff x="842435" y="4704822"/>
            <a:chExt cx="1090481" cy="437582"/>
          </a:xfrm>
        </p:grpSpPr>
        <p:sp>
          <p:nvSpPr>
            <p:cNvPr id="41" name="Rectangle 40"/>
            <p:cNvSpPr/>
            <p:nvPr/>
          </p:nvSpPr>
          <p:spPr>
            <a:xfrm>
              <a:off x="842435"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Rectangle 41"/>
            <p:cNvSpPr/>
            <p:nvPr/>
          </p:nvSpPr>
          <p:spPr>
            <a:xfrm>
              <a:off x="1025034"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Rectangle 42"/>
            <p:cNvSpPr/>
            <p:nvPr/>
          </p:nvSpPr>
          <p:spPr>
            <a:xfrm>
              <a:off x="1207633"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Rectangle 43"/>
            <p:cNvSpPr/>
            <p:nvPr/>
          </p:nvSpPr>
          <p:spPr>
            <a:xfrm>
              <a:off x="1390232"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Rectangle 44"/>
            <p:cNvSpPr/>
            <p:nvPr/>
          </p:nvSpPr>
          <p:spPr>
            <a:xfrm>
              <a:off x="1572831"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Rectangle 45"/>
            <p:cNvSpPr/>
            <p:nvPr/>
          </p:nvSpPr>
          <p:spPr>
            <a:xfrm>
              <a:off x="1755429"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7" name="Group 46"/>
          <p:cNvGrpSpPr/>
          <p:nvPr/>
        </p:nvGrpSpPr>
        <p:grpSpPr>
          <a:xfrm>
            <a:off x="4544975" y="5120066"/>
            <a:ext cx="1090481" cy="437583"/>
            <a:chOff x="842435" y="4704822"/>
            <a:chExt cx="1090481" cy="437582"/>
          </a:xfrm>
        </p:grpSpPr>
        <p:sp>
          <p:nvSpPr>
            <p:cNvPr id="48" name="Rectangle 47"/>
            <p:cNvSpPr/>
            <p:nvPr/>
          </p:nvSpPr>
          <p:spPr>
            <a:xfrm>
              <a:off x="842435"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Rectangle 48"/>
            <p:cNvSpPr/>
            <p:nvPr/>
          </p:nvSpPr>
          <p:spPr>
            <a:xfrm>
              <a:off x="1025034"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49"/>
            <p:cNvSpPr/>
            <p:nvPr/>
          </p:nvSpPr>
          <p:spPr>
            <a:xfrm>
              <a:off x="1207633"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Rectangle 50"/>
            <p:cNvSpPr/>
            <p:nvPr/>
          </p:nvSpPr>
          <p:spPr>
            <a:xfrm>
              <a:off x="1390232"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Rectangle 51"/>
            <p:cNvSpPr/>
            <p:nvPr/>
          </p:nvSpPr>
          <p:spPr>
            <a:xfrm>
              <a:off x="1572831" y="4704823"/>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52"/>
            <p:cNvSpPr/>
            <p:nvPr/>
          </p:nvSpPr>
          <p:spPr>
            <a:xfrm>
              <a:off x="1755429" y="4704822"/>
              <a:ext cx="177487" cy="437581"/>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4" name="Rectangle 53"/>
          <p:cNvSpPr/>
          <p:nvPr/>
        </p:nvSpPr>
        <p:spPr>
          <a:xfrm>
            <a:off x="4032618" y="3889485"/>
            <a:ext cx="220891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Access Queue</a:t>
            </a:r>
          </a:p>
        </p:txBody>
      </p:sp>
      <p:sp>
        <p:nvSpPr>
          <p:cNvPr id="55" name="Rectangle 54"/>
          <p:cNvSpPr/>
          <p:nvPr/>
        </p:nvSpPr>
        <p:spPr>
          <a:xfrm>
            <a:off x="3908925" y="5540266"/>
            <a:ext cx="258159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Response Queue</a:t>
            </a:r>
          </a:p>
        </p:txBody>
      </p:sp>
      <p:cxnSp>
        <p:nvCxnSpPr>
          <p:cNvPr id="56" name="Straight Arrow Connector 55"/>
          <p:cNvCxnSpPr>
            <a:stCxn id="41" idx="1"/>
          </p:cNvCxnSpPr>
          <p:nvPr/>
        </p:nvCxnSpPr>
        <p:spPr>
          <a:xfrm flipH="1" flipV="1">
            <a:off x="3984441" y="4586784"/>
            <a:ext cx="560522" cy="1"/>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5648170" y="4600253"/>
            <a:ext cx="559590" cy="2227"/>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5622544" y="5320065"/>
            <a:ext cx="600372" cy="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8" idx="1"/>
          </p:cNvCxnSpPr>
          <p:nvPr/>
        </p:nvCxnSpPr>
        <p:spPr>
          <a:xfrm flipH="1">
            <a:off x="3968966" y="5338859"/>
            <a:ext cx="576271" cy="424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1455384" y="4897121"/>
            <a:ext cx="708696" cy="2299"/>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3856061" y="2972805"/>
            <a:ext cx="2098005" cy="920483"/>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IMPICA Cache</a:t>
            </a:r>
          </a:p>
        </p:txBody>
      </p:sp>
      <p:cxnSp>
        <p:nvCxnSpPr>
          <p:cNvPr id="81" name="Straight Arrow Connector 80"/>
          <p:cNvCxnSpPr>
            <a:endCxn id="77" idx="3"/>
          </p:cNvCxnSpPr>
          <p:nvPr/>
        </p:nvCxnSpPr>
        <p:spPr>
          <a:xfrm flipH="1" flipV="1">
            <a:off x="5954054" y="3433047"/>
            <a:ext cx="607113" cy="891896"/>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77" idx="1"/>
          </p:cNvCxnSpPr>
          <p:nvPr/>
        </p:nvCxnSpPr>
        <p:spPr>
          <a:xfrm flipV="1">
            <a:off x="3188064" y="3433049"/>
            <a:ext cx="668013" cy="876643"/>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p:cNvSpPr/>
          <p:nvPr/>
        </p:nvSpPr>
        <p:spPr>
          <a:xfrm>
            <a:off x="396833" y="5449515"/>
            <a:ext cx="994114" cy="552415"/>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Traversal </a:t>
            </a:r>
            <a:r>
              <a:rPr kumimoji="0" lang="en-US" sz="2000" b="0" i="0" u="none" strike="noStrike" kern="1200" cap="none" spc="0" normalizeH="0" baseline="0" noProof="0" dirty="0">
                <a:ln>
                  <a:noFill/>
                </a:ln>
                <a:solidFill>
                  <a:prstClr val="black"/>
                </a:solidFill>
                <a:effectLst/>
                <a:uLnTx/>
                <a:uFillTx/>
                <a:latin typeface="Calibri"/>
                <a:ea typeface="+mn-ea"/>
                <a:cs typeface="+mn-cs"/>
              </a:rPr>
              <a:t>1</a:t>
            </a:r>
          </a:p>
        </p:txBody>
      </p:sp>
      <p:sp>
        <p:nvSpPr>
          <p:cNvPr id="89" name="Rounded Rectangle 88"/>
          <p:cNvSpPr/>
          <p:nvPr/>
        </p:nvSpPr>
        <p:spPr>
          <a:xfrm>
            <a:off x="384947" y="5999065"/>
            <a:ext cx="994114" cy="552415"/>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ill Sans MT" panose="020B0502020104020203" pitchFamily="34" charset="0"/>
                <a:ea typeface="+mn-ea"/>
                <a:cs typeface="+mn-cs"/>
              </a:rPr>
              <a:t>Traversal </a:t>
            </a:r>
            <a:r>
              <a:rPr kumimoji="0" lang="en-US" sz="2000" b="0" i="0" u="none" strike="noStrike" kern="1200" cap="none" spc="0" normalizeH="0" baseline="0" noProof="0" dirty="0">
                <a:ln>
                  <a:noFill/>
                </a:ln>
                <a:solidFill>
                  <a:prstClr val="black"/>
                </a:solidFill>
                <a:effectLst/>
                <a:uLnTx/>
                <a:uFillTx/>
                <a:latin typeface="Calibri"/>
                <a:ea typeface="+mn-ea"/>
                <a:cs typeface="+mn-cs"/>
              </a:rPr>
              <a:t>2</a:t>
            </a:r>
          </a:p>
        </p:txBody>
      </p:sp>
    </p:spTree>
    <p:custDataLst>
      <p:tags r:id="rId1"/>
    </p:custDataLst>
    <p:extLst>
      <p:ext uri="{BB962C8B-B14F-4D97-AF65-F5344CB8AC3E}">
        <p14:creationId xmlns:p14="http://schemas.microsoft.com/office/powerpoint/2010/main" val="18436038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down)">
                                      <p:cBhvr>
                                        <p:cTn id="20" dur="500"/>
                                        <p:tgtEl>
                                          <p:spTgt spid="61"/>
                                        </p:tgtEl>
                                      </p:cBhvr>
                                    </p:animEffect>
                                  </p:childTnLst>
                                </p:cTn>
                              </p:par>
                              <p:par>
                                <p:cTn id="21" presetID="22" presetClass="entr" presetSubtype="4"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par>
                                <p:cTn id="24" presetID="22" presetClass="entr" presetSubtype="4"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wipe(down)">
                                      <p:cBhvr>
                                        <p:cTn id="34" dur="500"/>
                                        <p:tgtEl>
                                          <p:spTgt spid="63"/>
                                        </p:tgtEl>
                                      </p:cBhvr>
                                    </p:animEffect>
                                  </p:childTnLst>
                                </p:cTn>
                              </p:par>
                              <p:par>
                                <p:cTn id="35" presetID="22" presetClass="entr" presetSubtype="4"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down)">
                                      <p:cBhvr>
                                        <p:cTn id="37" dur="500"/>
                                        <p:tgtEl>
                                          <p:spTgt spid="47"/>
                                        </p:tgtEl>
                                      </p:cBhvr>
                                    </p:animEffect>
                                  </p:childTnLst>
                                </p:cTn>
                              </p:par>
                              <p:par>
                                <p:cTn id="38" presetID="22" presetClass="entr" presetSubtype="4"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down)">
                                      <p:cBhvr>
                                        <p:cTn id="40" dur="500"/>
                                        <p:tgtEl>
                                          <p:spTgt spid="6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down)">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500"/>
                                        <p:tgtEl>
                                          <p:spTgt spid="77"/>
                                        </p:tgtEl>
                                      </p:cBhvr>
                                    </p:animEffect>
                                  </p:childTnLst>
                                </p:cTn>
                              </p:par>
                              <p:par>
                                <p:cTn id="49" presetID="22" presetClass="entr" presetSubtype="4"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down)">
                                      <p:cBhvr>
                                        <p:cTn id="51" dur="500"/>
                                        <p:tgtEl>
                                          <p:spTgt spid="84"/>
                                        </p:tgtEl>
                                      </p:cBhvr>
                                    </p:animEffect>
                                  </p:childTnLst>
                                </p:cTn>
                              </p:par>
                              <p:par>
                                <p:cTn id="52" presetID="22" presetClass="entr" presetSubtype="4" fill="hold" nodeType="with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down)">
                                      <p:cBhvr>
                                        <p:cTn id="54" dur="500"/>
                                        <p:tgtEl>
                                          <p:spTgt spid="8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wipe(down)">
                                      <p:cBhvr>
                                        <p:cTn id="59" dur="500"/>
                                        <p:tgtEl>
                                          <p:spTgt spid="39"/>
                                        </p:tgtEl>
                                      </p:cBhvr>
                                    </p:animEffect>
                                  </p:childTnLst>
                                </p:cTn>
                              </p:par>
                              <p:par>
                                <p:cTn id="60" presetID="22" presetClass="entr" presetSubtype="4"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down)">
                                      <p:cBhvr>
                                        <p:cTn id="62" dur="500"/>
                                        <p:tgtEl>
                                          <p:spTgt spid="6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down)">
                                      <p:cBhvr>
                                        <p:cTn id="65" dur="500"/>
                                        <p:tgtEl>
                                          <p:spTgt spid="3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down)">
                                      <p:cBhvr>
                                        <p:cTn id="68" dur="500"/>
                                        <p:tgtEl>
                                          <p:spTgt spid="3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down)">
                                      <p:cBhvr>
                                        <p:cTn id="71" dur="500"/>
                                        <p:tgtEl>
                                          <p:spTgt spid="36"/>
                                        </p:tgtEl>
                                      </p:cBhvr>
                                    </p:animEffect>
                                  </p:childTnLst>
                                </p:cTn>
                              </p:par>
                              <p:par>
                                <p:cTn id="72" presetID="22" presetClass="entr" presetSubtype="4" fill="hold" nodeType="with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down)">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8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0" nodeType="clickEffect">
                                  <p:stCondLst>
                                    <p:cond delay="0"/>
                                  </p:stCondLst>
                                  <p:childTnLst>
                                    <p:animMotion origin="layout" path="M -3.05556E-6 -0.00023 L -3.05556E-6 0.00024 C 0.00052 -0.02083 0.00052 -0.04143 0.00174 -0.06226 C 0.00295 -0.08426 0.00539 -0.06805 0.00174 -0.08472 C 0.00226 -0.08796 0.00052 -0.09282 0.00348 -0.0949 C 0.01528 -0.10301 0.0382 -0.10856 0.05382 -0.11064 C 0.06841 -0.11226 0.09792 -0.11365 0.09792 -0.11342 C 0.14827 -0.11273 0.19809 -0.11064 0.24844 -0.11064 L 0.24844 -0.11018 " pathEditMode="relative" rAng="0" ptsTypes="AAAAAAAAA">
                                      <p:cBhvr>
                                        <p:cTn id="84" dur="2000" fill="hold"/>
                                        <p:tgtEl>
                                          <p:spTgt spid="86"/>
                                        </p:tgtEl>
                                        <p:attrNameLst>
                                          <p:attrName>ppt_x</p:attrName>
                                          <p:attrName>ppt_y</p:attrName>
                                        </p:attrNameLst>
                                      </p:cBhvr>
                                      <p:rCtr x="12413" y="-5648"/>
                                    </p:animMotion>
                                  </p:childTnLst>
                                </p:cTn>
                              </p:par>
                            </p:childTnLst>
                          </p:cTn>
                        </p:par>
                        <p:par>
                          <p:cTn id="85" fill="hold">
                            <p:stCondLst>
                              <p:cond delay="2000"/>
                            </p:stCondLst>
                            <p:childTnLst>
                              <p:par>
                                <p:cTn id="86" presetID="42" presetClass="path" presetSubtype="0" accel="50000" decel="50000" fill="hold" grpId="1" nodeType="afterEffect">
                                  <p:stCondLst>
                                    <p:cond delay="0"/>
                                  </p:stCondLst>
                                  <p:childTnLst>
                                    <p:animMotion origin="layout" path="M -4.16667E-6 3.7037E-6 L 0.00313 -0.20093 " pathEditMode="relative" rAng="0" ptsTypes="AA">
                                      <p:cBhvr>
                                        <p:cTn id="87" dur="2000" fill="hold"/>
                                        <p:tgtEl>
                                          <p:spTgt spid="89"/>
                                        </p:tgtEl>
                                        <p:attrNameLst>
                                          <p:attrName>ppt_x</p:attrName>
                                          <p:attrName>ppt_y</p:attrName>
                                        </p:attrNameLst>
                                      </p:cBhvr>
                                      <p:rCtr x="156" y="-10046"/>
                                    </p:animMotion>
                                  </p:childTnLst>
                                </p:cTn>
                              </p:par>
                            </p:childTnLst>
                          </p:cTn>
                        </p:par>
                      </p:childTnLst>
                    </p:cTn>
                  </p:par>
                  <p:par>
                    <p:cTn id="88" fill="hold">
                      <p:stCondLst>
                        <p:cond delay="indefinite"/>
                      </p:stCondLst>
                      <p:childTnLst>
                        <p:par>
                          <p:cTn id="89" fill="hold">
                            <p:stCondLst>
                              <p:cond delay="0"/>
                            </p:stCondLst>
                            <p:childTnLst>
                              <p:par>
                                <p:cTn id="90" presetID="0" presetClass="path" presetSubtype="0" accel="50000" decel="50000" fill="hold" grpId="2" nodeType="clickEffect">
                                  <p:stCondLst>
                                    <p:cond delay="0"/>
                                  </p:stCondLst>
                                  <p:childTnLst>
                                    <p:animMotion origin="layout" path="M 0.24844 -0.11018 L 0.24844 -0.10972 C 0.24966 -0.11435 0.2507 -0.11875 0.25226 -0.12268 C 0.25365 -0.12592 0.25695 -0.12986 0.2592 -0.13194 C 0.26059 -0.1331 0.26181 -0.13426 0.26354 -0.13495 C 0.26511 -0.13611 0.26702 -0.13634 0.26893 -0.1368 C 0.27066 -0.13819 0.27223 -0.14004 0.27431 -0.1412 C 0.27743 -0.14328 0.28594 -0.14398 0.28802 -0.14444 C 0.29028 -0.1456 0.29254 -0.14699 0.29497 -0.14768 C 0.30209 -0.1493 0.32674 -0.15046 0.32934 -0.15069 L 0.36771 -0.15208 C 0.37327 -0.15347 0.37865 -0.15463 0.38438 -0.15532 C 0.38872 -0.15602 0.39341 -0.15625 0.39792 -0.15694 C 0.39948 -0.15717 0.4007 -0.15833 0.40209 -0.15833 C 0.40851 -0.15926 0.41493 -0.15972 0.42118 -0.15995 L 0.51216 -0.16134 L 0.51216 -0.16111 " pathEditMode="relative" rAng="0" ptsTypes="AAAAAAAAAAAAAAAAA">
                                      <p:cBhvr>
                                        <p:cTn id="91" dur="2000" fill="hold"/>
                                        <p:tgtEl>
                                          <p:spTgt spid="86"/>
                                        </p:tgtEl>
                                        <p:attrNameLst>
                                          <p:attrName>ppt_x</p:attrName>
                                          <p:attrName>ppt_y</p:attrName>
                                        </p:attrNameLst>
                                      </p:cBhvr>
                                      <p:rCtr x="13177" y="-2546"/>
                                    </p:animMotion>
                                  </p:childTnLst>
                                </p:cTn>
                              </p:par>
                            </p:childTnLst>
                          </p:cTn>
                        </p:par>
                      </p:childTnLst>
                    </p:cTn>
                  </p:par>
                  <p:par>
                    <p:cTn id="92" fill="hold">
                      <p:stCondLst>
                        <p:cond delay="indefinite"/>
                      </p:stCondLst>
                      <p:childTnLst>
                        <p:par>
                          <p:cTn id="93" fill="hold">
                            <p:stCondLst>
                              <p:cond delay="0"/>
                            </p:stCondLst>
                            <p:childTnLst>
                              <p:par>
                                <p:cTn id="94" presetID="42" presetClass="path" presetSubtype="0" accel="50000" decel="50000" fill="hold" grpId="2" nodeType="clickEffect">
                                  <p:stCondLst>
                                    <p:cond delay="0"/>
                                  </p:stCondLst>
                                  <p:childTnLst>
                                    <p:animMotion origin="layout" path="M 0.00313 -0.20093 L 0.24982 -0.19028 " pathEditMode="relative" rAng="0" ptsTypes="AA">
                                      <p:cBhvr>
                                        <p:cTn id="95" dur="2000" fill="hold"/>
                                        <p:tgtEl>
                                          <p:spTgt spid="89"/>
                                        </p:tgtEl>
                                        <p:attrNameLst>
                                          <p:attrName>ppt_x</p:attrName>
                                          <p:attrName>ppt_y</p:attrName>
                                        </p:attrNameLst>
                                      </p:cBhvr>
                                      <p:rCtr x="11944" y="-93"/>
                                    </p:animMotion>
                                  </p:childTnLst>
                                </p:cTn>
                              </p:par>
                            </p:childTnLst>
                          </p:cTn>
                        </p:par>
                      </p:childTnLst>
                    </p:cTn>
                  </p:par>
                  <p:par>
                    <p:cTn id="96" fill="hold">
                      <p:stCondLst>
                        <p:cond delay="indefinite"/>
                      </p:stCondLst>
                      <p:childTnLst>
                        <p:par>
                          <p:cTn id="97" fill="hold">
                            <p:stCondLst>
                              <p:cond delay="0"/>
                            </p:stCondLst>
                            <p:childTnLst>
                              <p:par>
                                <p:cTn id="98" presetID="0" presetClass="path" presetSubtype="0" accel="50000" decel="50000" fill="hold" grpId="3" nodeType="clickEffect">
                                  <p:stCondLst>
                                    <p:cond delay="0"/>
                                  </p:stCondLst>
                                  <p:childTnLst>
                                    <p:animMotion origin="layout" path="M 0.51216 -0.1611 L 0.51216 -0.1611 L 0.53021 -0.15972 C 0.53611 -0.15902 0.54688 -0.15763 0.55295 -0.15671 C 0.55556 -0.15624 0.55834 -0.15578 0.56094 -0.15509 C 0.56702 -0.1537 0.57292 -0.15161 0.57917 -0.15069 C 0.58542 -0.14953 0.59202 -0.14953 0.59844 -0.14907 C 0.59948 -0.1486 0.6007 -0.14791 0.60174 -0.14745 C 0.60521 -0.14652 0.60868 -0.14606 0.61198 -0.14444 C 0.61337 -0.14397 0.61424 -0.14212 0.61545 -0.14143 C 0.61719 -0.1405 0.61927 -0.1405 0.62118 -0.14004 C 0.62483 -0.13749 0.62847 -0.13425 0.63247 -0.1324 L 0.63924 -0.12939 C 0.64045 -0.12823 0.6415 -0.12708 0.64271 -0.12638 C 0.64497 -0.12476 0.6474 -0.12384 0.64948 -0.12175 C 0.65209 -0.11921 0.65452 -0.1162 0.65625 -0.11272 C 0.65712 -0.1111 0.65764 -0.10948 0.65868 -0.10809 C 0.65955 -0.10671 0.66094 -0.10624 0.66198 -0.10509 C 0.66719 -0.09976 0.6665 -0.10046 0.66997 -0.09583 L 0.67118 -0.09583 " pathEditMode="relative" ptsTypes="AAAAAAAAAAAAAAAAAAAA">
                                      <p:cBhvr>
                                        <p:cTn id="99" dur="2000" fill="hold"/>
                                        <p:tgtEl>
                                          <p:spTgt spid="86"/>
                                        </p:tgtEl>
                                        <p:attrNameLst>
                                          <p:attrName>ppt_x</p:attrName>
                                          <p:attrName>ppt_y</p:attrName>
                                        </p:attrNameLst>
                                      </p:cBhvr>
                                    </p:animMotion>
                                  </p:childTnLst>
                                </p:cTn>
                              </p:par>
                            </p:childTnLst>
                          </p:cTn>
                        </p:par>
                        <p:par>
                          <p:cTn id="100" fill="hold">
                            <p:stCondLst>
                              <p:cond delay="2000"/>
                            </p:stCondLst>
                            <p:childTnLst>
                              <p:par>
                                <p:cTn id="101" presetID="0" presetClass="path" presetSubtype="0" accel="50000" decel="50000" fill="hold" grpId="4" nodeType="afterEffect">
                                  <p:stCondLst>
                                    <p:cond delay="0"/>
                                  </p:stCondLst>
                                  <p:childTnLst>
                                    <p:animMotion origin="layout" path="M 0.67118 -0.09583 L 0.67118 -0.09583 C 0.67257 -0.10046 0.67483 -0.10462 0.67569 -0.10949 C 0.67673 -0.11759 0.67604 -0.12569 0.67673 -0.13379 C 0.67691 -0.13541 0.67743 -0.1368 0.67795 -0.13842 C 0.67899 -0.17777 0.67986 -0.21712 0.68125 -0.25648 C 0.6816 -0.26759 0.68333 -0.2787 0.68351 -0.28981 C 0.68489 -0.36875 0.68437 -0.44745 0.68576 -0.52615 C 0.68594 -0.53287 0.6875 -0.53935 0.68802 -0.54583 C 0.68854 -0.55208 0.68854 -0.5581 0.68923 -0.56412 C 0.68941 -0.56574 0.69062 -0.56712 0.69028 -0.56875 C 0.6901 -0.56967 0.68871 -0.56875 0.68802 -0.56875 L 0.68802 -0.56875 " pathEditMode="relative" ptsTypes="AAAAAAAAAAAAA">
                                      <p:cBhvr>
                                        <p:cTn id="102" dur="2000" fill="hold"/>
                                        <p:tgtEl>
                                          <p:spTgt spid="86"/>
                                        </p:tgtEl>
                                        <p:attrNameLst>
                                          <p:attrName>ppt_x</p:attrName>
                                          <p:attrName>ppt_y</p:attrName>
                                        </p:attrNameLst>
                                      </p:cBhvr>
                                    </p:animMotion>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3" nodeType="clickEffect">
                                  <p:stCondLst>
                                    <p:cond delay="0"/>
                                  </p:stCondLst>
                                  <p:childTnLst>
                                    <p:animMotion origin="layout" path="M 0.24983 -0.19029 L 0.24983 -0.19029 C 0.25244 -0.1933 0.25521 -0.19607 0.25764 -0.19955 C 0.26442 -0.20834 0.26442 -0.21251 0.2724 -0.2176 C 0.2757 -0.21968 0.27935 -0.22061 0.28264 -0.22223 C 0.29705 -0.22941 0.28542 -0.22617 0.3066 -0.23288 C 0.31771 -0.23635 0.33942 -0.24052 0.34966 -0.24191 C 0.3599 -0.2433 0.37014 -0.24376 0.38039 -0.24492 L 0.41667 -0.24955 C 0.46893 -0.24792 0.52136 -0.24839 0.57344 -0.24492 C 0.58091 -0.24445 0.58785 -0.23982 0.59514 -0.23728 L 0.61216 -0.23126 C 0.62622 -0.21876 0.60278 -0.23936 0.62014 -0.22524 C 0.62553 -0.22084 0.63074 -0.21621 0.63594 -0.21158 C 0.64931 -0.20024 0.64393 -0.20302 0.65192 -0.19955 C 0.65955 -0.18913 0.64983 -0.20117 0.6632 -0.19029 C 0.66459 -0.18936 0.66546 -0.18728 0.66667 -0.18589 C 0.67535 -0.17617 0.6658 -0.18867 0.6724 -0.17964 L 0.69063 -0.65996 " pathEditMode="relative" ptsTypes="AAAAAAAAAAAAAAAAAAA">
                                      <p:cBhvr>
                                        <p:cTn id="106" dur="2000" fill="hold"/>
                                        <p:tgtEl>
                                          <p:spTgt spid="89"/>
                                        </p:tgtEl>
                                        <p:attrNameLst>
                                          <p:attrName>ppt_x</p:attrName>
                                          <p:attrName>ppt_y</p:attrName>
                                        </p:attrNameLst>
                                      </p:cBhvr>
                                    </p:animMotion>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5" nodeType="clickEffect">
                                  <p:stCondLst>
                                    <p:cond delay="0"/>
                                  </p:stCondLst>
                                  <p:childTnLst>
                                    <p:animMotion origin="layout" path="M 0.68803 -0.56851 L 0.68803 -0.04143 L 0.32327 -0.03819 L 0.24497 -0.09282 " pathEditMode="relative" ptsTypes="AAAA">
                                      <p:cBhvr>
                                        <p:cTn id="110" dur="3000" fill="hold"/>
                                        <p:tgtEl>
                                          <p:spTgt spid="86"/>
                                        </p:tgtEl>
                                        <p:attrNameLst>
                                          <p:attrName>ppt_x</p:attrName>
                                          <p:attrName>ppt_y</p:attrName>
                                        </p:attrNameLst>
                                      </p:cBhvr>
                                    </p:animMotion>
                                  </p:childTnLst>
                                </p:cTn>
                              </p:par>
                            </p:childTnLst>
                          </p:cTn>
                        </p:par>
                      </p:childTnLst>
                    </p:cTn>
                  </p:par>
                  <p:par>
                    <p:cTn id="111" fill="hold">
                      <p:stCondLst>
                        <p:cond delay="indefinite"/>
                      </p:stCondLst>
                      <p:childTnLst>
                        <p:par>
                          <p:cTn id="112" fill="hold">
                            <p:stCondLst>
                              <p:cond delay="0"/>
                            </p:stCondLst>
                            <p:childTnLst>
                              <p:par>
                                <p:cTn id="113" presetID="0" presetClass="path" presetSubtype="0" accel="50000" decel="50000" fill="hold" grpId="4" nodeType="clickEffect">
                                  <p:stCondLst>
                                    <p:cond delay="0"/>
                                  </p:stCondLst>
                                  <p:childTnLst>
                                    <p:animMotion origin="layout" path="M 0.68942 -0.64861 C 0.68977 -0.47593 0.69011 -0.30324 0.69063 -0.13056 L 0.4099 -0.12894 " pathEditMode="relative" ptsTypes="AAA">
                                      <p:cBhvr>
                                        <p:cTn id="114" dur="2000" fill="hold"/>
                                        <p:tgtEl>
                                          <p:spTgt spid="8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2" grpId="0"/>
      <p:bldP spid="36" grpId="0"/>
      <p:bldP spid="38" grpId="0" animBg="1"/>
      <p:bldP spid="54" grpId="0"/>
      <p:bldP spid="55" grpId="0"/>
      <p:bldP spid="77" grpId="0" animBg="1"/>
      <p:bldP spid="86" grpId="0" animBg="1"/>
      <p:bldP spid="86" grpId="1" animBg="1"/>
      <p:bldP spid="86" grpId="2" animBg="1"/>
      <p:bldP spid="86" grpId="3" animBg="1"/>
      <p:bldP spid="86" grpId="4" animBg="1"/>
      <p:bldP spid="86" grpId="5" animBg="1"/>
      <p:bldP spid="89" grpId="0" animBg="1"/>
      <p:bldP spid="89" grpId="1" animBg="1"/>
      <p:bldP spid="89" grpId="2" animBg="1"/>
      <p:bldP spid="89" grpId="3" animBg="1"/>
      <p:bldP spid="89" grpId="4"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4000" dirty="0">
                <a:solidFill>
                  <a:schemeClr val="bg1">
                    <a:lumMod val="65000"/>
                  </a:schemeClr>
                </a:solidFill>
              </a:rPr>
              <a:t>Motivation and Our Approach</a:t>
            </a:r>
          </a:p>
          <a:p>
            <a:r>
              <a:rPr lang="en-US" sz="4000" dirty="0">
                <a:solidFill>
                  <a:schemeClr val="bg1">
                    <a:lumMod val="65000"/>
                  </a:schemeClr>
                </a:solidFill>
              </a:rPr>
              <a:t>Parallelism Challenge</a:t>
            </a:r>
          </a:p>
          <a:p>
            <a:r>
              <a:rPr lang="en-US" sz="4000" dirty="0">
                <a:solidFill>
                  <a:schemeClr val="bg1">
                    <a:lumMod val="65000"/>
                  </a:schemeClr>
                </a:solidFill>
              </a:rPr>
              <a:t>IMPICA Core Architecture</a:t>
            </a:r>
          </a:p>
          <a:p>
            <a:r>
              <a:rPr lang="en-US" sz="4000" dirty="0">
                <a:solidFill>
                  <a:srgbClr val="C00000"/>
                </a:solidFill>
              </a:rPr>
              <a:t>Address Translation Challenge</a:t>
            </a:r>
          </a:p>
          <a:p>
            <a:r>
              <a:rPr lang="en-US" sz="4000" dirty="0">
                <a:solidFill>
                  <a:srgbClr val="C00000"/>
                </a:solidFill>
              </a:rPr>
              <a:t>IMPICA Page Table</a:t>
            </a:r>
          </a:p>
          <a:p>
            <a:r>
              <a:rPr lang="en-US" sz="4000" dirty="0"/>
              <a:t>Evaluation</a:t>
            </a:r>
          </a:p>
          <a:p>
            <a:r>
              <a:rPr lang="en-US" sz="4000" dirty="0"/>
              <a:t>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648595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Translation Challenge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244</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pic>
        <p:nvPicPr>
          <p:cNvPr id="5" name="Picture 2" descr="https://lh3.googleusercontent.com/3xgXI2Pgv8nIrFBOvsDaucRGIRjTAYX90w7NWkJRQdssgbMD5bSLeH2Kb4_3Nap9Jq0=w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733" y="1773313"/>
            <a:ext cx="1619250" cy="161925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ube 5"/>
          <p:cNvSpPr/>
          <p:nvPr/>
        </p:nvSpPr>
        <p:spPr>
          <a:xfrm>
            <a:off x="5007923" y="2243576"/>
            <a:ext cx="2244614" cy="1030312"/>
          </a:xfrm>
          <a:prstGeom prst="cube">
            <a:avLst>
              <a:gd name="adj" fmla="val 85440"/>
            </a:avLst>
          </a:prstGeom>
          <a:solidFill>
            <a:srgbClr val="4472C4"/>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nvGrpSpPr>
          <p:cNvPr id="7" name="Group 6"/>
          <p:cNvGrpSpPr/>
          <p:nvPr/>
        </p:nvGrpSpPr>
        <p:grpSpPr>
          <a:xfrm>
            <a:off x="5204497" y="1873225"/>
            <a:ext cx="1811241" cy="1166619"/>
            <a:chOff x="1795451" y="2219413"/>
            <a:chExt cx="1234990" cy="776005"/>
          </a:xfrm>
        </p:grpSpPr>
        <p:sp>
          <p:nvSpPr>
            <p:cNvPr id="8" name="Cube 7"/>
            <p:cNvSpPr/>
            <p:nvPr/>
          </p:nvSpPr>
          <p:spPr>
            <a:xfrm>
              <a:off x="1795451" y="2463112"/>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9" name="Cube 8"/>
            <p:cNvSpPr/>
            <p:nvPr/>
          </p:nvSpPr>
          <p:spPr>
            <a:xfrm>
              <a:off x="1795451" y="2341262"/>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sp>
          <p:nvSpPr>
            <p:cNvPr id="10" name="Cube 9"/>
            <p:cNvSpPr/>
            <p:nvPr/>
          </p:nvSpPr>
          <p:spPr>
            <a:xfrm>
              <a:off x="1795451" y="2219413"/>
              <a:ext cx="1234990" cy="532306"/>
            </a:xfrm>
            <a:prstGeom prst="cube">
              <a:avLst>
                <a:gd name="adj" fmla="val 85440"/>
              </a:avLst>
            </a:prstGeom>
            <a:solidFill>
              <a:srgbClr val="FFC834"/>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
                <a:cs typeface=""/>
              </a:endParaRPr>
            </a:p>
          </p:txBody>
        </p:sp>
      </p:grpSp>
      <p:sp>
        <p:nvSpPr>
          <p:cNvPr id="16" name="Rectangle 15"/>
          <p:cNvSpPr/>
          <p:nvPr/>
        </p:nvSpPr>
        <p:spPr>
          <a:xfrm>
            <a:off x="1301673" y="2758732"/>
            <a:ext cx="1615310" cy="38005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TLB/MMU</a:t>
            </a:r>
          </a:p>
        </p:txBody>
      </p:sp>
      <p:sp>
        <p:nvSpPr>
          <p:cNvPr id="17" name="Rectangle 16"/>
          <p:cNvSpPr/>
          <p:nvPr/>
        </p:nvSpPr>
        <p:spPr>
          <a:xfrm>
            <a:off x="1171639" y="1689000"/>
            <a:ext cx="1871438" cy="38005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Pointer (VA)</a:t>
            </a:r>
          </a:p>
        </p:txBody>
      </p:sp>
      <p:cxnSp>
        <p:nvCxnSpPr>
          <p:cNvPr id="19" name="Straight Arrow Connector 18"/>
          <p:cNvCxnSpPr/>
          <p:nvPr/>
        </p:nvCxnSpPr>
        <p:spPr>
          <a:xfrm>
            <a:off x="3169195" y="2881759"/>
            <a:ext cx="162657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129168" y="2414018"/>
            <a:ext cx="1626577" cy="130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4"/>
          <a:srcRect b="11849"/>
          <a:stretch/>
        </p:blipFill>
        <p:spPr>
          <a:xfrm>
            <a:off x="1385479" y="3649118"/>
            <a:ext cx="6373067" cy="2394513"/>
          </a:xfrm>
          <a:prstGeom prst="rect">
            <a:avLst/>
          </a:prstGeom>
        </p:spPr>
      </p:pic>
      <p:sp>
        <p:nvSpPr>
          <p:cNvPr id="26" name="Rectangle 25"/>
          <p:cNvSpPr/>
          <p:nvPr/>
        </p:nvSpPr>
        <p:spPr>
          <a:xfrm>
            <a:off x="1135486" y="2922076"/>
            <a:ext cx="1871438" cy="38005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8F00"/>
                </a:solidFill>
                <a:effectLst/>
                <a:uLnTx/>
                <a:uFillTx/>
                <a:latin typeface="Gill Sans MT" panose="020B0502020104020203" pitchFamily="34" charset="0"/>
                <a:ea typeface="Times New Roman" charset="0"/>
                <a:cs typeface="Times New Roman" charset="0"/>
              </a:rPr>
              <a:t>Pointer (PA)</a:t>
            </a:r>
          </a:p>
        </p:txBody>
      </p:sp>
      <p:sp>
        <p:nvSpPr>
          <p:cNvPr id="27" name="Rectangle 26"/>
          <p:cNvSpPr/>
          <p:nvPr/>
        </p:nvSpPr>
        <p:spPr>
          <a:xfrm>
            <a:off x="3170173" y="5934317"/>
            <a:ext cx="274226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Page table walk</a:t>
            </a:r>
          </a:p>
        </p:txBody>
      </p:sp>
      <p:sp>
        <p:nvSpPr>
          <p:cNvPr id="28" name="Rectangle 27"/>
          <p:cNvSpPr/>
          <p:nvPr/>
        </p:nvSpPr>
        <p:spPr>
          <a:xfrm>
            <a:off x="3027556" y="2922076"/>
            <a:ext cx="1007986" cy="380056"/>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PTW</a:t>
            </a:r>
          </a:p>
        </p:txBody>
      </p:sp>
      <p:sp>
        <p:nvSpPr>
          <p:cNvPr id="29" name="Rounded Rectangle 28"/>
          <p:cNvSpPr/>
          <p:nvPr/>
        </p:nvSpPr>
        <p:spPr>
          <a:xfrm>
            <a:off x="4914900" y="1689001"/>
            <a:ext cx="2461846" cy="1810339"/>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Rounded Rectangle 30"/>
          <p:cNvSpPr/>
          <p:nvPr/>
        </p:nvSpPr>
        <p:spPr>
          <a:xfrm>
            <a:off x="792480" y="3593876"/>
            <a:ext cx="7722870" cy="2832297"/>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p:cNvSpPr/>
          <p:nvPr/>
        </p:nvSpPr>
        <p:spPr>
          <a:xfrm>
            <a:off x="1929362" y="4670115"/>
            <a:ext cx="854523" cy="21671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PTW</a:t>
            </a:r>
          </a:p>
        </p:txBody>
      </p:sp>
      <p:sp>
        <p:nvSpPr>
          <p:cNvPr id="24" name="Rectangle 23"/>
          <p:cNvSpPr/>
          <p:nvPr/>
        </p:nvSpPr>
        <p:spPr>
          <a:xfrm>
            <a:off x="3006943" y="5169728"/>
            <a:ext cx="854523" cy="21671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PTW</a:t>
            </a:r>
          </a:p>
        </p:txBody>
      </p:sp>
      <p:sp>
        <p:nvSpPr>
          <p:cNvPr id="33" name="Rectangle 32"/>
          <p:cNvSpPr/>
          <p:nvPr/>
        </p:nvSpPr>
        <p:spPr>
          <a:xfrm>
            <a:off x="4114045" y="5482511"/>
            <a:ext cx="854523" cy="21671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PTW</a:t>
            </a:r>
          </a:p>
        </p:txBody>
      </p:sp>
      <p:sp>
        <p:nvSpPr>
          <p:cNvPr id="34" name="Rectangle 33"/>
          <p:cNvSpPr/>
          <p:nvPr/>
        </p:nvSpPr>
        <p:spPr>
          <a:xfrm>
            <a:off x="5204516" y="4850363"/>
            <a:ext cx="854523" cy="216712"/>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PTW</a:t>
            </a:r>
          </a:p>
        </p:txBody>
      </p:sp>
      <p:sp>
        <p:nvSpPr>
          <p:cNvPr id="30" name="Rounded Rectangle 29"/>
          <p:cNvSpPr/>
          <p:nvPr/>
        </p:nvSpPr>
        <p:spPr>
          <a:xfrm rot="21364223">
            <a:off x="122610" y="4047711"/>
            <a:ext cx="8869297" cy="1675356"/>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4472C4"/>
                </a:solidFill>
                <a:effectLst/>
                <a:uLnTx/>
                <a:uFillTx/>
                <a:latin typeface="Gill Sans MT" panose="020B0502020104020203" pitchFamily="34" charset="0"/>
                <a:ea typeface="+mn-ea"/>
                <a:cs typeface="+mn-cs"/>
              </a:rPr>
              <a:t>No TLB/MMU on the memory side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Duplicating it is costly and creates compatibility issue</a:t>
            </a:r>
          </a:p>
        </p:txBody>
      </p:sp>
      <p:sp>
        <p:nvSpPr>
          <p:cNvPr id="32" name="Rounded Rectangle 31"/>
          <p:cNvSpPr/>
          <p:nvPr/>
        </p:nvSpPr>
        <p:spPr>
          <a:xfrm rot="21364223">
            <a:off x="719169" y="1633002"/>
            <a:ext cx="7298809"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Gill Sans MT" panose="020B0502020104020203" pitchFamily="34" charset="0"/>
                <a:ea typeface="+mn-ea"/>
                <a:cs typeface="+mn-cs"/>
              </a:rPr>
              <a:t>The page table walk requires multiple memory accesses</a:t>
            </a:r>
          </a:p>
        </p:txBody>
      </p:sp>
    </p:spTree>
    <p:custDataLst>
      <p:tags r:id="rId1"/>
    </p:custDataLst>
    <p:extLst>
      <p:ext uri="{BB962C8B-B14F-4D97-AF65-F5344CB8AC3E}">
        <p14:creationId xmlns:p14="http://schemas.microsoft.com/office/powerpoint/2010/main" val="13339251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347 -0.00208 L -0.00347 0.14931 " pathEditMode="relative" ptsTypes="AA">
                                      <p:cBhvr>
                                        <p:cTn id="14" dur="2000" fill="hold"/>
                                        <p:tgtEl>
                                          <p:spTgt spid="1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0" presetClass="path" presetSubtype="0" accel="50000" decel="50000" fill="hold" grpId="2" nodeType="afterEffect">
                                  <p:stCondLst>
                                    <p:cond delay="0"/>
                                  </p:stCondLst>
                                  <p:childTnLst>
                                    <p:animMotion origin="layout" path="M 3.33333E-6 3.7037E-6 L 0.25434 3.7037E-6 L 0.25555 -0.11551 L -0.0434 -0.11273 L -0.04445 0.00602 " pathEditMode="relative" ptsTypes="AAAAA">
                                      <p:cBhvr>
                                        <p:cTn id="30" dur="2000" fill="hold"/>
                                        <p:tgtEl>
                                          <p:spTgt spid="28"/>
                                        </p:tgtEl>
                                        <p:attrNameLst>
                                          <p:attrName>ppt_x</p:attrName>
                                          <p:attrName>ppt_y</p:attrName>
                                        </p:attrNameLst>
                                      </p:cBhvr>
                                    </p:animMotion>
                                  </p:childTnLst>
                                </p:cTn>
                              </p:par>
                            </p:childTnLst>
                          </p:cTn>
                        </p:par>
                        <p:par>
                          <p:cTn id="31" fill="hold">
                            <p:stCondLst>
                              <p:cond delay="2000"/>
                            </p:stCondLst>
                            <p:childTnLst>
                              <p:par>
                                <p:cTn id="32" presetID="1" presetClass="exit" presetSubtype="0" fill="hold" grpId="1" nodeType="afterEffect">
                                  <p:stCondLst>
                                    <p:cond delay="0"/>
                                  </p:stCondLst>
                                  <p:childTnLst>
                                    <p:set>
                                      <p:cBhvr>
                                        <p:cTn id="33" dur="1" fill="hold">
                                          <p:stCondLst>
                                            <p:cond delay="0"/>
                                          </p:stCondLst>
                                        </p:cTn>
                                        <p:tgtEl>
                                          <p:spTgt spid="23"/>
                                        </p:tgtEl>
                                        <p:attrNameLst>
                                          <p:attrName>style.visibility</p:attrName>
                                        </p:attrNameLst>
                                      </p:cBhvr>
                                      <p:to>
                                        <p:strVal val="hidden"/>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par>
                          <p:cTn id="37" fill="hold">
                            <p:stCondLst>
                              <p:cond delay="2000"/>
                            </p:stCondLst>
                            <p:childTnLst>
                              <p:par>
                                <p:cTn id="38" presetID="0" presetClass="path" presetSubtype="0" accel="50000" decel="50000" fill="hold" grpId="3" nodeType="afterEffect">
                                  <p:stCondLst>
                                    <p:cond delay="0"/>
                                  </p:stCondLst>
                                  <p:childTnLst>
                                    <p:animMotion origin="layout" path="M 2.22222E-6 6.2963E-6 L 0.30104 -0.0074 L 0.30226 -0.13333 L 2.22222E-6 -0.13055 L 2.22222E-6 6.2963E-6 Z " pathEditMode="relative" ptsTypes="AAAAA">
                                      <p:cBhvr>
                                        <p:cTn id="39" dur="2000" fill="hold"/>
                                        <p:tgtEl>
                                          <p:spTgt spid="28"/>
                                        </p:tgtEl>
                                        <p:attrNameLst>
                                          <p:attrName>ppt_x</p:attrName>
                                          <p:attrName>ppt_y</p:attrName>
                                        </p:attrNameLst>
                                      </p:cBhvr>
                                    </p:animMotion>
                                  </p:childTnLst>
                                </p:cTn>
                              </p:par>
                            </p:childTnLst>
                          </p:cTn>
                        </p:par>
                        <p:par>
                          <p:cTn id="40" fill="hold">
                            <p:stCondLst>
                              <p:cond delay="4000"/>
                            </p:stCondLst>
                            <p:childTnLst>
                              <p:par>
                                <p:cTn id="41" presetID="1" presetClass="exit" presetSubtype="0" fill="hold" grpId="1" nodeType="afterEffect">
                                  <p:stCondLst>
                                    <p:cond delay="0"/>
                                  </p:stCondLst>
                                  <p:childTnLst>
                                    <p:set>
                                      <p:cBhvr>
                                        <p:cTn id="42" dur="1" fill="hold">
                                          <p:stCondLst>
                                            <p:cond delay="0"/>
                                          </p:stCondLst>
                                        </p:cTn>
                                        <p:tgtEl>
                                          <p:spTgt spid="24"/>
                                        </p:tgtEl>
                                        <p:attrNameLst>
                                          <p:attrName>style.visibility</p:attrName>
                                        </p:attrNameLst>
                                      </p:cBhvr>
                                      <p:to>
                                        <p:strVal val="hidden"/>
                                      </p:to>
                                    </p:set>
                                  </p:childTnLst>
                                </p:cTn>
                              </p:par>
                            </p:childTnLst>
                          </p:cTn>
                        </p:par>
                        <p:par>
                          <p:cTn id="43" fill="hold">
                            <p:stCondLst>
                              <p:cond delay="400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4000"/>
                            </p:stCondLst>
                            <p:childTnLst>
                              <p:par>
                                <p:cTn id="47" presetID="0" presetClass="path" presetSubtype="0" accel="50000" decel="50000" fill="hold" grpId="4" nodeType="afterEffect">
                                  <p:stCondLst>
                                    <p:cond delay="0"/>
                                  </p:stCondLst>
                                  <p:childTnLst>
                                    <p:animMotion origin="layout" path="M 4.44444E-6 1.85185E-6 L 0.26111 0.00139 L 0.26232 -0.11273 L -0.01216 -0.11412 L -0.0132 0.01042 " pathEditMode="relative" ptsTypes="AAAAA">
                                      <p:cBhvr>
                                        <p:cTn id="48" dur="2000" fill="hold"/>
                                        <p:tgtEl>
                                          <p:spTgt spid="28"/>
                                        </p:tgtEl>
                                        <p:attrNameLst>
                                          <p:attrName>ppt_x</p:attrName>
                                          <p:attrName>ppt_y</p:attrName>
                                        </p:attrNameLst>
                                      </p:cBhvr>
                                    </p:animMotion>
                                  </p:childTnLst>
                                </p:cTn>
                              </p:par>
                            </p:childTnLst>
                          </p:cTn>
                        </p:par>
                        <p:par>
                          <p:cTn id="49" fill="hold">
                            <p:stCondLst>
                              <p:cond delay="6000"/>
                            </p:stCondLst>
                            <p:childTnLst>
                              <p:par>
                                <p:cTn id="50" presetID="1" presetClass="exit" presetSubtype="0" fill="hold" grpId="1" nodeType="afterEffect">
                                  <p:stCondLst>
                                    <p:cond delay="0"/>
                                  </p:stCondLst>
                                  <p:childTnLst>
                                    <p:set>
                                      <p:cBhvr>
                                        <p:cTn id="51" dur="1" fill="hold">
                                          <p:stCondLst>
                                            <p:cond delay="0"/>
                                          </p:stCondLst>
                                        </p:cTn>
                                        <p:tgtEl>
                                          <p:spTgt spid="33"/>
                                        </p:tgtEl>
                                        <p:attrNameLst>
                                          <p:attrName>style.visibility</p:attrName>
                                        </p:attrNameLst>
                                      </p:cBhvr>
                                      <p:to>
                                        <p:strVal val="hidden"/>
                                      </p:to>
                                    </p:set>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par>
                          <p:cTn id="55" fill="hold">
                            <p:stCondLst>
                              <p:cond delay="6000"/>
                            </p:stCondLst>
                            <p:childTnLst>
                              <p:par>
                                <p:cTn id="56" presetID="0" presetClass="path" presetSubtype="0" accel="50000" decel="50000" fill="hold" grpId="5" nodeType="afterEffect">
                                  <p:stCondLst>
                                    <p:cond delay="0"/>
                                  </p:stCondLst>
                                  <p:childTnLst>
                                    <p:animMotion origin="layout" path="M 5.55556E-7 2.96296E-6 L 0.27431 -0.00301 L 0.27309 -0.1169 L 0.0033 -0.1169 L 5.55556E-7 2.96296E-6 Z " pathEditMode="relative" ptsTypes="AAAAA">
                                      <p:cBhvr>
                                        <p:cTn id="57" dur="2000" fill="hold"/>
                                        <p:tgtEl>
                                          <p:spTgt spid="28"/>
                                        </p:tgtEl>
                                        <p:attrNameLst>
                                          <p:attrName>ppt_x</p:attrName>
                                          <p:attrName>ppt_y</p:attrName>
                                        </p:attrNameLst>
                                      </p:cBhvr>
                                    </p:animMotion>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8"/>
                                        </p:tgtEl>
                                        <p:attrNameLst>
                                          <p:attrName>style.visibility</p:attrName>
                                        </p:attrNameLst>
                                      </p:cBhvr>
                                      <p:to>
                                        <p:strVal val="hidden"/>
                                      </p:to>
                                    </p:set>
                                  </p:childTnLst>
                                </p:cTn>
                              </p:par>
                              <p:par>
                                <p:cTn id="62" presetID="0" presetClass="path" presetSubtype="0" accel="50000" decel="50000" fill="hold" grpId="2" nodeType="withEffect">
                                  <p:stCondLst>
                                    <p:cond delay="0"/>
                                  </p:stCondLst>
                                  <p:childTnLst>
                                    <p:animMotion origin="layout" path="M -0.00729 0.14422 L -0.00555 0.17685 " pathEditMode="relative" rAng="0" ptsTypes="AA">
                                      <p:cBhvr>
                                        <p:cTn id="63" dur="2000" fill="hold"/>
                                        <p:tgtEl>
                                          <p:spTgt spid="17"/>
                                        </p:tgtEl>
                                        <p:attrNameLst>
                                          <p:attrName>ppt_x</p:attrName>
                                          <p:attrName>ppt_y</p:attrName>
                                        </p:attrNameLst>
                                      </p:cBhvr>
                                      <p:rCtr x="87" y="1620"/>
                                    </p:animMotion>
                                  </p:childTnLst>
                                </p:cTn>
                              </p:par>
                            </p:childTnLst>
                          </p:cTn>
                        </p:par>
                        <p:par>
                          <p:cTn id="64" fill="hold">
                            <p:stCondLst>
                              <p:cond delay="2000"/>
                            </p:stCondLst>
                            <p:childTnLst>
                              <p:par>
                                <p:cTn id="65" presetID="1" presetClass="exit" presetSubtype="0" fill="hold" grpId="3" nodeType="after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par>
                          <p:cTn id="67" fill="hold">
                            <p:stCondLst>
                              <p:cond delay="2000"/>
                            </p:stCondLst>
                            <p:childTnLst>
                              <p:par>
                                <p:cTn id="68" presetID="1"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6"/>
                                        </p:tgtEl>
                                        <p:attrNameLst>
                                          <p:attrName>style.visibility</p:attrName>
                                        </p:attrNameLst>
                                      </p:cBhvr>
                                      <p:to>
                                        <p:strVal val="hidden"/>
                                      </p:to>
                                    </p:set>
                                  </p:childTnLst>
                                </p:cTn>
                              </p:par>
                              <p:par>
                                <p:cTn id="74" presetID="9" presetClass="emph" presetSubtype="0" nodeType="withEffect">
                                  <p:stCondLst>
                                    <p:cond delay="0"/>
                                  </p:stCondLst>
                                  <p:childTnLst>
                                    <p:set>
                                      <p:cBhvr rctx="PPT">
                                        <p:cTn id="75" dur="indefinite"/>
                                        <p:tgtEl>
                                          <p:spTgt spid="25"/>
                                        </p:tgtEl>
                                        <p:attrNameLst>
                                          <p:attrName>style.opacity</p:attrName>
                                        </p:attrNameLst>
                                      </p:cBhvr>
                                      <p:to>
                                        <p:strVal val="0.5"/>
                                      </p:to>
                                    </p:set>
                                    <p:animEffect filter="image" prLst="opacity: 0.5">
                                      <p:cBhvr rctx="IE">
                                        <p:cTn id="76" dur="indefinite"/>
                                        <p:tgtEl>
                                          <p:spTgt spid="25"/>
                                        </p:tgtEl>
                                      </p:cBhvr>
                                    </p:animEffect>
                                  </p:childTnLst>
                                </p:cTn>
                              </p:par>
                              <p:par>
                                <p:cTn id="77" presetID="9" presetClass="emph" presetSubtype="0" grpId="1" nodeType="withEffect">
                                  <p:stCondLst>
                                    <p:cond delay="0"/>
                                  </p:stCondLst>
                                  <p:childTnLst>
                                    <p:set>
                                      <p:cBhvr rctx="PPT">
                                        <p:cTn id="78" dur="indefinite"/>
                                        <p:tgtEl>
                                          <p:spTgt spid="27"/>
                                        </p:tgtEl>
                                        <p:attrNameLst>
                                          <p:attrName>style.opacity</p:attrName>
                                        </p:attrNameLst>
                                      </p:cBhvr>
                                      <p:to>
                                        <p:strVal val="0.5"/>
                                      </p:to>
                                    </p:set>
                                    <p:animEffect filter="image" prLst="opacity: 0.5">
                                      <p:cBhvr rctx="IE">
                                        <p:cTn id="79" dur="indefinite"/>
                                        <p:tgtEl>
                                          <p:spTgt spid="27"/>
                                        </p:tgtEl>
                                      </p:cBhvr>
                                    </p:animEffect>
                                  </p:childTnLst>
                                </p:cTn>
                              </p:par>
                              <p:par>
                                <p:cTn id="80" presetID="9" presetClass="emph" presetSubtype="0" grpId="2" nodeType="withEffect">
                                  <p:stCondLst>
                                    <p:cond delay="0"/>
                                  </p:stCondLst>
                                  <p:childTnLst>
                                    <p:set>
                                      <p:cBhvr rctx="PPT">
                                        <p:cTn id="81" dur="indefinite"/>
                                        <p:tgtEl>
                                          <p:spTgt spid="26"/>
                                        </p:tgtEl>
                                        <p:attrNameLst>
                                          <p:attrName>style.opacity</p:attrName>
                                        </p:attrNameLst>
                                      </p:cBhvr>
                                      <p:to>
                                        <p:strVal val="0.5"/>
                                      </p:to>
                                    </p:set>
                                    <p:animEffect filter="image" prLst="opacity: 0.5">
                                      <p:cBhvr rctx="IE">
                                        <p:cTn id="82" dur="indefinite"/>
                                        <p:tgtEl>
                                          <p:spTgt spid="26"/>
                                        </p:tgtEl>
                                      </p:cBhvr>
                                    </p:animEffect>
                                  </p:childTnLst>
                                </p:cTn>
                              </p:par>
                              <p:par>
                                <p:cTn id="83" presetID="9" presetClass="emph" presetSubtype="0" nodeType="withEffect">
                                  <p:stCondLst>
                                    <p:cond delay="0"/>
                                  </p:stCondLst>
                                  <p:childTnLst>
                                    <p:set>
                                      <p:cBhvr rctx="PPT">
                                        <p:cTn id="84" dur="indefinite"/>
                                        <p:tgtEl>
                                          <p:spTgt spid="5"/>
                                        </p:tgtEl>
                                        <p:attrNameLst>
                                          <p:attrName>style.opacity</p:attrName>
                                        </p:attrNameLst>
                                      </p:cBhvr>
                                      <p:to>
                                        <p:strVal val="0.5"/>
                                      </p:to>
                                    </p:set>
                                    <p:animEffect filter="image" prLst="opacity: 0.5">
                                      <p:cBhvr rctx="IE">
                                        <p:cTn id="85" dur="indefinite"/>
                                        <p:tgtEl>
                                          <p:spTgt spid="5"/>
                                        </p:tgtEl>
                                      </p:cBhvr>
                                    </p:animEffect>
                                  </p:childTnLst>
                                </p:cTn>
                              </p:par>
                              <p:par>
                                <p:cTn id="86" presetID="9" presetClass="emph" presetSubtype="0" nodeType="withEffect">
                                  <p:stCondLst>
                                    <p:cond delay="0"/>
                                  </p:stCondLst>
                                  <p:childTnLst>
                                    <p:set>
                                      <p:cBhvr rctx="PPT">
                                        <p:cTn id="87" dur="indefinite"/>
                                        <p:tgtEl>
                                          <p:spTgt spid="22"/>
                                        </p:tgtEl>
                                        <p:attrNameLst>
                                          <p:attrName>style.opacity</p:attrName>
                                        </p:attrNameLst>
                                      </p:cBhvr>
                                      <p:to>
                                        <p:strVal val="0.5"/>
                                      </p:to>
                                    </p:set>
                                    <p:animEffect filter="image" prLst="opacity: 0.5">
                                      <p:cBhvr rctx="IE">
                                        <p:cTn id="88" dur="indefinite"/>
                                        <p:tgtEl>
                                          <p:spTgt spid="22"/>
                                        </p:tgtEl>
                                      </p:cBhvr>
                                    </p:animEffect>
                                  </p:childTnLst>
                                </p:cTn>
                              </p:par>
                              <p:par>
                                <p:cTn id="89" presetID="9" presetClass="emph" presetSubtype="0" nodeType="withEffect">
                                  <p:stCondLst>
                                    <p:cond delay="0"/>
                                  </p:stCondLst>
                                  <p:childTnLst>
                                    <p:set>
                                      <p:cBhvr rctx="PPT">
                                        <p:cTn id="90" dur="indefinite"/>
                                        <p:tgtEl>
                                          <p:spTgt spid="19"/>
                                        </p:tgtEl>
                                        <p:attrNameLst>
                                          <p:attrName>style.opacity</p:attrName>
                                        </p:attrNameLst>
                                      </p:cBhvr>
                                      <p:to>
                                        <p:strVal val="0.5"/>
                                      </p:to>
                                    </p:set>
                                    <p:animEffect filter="image" prLst="opacity: 0.5">
                                      <p:cBhvr rctx="IE">
                                        <p:cTn id="91" dur="indefinite"/>
                                        <p:tgtEl>
                                          <p:spTgt spid="19"/>
                                        </p:tgtEl>
                                      </p:cBhvr>
                                    </p:animEffect>
                                  </p:childTnLst>
                                </p:cTn>
                              </p:par>
                              <p:par>
                                <p:cTn id="92" presetID="9" presetClass="emph" presetSubtype="0" grpId="0" nodeType="withEffect">
                                  <p:stCondLst>
                                    <p:cond delay="0"/>
                                  </p:stCondLst>
                                  <p:childTnLst>
                                    <p:set>
                                      <p:cBhvr rctx="PPT">
                                        <p:cTn id="93" dur="indefinite"/>
                                        <p:tgtEl>
                                          <p:spTgt spid="6"/>
                                        </p:tgtEl>
                                        <p:attrNameLst>
                                          <p:attrName>style.opacity</p:attrName>
                                        </p:attrNameLst>
                                      </p:cBhvr>
                                      <p:to>
                                        <p:strVal val="0.5"/>
                                      </p:to>
                                    </p:set>
                                    <p:animEffect filter="image" prLst="opacity: 0.5">
                                      <p:cBhvr rctx="IE">
                                        <p:cTn id="94" dur="indefinite"/>
                                        <p:tgtEl>
                                          <p:spTgt spid="6"/>
                                        </p:tgtEl>
                                      </p:cBhvr>
                                    </p:animEffect>
                                  </p:childTnLst>
                                </p:cTn>
                              </p:par>
                              <p:par>
                                <p:cTn id="95" presetID="9" presetClass="emph" presetSubtype="0" nodeType="withEffect">
                                  <p:stCondLst>
                                    <p:cond delay="0"/>
                                  </p:stCondLst>
                                  <p:childTnLst>
                                    <p:set>
                                      <p:cBhvr rctx="PPT">
                                        <p:cTn id="96" dur="indefinite"/>
                                        <p:tgtEl>
                                          <p:spTgt spid="7"/>
                                        </p:tgtEl>
                                        <p:attrNameLst>
                                          <p:attrName>style.opacity</p:attrName>
                                        </p:attrNameLst>
                                      </p:cBhvr>
                                      <p:to>
                                        <p:strVal val="0.5"/>
                                      </p:to>
                                    </p:set>
                                    <p:animEffect filter="image" prLst="opacity: 0.5">
                                      <p:cBhvr rctx="IE">
                                        <p:cTn id="97" dur="indefinite"/>
                                        <p:tgtEl>
                                          <p:spTgt spid="7"/>
                                        </p:tgtEl>
                                      </p:cBhvr>
                                    </p:animEffect>
                                  </p:childTnLst>
                                </p:cTn>
                              </p:par>
                              <p:par>
                                <p:cTn id="98" presetID="1" presetClass="exit" presetSubtype="0" fill="hold" grpId="1" nodeType="withEffect">
                                  <p:stCondLst>
                                    <p:cond delay="0"/>
                                  </p:stCondLst>
                                  <p:childTnLst>
                                    <p:set>
                                      <p:cBhvr>
                                        <p:cTn id="99" dur="1" fill="hold">
                                          <p:stCondLst>
                                            <p:cond delay="0"/>
                                          </p:stCondLst>
                                        </p:cTn>
                                        <p:tgtEl>
                                          <p:spTgt spid="34"/>
                                        </p:tgtEl>
                                        <p:attrNameLst>
                                          <p:attrName>style.visibility</p:attrName>
                                        </p:attrNameLst>
                                      </p:cBhvr>
                                      <p:to>
                                        <p:strVal val="hidden"/>
                                      </p:to>
                                    </p:set>
                                  </p:childTnLst>
                                </p:cTn>
                              </p:par>
                              <p:par>
                                <p:cTn id="100" presetID="1"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1" nodeType="clickEffect">
                                  <p:stCondLst>
                                    <p:cond delay="0"/>
                                  </p:stCondLst>
                                  <p:childTnLst>
                                    <p:set>
                                      <p:cBhvr>
                                        <p:cTn id="113" dur="1" fill="hold">
                                          <p:stCondLst>
                                            <p:cond delay="0"/>
                                          </p:stCondLst>
                                        </p:cTn>
                                        <p:tgtEl>
                                          <p:spTgt spid="29"/>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30"/>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0">
                                            <p:txEl>
                                              <p:pRg st="0" end="0"/>
                                            </p:txEl>
                                          </p:spTgt>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30">
                                            <p:txEl>
                                              <p:pRg st="1" end="1"/>
                                            </p:txEl>
                                          </p:spTgt>
                                        </p:tgtEl>
                                        <p:attrNameLst>
                                          <p:attrName>style.visibility</p:attrName>
                                        </p:attrNameLst>
                                      </p:cBhvr>
                                      <p:to>
                                        <p:strVal val="hidden"/>
                                      </p:to>
                                    </p:set>
                                  </p:childTnLst>
                                </p:cTn>
                              </p:par>
                              <p:par>
                                <p:cTn id="120" presetID="1" presetClass="entr" presetSubtype="0" fill="hold" grpId="0" nodeType="withEffect">
                                  <p:stCondLst>
                                    <p:cond delay="0"/>
                                  </p:stCondLst>
                                  <p:childTnLst>
                                    <p:set>
                                      <p:cBhvr>
                                        <p:cTn id="121" dur="1" fill="hold">
                                          <p:stCondLst>
                                            <p:cond delay="0"/>
                                          </p:stCondLst>
                                        </p:cTn>
                                        <p:tgtEl>
                                          <p:spTgt spid="31"/>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7" grpId="1" animBg="1"/>
      <p:bldP spid="17" grpId="2" animBg="1"/>
      <p:bldP spid="17" grpId="3" animBg="1"/>
      <p:bldP spid="26" grpId="0" animBg="1"/>
      <p:bldP spid="26" grpId="1" animBg="1"/>
      <p:bldP spid="26" grpId="2" animBg="1"/>
      <p:bldP spid="27" grpId="0"/>
      <p:bldP spid="27" grpId="1"/>
      <p:bldP spid="28" grpId="0" animBg="1"/>
      <p:bldP spid="28" grpId="1" animBg="1"/>
      <p:bldP spid="28" grpId="2" animBg="1"/>
      <p:bldP spid="28" grpId="3" animBg="1"/>
      <p:bldP spid="28" grpId="4" animBg="1"/>
      <p:bldP spid="28" grpId="5" animBg="1"/>
      <p:bldP spid="29" grpId="0" animBg="1"/>
      <p:bldP spid="29" grpId="1" animBg="1"/>
      <p:bldP spid="31" grpId="0" animBg="1"/>
      <p:bldP spid="23" grpId="0" animBg="1"/>
      <p:bldP spid="23" grpId="1" animBg="1"/>
      <p:bldP spid="24" grpId="0" animBg="1"/>
      <p:bldP spid="24" grpId="1" animBg="1"/>
      <p:bldP spid="33" grpId="0" animBg="1"/>
      <p:bldP spid="33" grpId="1" animBg="1"/>
      <p:bldP spid="34" grpId="0" animBg="1"/>
      <p:bldP spid="34" grpId="1" animBg="1"/>
      <p:bldP spid="30" grpId="0" animBg="1"/>
      <p:bldP spid="30" grpId="1" animBg="1"/>
      <p:bldP spid="32"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IMPICA Page Table</a:t>
            </a:r>
          </a:p>
        </p:txBody>
      </p:sp>
      <p:sp>
        <p:nvSpPr>
          <p:cNvPr id="3" name="Content Placeholder 2"/>
          <p:cNvSpPr>
            <a:spLocks noGrp="1"/>
          </p:cNvSpPr>
          <p:nvPr>
            <p:ph idx="1"/>
          </p:nvPr>
        </p:nvSpPr>
        <p:spPr>
          <a:xfrm>
            <a:off x="628650" y="1210491"/>
            <a:ext cx="7886700" cy="1506332"/>
          </a:xfrm>
        </p:spPr>
        <p:txBody>
          <a:bodyPr>
            <a:normAutofit lnSpcReduction="10000"/>
          </a:bodyPr>
          <a:lstStyle/>
          <a:p>
            <a:r>
              <a:rPr lang="en-US" sz="3600" dirty="0"/>
              <a:t>Completely </a:t>
            </a:r>
            <a:r>
              <a:rPr lang="en-US" sz="3600" dirty="0">
                <a:solidFill>
                  <a:srgbClr val="006C31"/>
                </a:solidFill>
              </a:rPr>
              <a:t>decouple the page table of IMPICA </a:t>
            </a:r>
            <a:r>
              <a:rPr lang="en-US" sz="3600" dirty="0"/>
              <a:t>from the page table of the CPUs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245</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
        <p:nvSpPr>
          <p:cNvPr id="5" name="Rectangle 4"/>
          <p:cNvSpPr/>
          <p:nvPr/>
        </p:nvSpPr>
        <p:spPr>
          <a:xfrm>
            <a:off x="1966701" y="3009586"/>
            <a:ext cx="1439677" cy="2989201"/>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cxnSp>
        <p:nvCxnSpPr>
          <p:cNvPr id="6" name="Straight Connector 5"/>
          <p:cNvCxnSpPr/>
          <p:nvPr/>
        </p:nvCxnSpPr>
        <p:spPr>
          <a:xfrm flipH="1">
            <a:off x="4375408" y="2928021"/>
            <a:ext cx="7335" cy="3226777"/>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62519" y="3270737"/>
            <a:ext cx="1439677" cy="272786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
        <p:nvSpPr>
          <p:cNvPr id="10" name="Rectangle 9"/>
          <p:cNvSpPr/>
          <p:nvPr/>
        </p:nvSpPr>
        <p:spPr>
          <a:xfrm>
            <a:off x="339716" y="3675659"/>
            <a:ext cx="162695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IMPICA Region</a:t>
            </a:r>
          </a:p>
        </p:txBody>
      </p:sp>
      <p:sp>
        <p:nvSpPr>
          <p:cNvPr id="11" name="Rectangle 10"/>
          <p:cNvSpPr/>
          <p:nvPr/>
        </p:nvSpPr>
        <p:spPr>
          <a:xfrm>
            <a:off x="4737588" y="6027600"/>
            <a:ext cx="30128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Physical Address Space</a:t>
            </a:r>
          </a:p>
        </p:txBody>
      </p:sp>
      <p:sp>
        <p:nvSpPr>
          <p:cNvPr id="12" name="Rectangle 11"/>
          <p:cNvSpPr/>
          <p:nvPr/>
        </p:nvSpPr>
        <p:spPr>
          <a:xfrm>
            <a:off x="1966701" y="3481815"/>
            <a:ext cx="1439677" cy="26376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Virtual Page</a:t>
            </a:r>
          </a:p>
        </p:txBody>
      </p:sp>
      <p:sp>
        <p:nvSpPr>
          <p:cNvPr id="14" name="Rectangle 13"/>
          <p:cNvSpPr/>
          <p:nvPr/>
        </p:nvSpPr>
        <p:spPr>
          <a:xfrm>
            <a:off x="5362519" y="5603134"/>
            <a:ext cx="1439677" cy="263769"/>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Physical Page</a:t>
            </a:r>
          </a:p>
        </p:txBody>
      </p:sp>
      <p:sp>
        <p:nvSpPr>
          <p:cNvPr id="15" name="Rectangle 14"/>
          <p:cNvSpPr/>
          <p:nvPr/>
        </p:nvSpPr>
        <p:spPr>
          <a:xfrm>
            <a:off x="5358616" y="3515387"/>
            <a:ext cx="1439677" cy="263769"/>
          </a:xfrm>
          <a:prstGeom prst="rect">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Physical Page</a:t>
            </a:r>
          </a:p>
        </p:txBody>
      </p:sp>
      <p:sp>
        <p:nvSpPr>
          <p:cNvPr id="16" name="Rectangle 15"/>
          <p:cNvSpPr/>
          <p:nvPr/>
        </p:nvSpPr>
        <p:spPr>
          <a:xfrm>
            <a:off x="1966701" y="5471250"/>
            <a:ext cx="1439677" cy="263769"/>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Virtual Page</a:t>
            </a:r>
          </a:p>
        </p:txBody>
      </p:sp>
      <p:cxnSp>
        <p:nvCxnSpPr>
          <p:cNvPr id="18" name="Straight Arrow Connector 17"/>
          <p:cNvCxnSpPr>
            <a:stCxn id="16" idx="3"/>
            <a:endCxn id="15" idx="1"/>
          </p:cNvCxnSpPr>
          <p:nvPr/>
        </p:nvCxnSpPr>
        <p:spPr>
          <a:xfrm flipV="1">
            <a:off x="3406351" y="3647231"/>
            <a:ext cx="1952236" cy="19557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3"/>
            <a:endCxn id="14" idx="1"/>
          </p:cNvCxnSpPr>
          <p:nvPr/>
        </p:nvCxnSpPr>
        <p:spPr>
          <a:xfrm>
            <a:off x="3406625" y="3613821"/>
            <a:ext cx="1956153" cy="212119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406625" y="2372774"/>
            <a:ext cx="231531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ill Sans MT" panose="020B0502020104020203" pitchFamily="34" charset="0"/>
                <a:ea typeface="Times New Roman" charset="0"/>
                <a:cs typeface="Times New Roman" charset="0"/>
              </a:rPr>
              <a:t>CPU Page Table</a:t>
            </a:r>
          </a:p>
        </p:txBody>
      </p:sp>
      <p:sp>
        <p:nvSpPr>
          <p:cNvPr id="26" name="Rectangle 25"/>
          <p:cNvSpPr/>
          <p:nvPr/>
        </p:nvSpPr>
        <p:spPr>
          <a:xfrm>
            <a:off x="1962755" y="3270799"/>
            <a:ext cx="1432342" cy="896817"/>
          </a:xfrm>
          <a:prstGeom prst="rect">
            <a:avLst/>
          </a:prstGeom>
          <a:solidFill>
            <a:srgbClr val="FF5050">
              <a:alpha val="41961"/>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 name="Rectangle 26"/>
          <p:cNvSpPr/>
          <p:nvPr/>
        </p:nvSpPr>
        <p:spPr>
          <a:xfrm>
            <a:off x="1369617" y="6024809"/>
            <a:ext cx="30128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Virtual Address Space</a:t>
            </a:r>
          </a:p>
        </p:txBody>
      </p:sp>
      <p:cxnSp>
        <p:nvCxnSpPr>
          <p:cNvPr id="29" name="Straight Arrow Connector 28"/>
          <p:cNvCxnSpPr/>
          <p:nvPr/>
        </p:nvCxnSpPr>
        <p:spPr>
          <a:xfrm flipV="1">
            <a:off x="1431681" y="3930163"/>
            <a:ext cx="531074" cy="2373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1"/>
          </p:cNvCxnSpPr>
          <p:nvPr/>
        </p:nvCxnSpPr>
        <p:spPr>
          <a:xfrm flipV="1">
            <a:off x="3395097" y="3647228"/>
            <a:ext cx="1963490" cy="349128"/>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208534" y="2364926"/>
            <a:ext cx="30354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Gill Sans MT" panose="020B0502020104020203" pitchFamily="34" charset="0"/>
                <a:ea typeface="Times New Roman" charset="0"/>
                <a:cs typeface="Times New Roman" charset="0"/>
              </a:rPr>
              <a:t>IMPICA Page Table</a:t>
            </a:r>
          </a:p>
        </p:txBody>
      </p:sp>
      <p:sp>
        <p:nvSpPr>
          <p:cNvPr id="34" name="Rounded Rectangle 33"/>
          <p:cNvSpPr/>
          <p:nvPr/>
        </p:nvSpPr>
        <p:spPr>
          <a:xfrm rot="21364223">
            <a:off x="335462" y="3232472"/>
            <a:ext cx="8369945"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solidFill>
                <a:effectLst/>
                <a:uLnTx/>
                <a:uFillTx/>
                <a:latin typeface="Gill Sans MT" panose="020B0502020104020203" pitchFamily="34" charset="0"/>
                <a:ea typeface="+mn-ea"/>
                <a:cs typeface="+mn-cs"/>
              </a:rPr>
              <a:t>Map linked data structure into IMPICA regions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C31"/>
                </a:solidFill>
                <a:effectLst/>
                <a:uLnTx/>
                <a:uFillTx/>
                <a:latin typeface="Gill Sans MT" panose="020B0502020104020203" pitchFamily="34" charset="0"/>
                <a:ea typeface="+mn-ea"/>
                <a:cs typeface="+mn-cs"/>
              </a:rPr>
              <a:t>IMPICA page table is a partial-to-any mapping</a:t>
            </a:r>
          </a:p>
        </p:txBody>
      </p:sp>
    </p:spTree>
    <p:custDataLst>
      <p:tags r:id="rId1"/>
    </p:custDataLst>
    <p:extLst>
      <p:ext uri="{BB962C8B-B14F-4D97-AF65-F5344CB8AC3E}">
        <p14:creationId xmlns:p14="http://schemas.microsoft.com/office/powerpoint/2010/main" val="25044408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par>
                          <p:cTn id="51" fill="hold">
                            <p:stCondLst>
                              <p:cond delay="0"/>
                            </p:stCondLst>
                            <p:childTnLst>
                              <p:par>
                                <p:cTn id="52" presetID="0" presetClass="path" presetSubtype="0" accel="50000" decel="50000" fill="hold" grpId="1" nodeType="afterEffect">
                                  <p:stCondLst>
                                    <p:cond delay="0"/>
                                  </p:stCondLst>
                                  <p:childTnLst>
                                    <p:animMotion origin="layout" path="M -8.33333E-7 1.85185E-6 L -0.00052 -0.24259 " pathEditMode="relative" rAng="0" ptsTypes="AA">
                                      <p:cBhvr>
                                        <p:cTn id="53" dur="2000" fill="hold"/>
                                        <p:tgtEl>
                                          <p:spTgt spid="16"/>
                                        </p:tgtEl>
                                        <p:attrNameLst>
                                          <p:attrName>ppt_x</p:attrName>
                                          <p:attrName>ppt_y</p:attrName>
                                        </p:attrNameLst>
                                      </p:cBhvr>
                                      <p:rCtr x="-52" y="-12130"/>
                                    </p:animMotion>
                                  </p:childTnLst>
                                </p:cTn>
                              </p:par>
                            </p:childTnLst>
                          </p:cTn>
                        </p:par>
                        <p:par>
                          <p:cTn id="54" fill="hold">
                            <p:stCondLst>
                              <p:cond delay="2000"/>
                            </p:stCondLst>
                            <p:childTnLst>
                              <p:par>
                                <p:cTn id="55" presetID="1"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mph" presetSubtype="0" grpId="1" nodeType="clickEffect">
                                  <p:stCondLst>
                                    <p:cond delay="0"/>
                                  </p:stCondLst>
                                  <p:childTnLst>
                                    <p:set>
                                      <p:cBhvr rctx="PPT">
                                        <p:cTn id="60" dur="indefinite"/>
                                        <p:tgtEl>
                                          <p:spTgt spid="5"/>
                                        </p:tgtEl>
                                        <p:attrNameLst>
                                          <p:attrName>style.opacity</p:attrName>
                                        </p:attrNameLst>
                                      </p:cBhvr>
                                      <p:to>
                                        <p:strVal val="0.5"/>
                                      </p:to>
                                    </p:set>
                                    <p:animEffect filter="image" prLst="opacity: 0.5">
                                      <p:cBhvr rctx="IE">
                                        <p:cTn id="61" dur="indefinite"/>
                                        <p:tgtEl>
                                          <p:spTgt spid="5"/>
                                        </p:tgtEl>
                                      </p:cBhvr>
                                    </p:animEffect>
                                  </p:childTnLst>
                                </p:cTn>
                              </p:par>
                              <p:par>
                                <p:cTn id="62" presetID="9" presetClass="emph" presetSubtype="0" nodeType="withEffect">
                                  <p:stCondLst>
                                    <p:cond delay="0"/>
                                  </p:stCondLst>
                                  <p:childTnLst>
                                    <p:set>
                                      <p:cBhvr rctx="PPT">
                                        <p:cTn id="63" dur="indefinite"/>
                                        <p:tgtEl>
                                          <p:spTgt spid="6"/>
                                        </p:tgtEl>
                                        <p:attrNameLst>
                                          <p:attrName>style.opacity</p:attrName>
                                        </p:attrNameLst>
                                      </p:cBhvr>
                                      <p:to>
                                        <p:strVal val="0.5"/>
                                      </p:to>
                                    </p:set>
                                    <p:animEffect filter="image" prLst="opacity: 0.5">
                                      <p:cBhvr rctx="IE">
                                        <p:cTn id="64" dur="indefinite"/>
                                        <p:tgtEl>
                                          <p:spTgt spid="6"/>
                                        </p:tgtEl>
                                      </p:cBhvr>
                                    </p:animEffect>
                                  </p:childTnLst>
                                </p:cTn>
                              </p:par>
                              <p:par>
                                <p:cTn id="65" presetID="9" presetClass="emph" presetSubtype="0" grpId="1" nodeType="withEffect">
                                  <p:stCondLst>
                                    <p:cond delay="0"/>
                                  </p:stCondLst>
                                  <p:childTnLst>
                                    <p:set>
                                      <p:cBhvr rctx="PPT">
                                        <p:cTn id="66" dur="indefinite"/>
                                        <p:tgtEl>
                                          <p:spTgt spid="9"/>
                                        </p:tgtEl>
                                        <p:attrNameLst>
                                          <p:attrName>style.opacity</p:attrName>
                                        </p:attrNameLst>
                                      </p:cBhvr>
                                      <p:to>
                                        <p:strVal val="0.5"/>
                                      </p:to>
                                    </p:set>
                                    <p:animEffect filter="image" prLst="opacity: 0.5">
                                      <p:cBhvr rctx="IE">
                                        <p:cTn id="67" dur="indefinite"/>
                                        <p:tgtEl>
                                          <p:spTgt spid="9"/>
                                        </p:tgtEl>
                                      </p:cBhvr>
                                    </p:animEffect>
                                  </p:childTnLst>
                                </p:cTn>
                              </p:par>
                              <p:par>
                                <p:cTn id="68" presetID="9" presetClass="emph" presetSubtype="0" grpId="1" nodeType="withEffect">
                                  <p:stCondLst>
                                    <p:cond delay="0"/>
                                  </p:stCondLst>
                                  <p:childTnLst>
                                    <p:set>
                                      <p:cBhvr rctx="PPT">
                                        <p:cTn id="69" dur="indefinite"/>
                                        <p:tgtEl>
                                          <p:spTgt spid="11"/>
                                        </p:tgtEl>
                                        <p:attrNameLst>
                                          <p:attrName>style.opacity</p:attrName>
                                        </p:attrNameLst>
                                      </p:cBhvr>
                                      <p:to>
                                        <p:strVal val="0.5"/>
                                      </p:to>
                                    </p:set>
                                    <p:animEffect filter="image" prLst="opacity: 0.5">
                                      <p:cBhvr rctx="IE">
                                        <p:cTn id="70" dur="indefinite"/>
                                        <p:tgtEl>
                                          <p:spTgt spid="11"/>
                                        </p:tgtEl>
                                      </p:cBhvr>
                                    </p:animEffect>
                                  </p:childTnLst>
                                </p:cTn>
                              </p:par>
                              <p:par>
                                <p:cTn id="71" presetID="9" presetClass="emph" presetSubtype="0" grpId="1" nodeType="withEffect">
                                  <p:stCondLst>
                                    <p:cond delay="0"/>
                                  </p:stCondLst>
                                  <p:childTnLst>
                                    <p:set>
                                      <p:cBhvr rctx="PPT">
                                        <p:cTn id="72" dur="indefinite"/>
                                        <p:tgtEl>
                                          <p:spTgt spid="27"/>
                                        </p:tgtEl>
                                        <p:attrNameLst>
                                          <p:attrName>style.opacity</p:attrName>
                                        </p:attrNameLst>
                                      </p:cBhvr>
                                      <p:to>
                                        <p:strVal val="0.5"/>
                                      </p:to>
                                    </p:set>
                                    <p:animEffect filter="image" prLst="opacity: 0.5">
                                      <p:cBhvr rctx="IE">
                                        <p:cTn id="73" dur="indefinite"/>
                                        <p:tgtEl>
                                          <p:spTgt spid="27"/>
                                        </p:tgtEl>
                                      </p:cBhvr>
                                    </p:animEffect>
                                  </p:childTnLst>
                                </p:cTn>
                              </p:par>
                              <p:par>
                                <p:cTn id="74" presetID="9" presetClass="emph" presetSubtype="0" grpId="1" nodeType="withEffect">
                                  <p:stCondLst>
                                    <p:cond delay="0"/>
                                  </p:stCondLst>
                                  <p:childTnLst>
                                    <p:set>
                                      <p:cBhvr rctx="PPT">
                                        <p:cTn id="75" dur="indefinite"/>
                                        <p:tgtEl>
                                          <p:spTgt spid="12"/>
                                        </p:tgtEl>
                                        <p:attrNameLst>
                                          <p:attrName>style.opacity</p:attrName>
                                        </p:attrNameLst>
                                      </p:cBhvr>
                                      <p:to>
                                        <p:strVal val="0.5"/>
                                      </p:to>
                                    </p:set>
                                    <p:animEffect filter="image" prLst="opacity: 0.5">
                                      <p:cBhvr rctx="IE">
                                        <p:cTn id="76" dur="indefinite"/>
                                        <p:tgtEl>
                                          <p:spTgt spid="12"/>
                                        </p:tgtEl>
                                      </p:cBhvr>
                                    </p:animEffect>
                                  </p:childTnLst>
                                </p:cTn>
                              </p:par>
                              <p:par>
                                <p:cTn id="77" presetID="9" presetClass="emph" presetSubtype="0" grpId="1" nodeType="withEffect">
                                  <p:stCondLst>
                                    <p:cond delay="0"/>
                                  </p:stCondLst>
                                  <p:childTnLst>
                                    <p:set>
                                      <p:cBhvr rctx="PPT">
                                        <p:cTn id="78" dur="indefinite"/>
                                        <p:tgtEl>
                                          <p:spTgt spid="14"/>
                                        </p:tgtEl>
                                        <p:attrNameLst>
                                          <p:attrName>style.opacity</p:attrName>
                                        </p:attrNameLst>
                                      </p:cBhvr>
                                      <p:to>
                                        <p:strVal val="0.5"/>
                                      </p:to>
                                    </p:set>
                                    <p:animEffect filter="image" prLst="opacity: 0.5">
                                      <p:cBhvr rctx="IE">
                                        <p:cTn id="79" dur="indefinite"/>
                                        <p:tgtEl>
                                          <p:spTgt spid="14"/>
                                        </p:tgtEl>
                                      </p:cBhvr>
                                    </p:animEffect>
                                  </p:childTnLst>
                                </p:cTn>
                              </p:par>
                              <p:par>
                                <p:cTn id="80" presetID="9" presetClass="emph" presetSubtype="0" nodeType="withEffect">
                                  <p:stCondLst>
                                    <p:cond delay="0"/>
                                  </p:stCondLst>
                                  <p:childTnLst>
                                    <p:set>
                                      <p:cBhvr rctx="PPT">
                                        <p:cTn id="81" dur="indefinite"/>
                                        <p:tgtEl>
                                          <p:spTgt spid="19"/>
                                        </p:tgtEl>
                                        <p:attrNameLst>
                                          <p:attrName>style.opacity</p:attrName>
                                        </p:attrNameLst>
                                      </p:cBhvr>
                                      <p:to>
                                        <p:strVal val="0.5"/>
                                      </p:to>
                                    </p:set>
                                    <p:animEffect filter="image" prLst="opacity: 0.5">
                                      <p:cBhvr rctx="IE">
                                        <p:cTn id="82" dur="indefinite"/>
                                        <p:tgtEl>
                                          <p:spTgt spid="19"/>
                                        </p:tgtEl>
                                      </p:cBhvr>
                                    </p:animEffect>
                                  </p:childTnLst>
                                </p:cTn>
                              </p:par>
                              <p:par>
                                <p:cTn id="83" presetID="9" presetClass="emph" presetSubtype="0" grpId="1" nodeType="withEffect">
                                  <p:stCondLst>
                                    <p:cond delay="0"/>
                                  </p:stCondLst>
                                  <p:childTnLst>
                                    <p:set>
                                      <p:cBhvr rctx="PPT">
                                        <p:cTn id="84" dur="indefinite"/>
                                        <p:tgtEl>
                                          <p:spTgt spid="15"/>
                                        </p:tgtEl>
                                        <p:attrNameLst>
                                          <p:attrName>style.opacity</p:attrName>
                                        </p:attrNameLst>
                                      </p:cBhvr>
                                      <p:to>
                                        <p:strVal val="0.5"/>
                                      </p:to>
                                    </p:set>
                                    <p:animEffect filter="image" prLst="opacity: 0.5">
                                      <p:cBhvr rctx="IE">
                                        <p:cTn id="85" dur="indefinite"/>
                                        <p:tgtEl>
                                          <p:spTgt spid="15"/>
                                        </p:tgtEl>
                                      </p:cBhvr>
                                    </p:animEffect>
                                  </p:childTnLst>
                                </p:cTn>
                              </p:par>
                              <p:par>
                                <p:cTn id="86" presetID="9" presetClass="emph" presetSubtype="0" grpId="2" nodeType="withEffect">
                                  <p:stCondLst>
                                    <p:cond delay="0"/>
                                  </p:stCondLst>
                                  <p:childTnLst>
                                    <p:set>
                                      <p:cBhvr rctx="PPT">
                                        <p:cTn id="87" dur="indefinite"/>
                                        <p:tgtEl>
                                          <p:spTgt spid="16"/>
                                        </p:tgtEl>
                                        <p:attrNameLst>
                                          <p:attrName>style.opacity</p:attrName>
                                        </p:attrNameLst>
                                      </p:cBhvr>
                                      <p:to>
                                        <p:strVal val="0.5"/>
                                      </p:to>
                                    </p:set>
                                    <p:animEffect filter="image" prLst="opacity: 0.5">
                                      <p:cBhvr rctx="IE">
                                        <p:cTn id="88" dur="indefinite"/>
                                        <p:tgtEl>
                                          <p:spTgt spid="16"/>
                                        </p:tgtEl>
                                      </p:cBhvr>
                                    </p:animEffect>
                                  </p:childTnLst>
                                </p:cTn>
                              </p:par>
                              <p:par>
                                <p:cTn id="89" presetID="9" presetClass="emph" presetSubtype="0" nodeType="withEffect">
                                  <p:stCondLst>
                                    <p:cond delay="0"/>
                                  </p:stCondLst>
                                  <p:childTnLst>
                                    <p:set>
                                      <p:cBhvr rctx="PPT">
                                        <p:cTn id="90" dur="indefinite"/>
                                        <p:tgtEl>
                                          <p:spTgt spid="18"/>
                                        </p:tgtEl>
                                        <p:attrNameLst>
                                          <p:attrName>style.opacity</p:attrName>
                                        </p:attrNameLst>
                                      </p:cBhvr>
                                      <p:to>
                                        <p:strVal val="0.5"/>
                                      </p:to>
                                    </p:set>
                                    <p:animEffect filter="image" prLst="opacity: 0.5">
                                      <p:cBhvr rctx="IE">
                                        <p:cTn id="91" dur="indefinite"/>
                                        <p:tgtEl>
                                          <p:spTgt spid="18"/>
                                        </p:tgtEl>
                                      </p:cBhvr>
                                    </p:animEffect>
                                  </p:childTnLst>
                                </p:cTn>
                              </p:par>
                              <p:par>
                                <p:cTn id="92" presetID="9" presetClass="emph" presetSubtype="0" grpId="1" nodeType="withEffect">
                                  <p:stCondLst>
                                    <p:cond delay="0"/>
                                  </p:stCondLst>
                                  <p:childTnLst>
                                    <p:set>
                                      <p:cBhvr rctx="PPT">
                                        <p:cTn id="93" dur="indefinite"/>
                                        <p:tgtEl>
                                          <p:spTgt spid="26"/>
                                        </p:tgtEl>
                                        <p:attrNameLst>
                                          <p:attrName>style.opacity</p:attrName>
                                        </p:attrNameLst>
                                      </p:cBhvr>
                                      <p:to>
                                        <p:strVal val="0.5"/>
                                      </p:to>
                                    </p:set>
                                    <p:animEffect filter="image" prLst="opacity: 0.5">
                                      <p:cBhvr rctx="IE">
                                        <p:cTn id="94" dur="indefinite"/>
                                        <p:tgtEl>
                                          <p:spTgt spid="26"/>
                                        </p:tgtEl>
                                      </p:cBhvr>
                                    </p:animEffect>
                                  </p:childTnLst>
                                </p:cTn>
                              </p:par>
                              <p:par>
                                <p:cTn id="95" presetID="9" presetClass="emph" presetSubtype="0" nodeType="withEffect">
                                  <p:stCondLst>
                                    <p:cond delay="0"/>
                                  </p:stCondLst>
                                  <p:childTnLst>
                                    <p:set>
                                      <p:cBhvr rctx="PPT">
                                        <p:cTn id="96" dur="indefinite"/>
                                        <p:tgtEl>
                                          <p:spTgt spid="29"/>
                                        </p:tgtEl>
                                        <p:attrNameLst>
                                          <p:attrName>style.opacity</p:attrName>
                                        </p:attrNameLst>
                                      </p:cBhvr>
                                      <p:to>
                                        <p:strVal val="0.5"/>
                                      </p:to>
                                    </p:set>
                                    <p:animEffect filter="image" prLst="opacity: 0.5">
                                      <p:cBhvr rctx="IE">
                                        <p:cTn id="97" dur="indefinite"/>
                                        <p:tgtEl>
                                          <p:spTgt spid="29"/>
                                        </p:tgtEl>
                                      </p:cBhvr>
                                    </p:animEffect>
                                  </p:childTnLst>
                                </p:cTn>
                              </p:par>
                              <p:par>
                                <p:cTn id="98" presetID="9" presetClass="emph" presetSubtype="0" grpId="1" nodeType="withEffect">
                                  <p:stCondLst>
                                    <p:cond delay="0"/>
                                  </p:stCondLst>
                                  <p:childTnLst>
                                    <p:set>
                                      <p:cBhvr rctx="PPT">
                                        <p:cTn id="99" dur="indefinite"/>
                                        <p:tgtEl>
                                          <p:spTgt spid="10"/>
                                        </p:tgtEl>
                                        <p:attrNameLst>
                                          <p:attrName>style.opacity</p:attrName>
                                        </p:attrNameLst>
                                      </p:cBhvr>
                                      <p:to>
                                        <p:strVal val="0.5"/>
                                      </p:to>
                                    </p:set>
                                    <p:animEffect filter="image" prLst="opacity: 0.5">
                                      <p:cBhvr rctx="IE">
                                        <p:cTn id="100" dur="indefinite"/>
                                        <p:tgtEl>
                                          <p:spTgt spid="10"/>
                                        </p:tgtEl>
                                      </p:cBhvr>
                                    </p:animEffect>
                                  </p:childTnLst>
                                </p:cTn>
                              </p:par>
                              <p:par>
                                <p:cTn id="101" presetID="9" presetClass="emph" presetSubtype="0" nodeType="withEffect">
                                  <p:stCondLst>
                                    <p:cond delay="0"/>
                                  </p:stCondLst>
                                  <p:childTnLst>
                                    <p:set>
                                      <p:cBhvr rctx="PPT">
                                        <p:cTn id="102" dur="indefinite"/>
                                        <p:tgtEl>
                                          <p:spTgt spid="30"/>
                                        </p:tgtEl>
                                        <p:attrNameLst>
                                          <p:attrName>style.opacity</p:attrName>
                                        </p:attrNameLst>
                                      </p:cBhvr>
                                      <p:to>
                                        <p:strVal val="0.5"/>
                                      </p:to>
                                    </p:set>
                                    <p:animEffect filter="image" prLst="opacity: 0.5">
                                      <p:cBhvr rctx="IE">
                                        <p:cTn id="103" dur="indefinite"/>
                                        <p:tgtEl>
                                          <p:spTgt spid="30"/>
                                        </p:tgtEl>
                                      </p:cBhvr>
                                    </p:animEffect>
                                  </p:childTnLst>
                                </p:cTn>
                              </p:par>
                            </p:childTnLst>
                          </p:cTn>
                        </p:par>
                        <p:par>
                          <p:cTn id="104" fill="hold">
                            <p:stCondLst>
                              <p:cond delay="0"/>
                            </p:stCondLst>
                            <p:childTnLst>
                              <p:par>
                                <p:cTn id="105" presetID="1" presetClass="entr" presetSubtype="0" fill="hold" grpId="0" nodeType="afterEffect">
                                  <p:stCondLst>
                                    <p:cond delay="0"/>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0" grpId="0"/>
      <p:bldP spid="10" grpId="1"/>
      <p:bldP spid="11" grpId="0"/>
      <p:bldP spid="11" grpId="1"/>
      <p:bldP spid="12" grpId="0" animBg="1"/>
      <p:bldP spid="12" grpId="1" animBg="1"/>
      <p:bldP spid="14" grpId="0" animBg="1"/>
      <p:bldP spid="14" grpId="1" animBg="1"/>
      <p:bldP spid="15" grpId="0" animBg="1"/>
      <p:bldP spid="15" grpId="1" animBg="1"/>
      <p:bldP spid="16" grpId="0" animBg="1"/>
      <p:bldP spid="16" grpId="1" animBg="1"/>
      <p:bldP spid="16" grpId="2" animBg="1"/>
      <p:bldP spid="22" grpId="0"/>
      <p:bldP spid="22" grpId="1"/>
      <p:bldP spid="26" grpId="0" animBg="1"/>
      <p:bldP spid="26" grpId="1" animBg="1"/>
      <p:bldP spid="27" grpId="0"/>
      <p:bldP spid="27" grpId="1"/>
      <p:bldP spid="33" grpId="0"/>
      <p:bldP spid="34"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IMPICA Page Table: Mechanism</a:t>
            </a:r>
          </a:p>
        </p:txBody>
      </p:sp>
      <p:sp>
        <p:nvSpPr>
          <p:cNvPr id="5" name="Rectangle 4"/>
          <p:cNvSpPr/>
          <p:nvPr/>
        </p:nvSpPr>
        <p:spPr>
          <a:xfrm>
            <a:off x="224478" y="1557239"/>
            <a:ext cx="1789235" cy="47378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Times New Roman" charset="0"/>
                <a:cs typeface="Times New Roman" charset="0"/>
              </a:rPr>
              <a:t>Bit [47:41]</a:t>
            </a:r>
          </a:p>
        </p:txBody>
      </p:sp>
      <p:sp>
        <p:nvSpPr>
          <p:cNvPr id="6" name="Rectangle 5"/>
          <p:cNvSpPr/>
          <p:nvPr/>
        </p:nvSpPr>
        <p:spPr>
          <a:xfrm>
            <a:off x="2013439" y="1557239"/>
            <a:ext cx="3199360" cy="47378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Times New Roman" charset="0"/>
                <a:cs typeface="Times New Roman" charset="0"/>
              </a:rPr>
              <a:t>Bit [40:21]</a:t>
            </a:r>
          </a:p>
        </p:txBody>
      </p:sp>
      <p:sp>
        <p:nvSpPr>
          <p:cNvPr id="7" name="Rectangle 6"/>
          <p:cNvSpPr/>
          <p:nvPr/>
        </p:nvSpPr>
        <p:spPr>
          <a:xfrm>
            <a:off x="5212824" y="1557239"/>
            <a:ext cx="1789235" cy="47378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Times New Roman" charset="0"/>
                <a:cs typeface="Times New Roman" charset="0"/>
              </a:rPr>
              <a:t>Bit [20:12]</a:t>
            </a:r>
          </a:p>
        </p:txBody>
      </p:sp>
      <p:sp>
        <p:nvSpPr>
          <p:cNvPr id="8" name="Rectangle 7"/>
          <p:cNvSpPr/>
          <p:nvPr/>
        </p:nvSpPr>
        <p:spPr>
          <a:xfrm>
            <a:off x="7002038" y="1557239"/>
            <a:ext cx="1789235" cy="47378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Times New Roman" charset="0"/>
                <a:cs typeface="Times New Roman" charset="0"/>
              </a:rPr>
              <a:t>Bit [11:0]</a:t>
            </a:r>
          </a:p>
        </p:txBody>
      </p:sp>
      <p:sp>
        <p:nvSpPr>
          <p:cNvPr id="9" name="Rectangle 8"/>
          <p:cNvSpPr/>
          <p:nvPr/>
        </p:nvSpPr>
        <p:spPr>
          <a:xfrm>
            <a:off x="951768" y="2796957"/>
            <a:ext cx="1290271" cy="43861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
        <p:nvSpPr>
          <p:cNvPr id="21" name="Rectangle 20"/>
          <p:cNvSpPr/>
          <p:nvPr/>
        </p:nvSpPr>
        <p:spPr>
          <a:xfrm>
            <a:off x="726679" y="3235571"/>
            <a:ext cx="180214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Region Table</a:t>
            </a:r>
          </a:p>
        </p:txBody>
      </p:sp>
      <p:sp>
        <p:nvSpPr>
          <p:cNvPr id="22" name="Rectangle 21"/>
          <p:cNvSpPr/>
          <p:nvPr/>
        </p:nvSpPr>
        <p:spPr>
          <a:xfrm>
            <a:off x="3565971" y="3235750"/>
            <a:ext cx="1290271" cy="192501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
        <p:nvSpPr>
          <p:cNvPr id="23" name="Rectangle 22"/>
          <p:cNvSpPr/>
          <p:nvPr/>
        </p:nvSpPr>
        <p:spPr>
          <a:xfrm>
            <a:off x="3224640" y="5073615"/>
            <a:ext cx="207879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Flat Page Table (2MB)</a:t>
            </a:r>
          </a:p>
        </p:txBody>
      </p:sp>
      <p:cxnSp>
        <p:nvCxnSpPr>
          <p:cNvPr id="25" name="Elbow Connector 24"/>
          <p:cNvCxnSpPr>
            <a:endCxn id="9" idx="1"/>
          </p:cNvCxnSpPr>
          <p:nvPr/>
        </p:nvCxnSpPr>
        <p:spPr>
          <a:xfrm rot="16200000" flipH="1">
            <a:off x="291005" y="2355674"/>
            <a:ext cx="985237" cy="33630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62432" y="4420102"/>
            <a:ext cx="1290271" cy="74066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endParaRPr>
          </a:p>
        </p:txBody>
      </p:sp>
      <p:sp>
        <p:nvSpPr>
          <p:cNvPr id="28" name="Rectangle 27"/>
          <p:cNvSpPr/>
          <p:nvPr/>
        </p:nvSpPr>
        <p:spPr>
          <a:xfrm>
            <a:off x="5735482" y="5082923"/>
            <a:ext cx="219251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Small Page Table (4KB)</a:t>
            </a:r>
          </a:p>
        </p:txBody>
      </p:sp>
      <p:sp>
        <p:nvSpPr>
          <p:cNvPr id="29" name="Oval 28"/>
          <p:cNvSpPr/>
          <p:nvPr/>
        </p:nvSpPr>
        <p:spPr>
          <a:xfrm>
            <a:off x="2708075" y="3235571"/>
            <a:ext cx="461665" cy="46166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1" name="Elbow Connector 30"/>
          <p:cNvCxnSpPr>
            <a:stCxn id="9" idx="3"/>
            <a:endCxn id="29" idx="1"/>
          </p:cNvCxnSpPr>
          <p:nvPr/>
        </p:nvCxnSpPr>
        <p:spPr>
          <a:xfrm>
            <a:off x="2242038" y="3016265"/>
            <a:ext cx="533602" cy="28691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endCxn id="29" idx="7"/>
          </p:cNvCxnSpPr>
          <p:nvPr/>
        </p:nvCxnSpPr>
        <p:spPr>
          <a:xfrm rot="5400000">
            <a:off x="2466827" y="2666301"/>
            <a:ext cx="1272155" cy="1598"/>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9" idx="4"/>
          </p:cNvCxnSpPr>
          <p:nvPr/>
        </p:nvCxnSpPr>
        <p:spPr>
          <a:xfrm rot="16200000" flipH="1">
            <a:off x="3105049" y="3531067"/>
            <a:ext cx="294475" cy="626833"/>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5329714" y="4097937"/>
            <a:ext cx="461665" cy="46166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6" name="Elbow Connector 45"/>
          <p:cNvCxnSpPr>
            <a:endCxn id="43" idx="1"/>
          </p:cNvCxnSpPr>
          <p:nvPr/>
        </p:nvCxnSpPr>
        <p:spPr>
          <a:xfrm>
            <a:off x="4855968" y="3922416"/>
            <a:ext cx="541354" cy="24294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p:cNvCxnSpPr>
            <a:endCxn id="43" idx="7"/>
          </p:cNvCxnSpPr>
          <p:nvPr/>
        </p:nvCxnSpPr>
        <p:spPr>
          <a:xfrm rot="5400000">
            <a:off x="4656627" y="3098366"/>
            <a:ext cx="2134337" cy="23"/>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43" idx="4"/>
            <a:endCxn id="27" idx="1"/>
          </p:cNvCxnSpPr>
          <p:nvPr/>
        </p:nvCxnSpPr>
        <p:spPr>
          <a:xfrm rot="16200000" flipH="1">
            <a:off x="5696067" y="4424080"/>
            <a:ext cx="230832" cy="501875"/>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5274" y="1152640"/>
            <a:ext cx="21967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pitchFamily="34" charset="0"/>
                <a:ea typeface="Times New Roman" charset="0"/>
                <a:cs typeface="Times New Roman" charset="0"/>
              </a:rPr>
              <a:t>Virtual Address</a:t>
            </a:r>
          </a:p>
        </p:txBody>
      </p:sp>
      <p:sp>
        <p:nvSpPr>
          <p:cNvPr id="56" name="Oval 55"/>
          <p:cNvSpPr/>
          <p:nvPr/>
        </p:nvSpPr>
        <p:spPr>
          <a:xfrm>
            <a:off x="7857764" y="5019034"/>
            <a:ext cx="461665" cy="461665"/>
          </a:xfrm>
          <a:prstGeom prst="ellipse">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7" name="Elbow Connector 56"/>
          <p:cNvCxnSpPr>
            <a:stCxn id="27" idx="3"/>
            <a:endCxn id="56" idx="1"/>
          </p:cNvCxnSpPr>
          <p:nvPr/>
        </p:nvCxnSpPr>
        <p:spPr>
          <a:xfrm>
            <a:off x="7352712" y="4790434"/>
            <a:ext cx="572681" cy="29620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rot="5400000">
            <a:off x="6682710" y="3552675"/>
            <a:ext cx="3060396"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415152" y="5964453"/>
            <a:ext cx="2728848" cy="710763"/>
          </a:xfrm>
          <a:prstGeom prst="rect">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Gill Sans MT" panose="020B0502020104020203" pitchFamily="34" charset="0"/>
                <a:ea typeface="Times New Roman" charset="0"/>
                <a:cs typeface="Times New Roman" charset="0"/>
              </a:rPr>
              <a:t>Physical Address</a:t>
            </a:r>
          </a:p>
        </p:txBody>
      </p:sp>
      <p:cxnSp>
        <p:nvCxnSpPr>
          <p:cNvPr id="81" name="Elbow Connector 80"/>
          <p:cNvCxnSpPr>
            <a:stCxn id="56" idx="4"/>
            <a:endCxn id="77" idx="0"/>
          </p:cNvCxnSpPr>
          <p:nvPr/>
        </p:nvCxnSpPr>
        <p:spPr>
          <a:xfrm rot="5400000">
            <a:off x="7692129" y="5568156"/>
            <a:ext cx="483937" cy="30902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611171" y="2659854"/>
            <a:ext cx="1917650" cy="1151793"/>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Rounded Rectangle 84"/>
          <p:cNvSpPr/>
          <p:nvPr/>
        </p:nvSpPr>
        <p:spPr>
          <a:xfrm rot="21364223">
            <a:off x="267635" y="3974539"/>
            <a:ext cx="5358108"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C31"/>
                </a:solidFill>
                <a:effectLst/>
                <a:uLnTx/>
                <a:uFillTx/>
                <a:latin typeface="Gill Sans MT" panose="020B0502020104020203" pitchFamily="34" charset="0"/>
                <a:ea typeface="+mn-ea"/>
                <a:cs typeface="+mn-cs"/>
              </a:rPr>
              <a:t>Tiny region table is almost always in the cache</a:t>
            </a:r>
          </a:p>
        </p:txBody>
      </p:sp>
      <p:sp>
        <p:nvSpPr>
          <p:cNvPr id="86" name="Rounded Rectangle 85"/>
          <p:cNvSpPr/>
          <p:nvPr/>
        </p:nvSpPr>
        <p:spPr>
          <a:xfrm rot="21364223">
            <a:off x="1639002" y="1422419"/>
            <a:ext cx="5358108" cy="1451255"/>
          </a:xfrm>
          <a:prstGeom prst="roundRect">
            <a:avLst/>
          </a:prstGeom>
          <a:solidFill>
            <a:schemeClr val="bg1"/>
          </a:solidFill>
          <a:ln>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C31"/>
                </a:solidFill>
                <a:effectLst/>
                <a:uLnTx/>
                <a:uFillTx/>
                <a:latin typeface="Gill Sans MT" panose="020B0502020104020203" pitchFamily="34" charset="0"/>
                <a:ea typeface="+mn-ea"/>
                <a:cs typeface="+mn-cs"/>
              </a:rPr>
              <a:t>Flat page table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6C31"/>
                </a:solidFill>
                <a:effectLst/>
                <a:uLnTx/>
                <a:uFillTx/>
                <a:latin typeface="Gill Sans MT" panose="020B0502020104020203" pitchFamily="34" charset="0"/>
                <a:ea typeface="+mn-ea"/>
                <a:cs typeface="+mn-cs"/>
              </a:rPr>
              <a:t>saves one memory access</a:t>
            </a:r>
          </a:p>
        </p:txBody>
      </p:sp>
      <p:sp>
        <p:nvSpPr>
          <p:cNvPr id="87" name="Rounded Rectangle 86"/>
          <p:cNvSpPr/>
          <p:nvPr/>
        </p:nvSpPr>
        <p:spPr>
          <a:xfrm>
            <a:off x="3286611" y="3056080"/>
            <a:ext cx="1917650" cy="2993029"/>
          </a:xfrm>
          <a:prstGeom prst="round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30104912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par>
                                <p:cTn id="18" presetID="22" presetClass="entr" presetSubtype="1"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par>
                                <p:cTn id="38" presetID="22" presetClass="entr" presetSubtype="1"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up)">
                                      <p:cBhvr>
                                        <p:cTn id="40" dur="500"/>
                                        <p:tgtEl>
                                          <p:spTgt spid="49"/>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500"/>
                                        <p:tgtEl>
                                          <p:spTgt spid="52"/>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500"/>
                                        <p:tgtEl>
                                          <p:spTgt spid="57"/>
                                        </p:tgtEl>
                                      </p:cBhvr>
                                    </p:animEffect>
                                  </p:childTnLst>
                                </p:cTn>
                              </p:par>
                              <p:par>
                                <p:cTn id="59" presetID="22" presetClass="entr" presetSubtype="1"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Effect transition="in" filter="wipe(up)">
                                      <p:cBhvr>
                                        <p:cTn id="61" dur="500"/>
                                        <p:tgtEl>
                                          <p:spTgt spid="70"/>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wipe(up)">
                                      <p:cBhvr>
                                        <p:cTn id="68" dur="500"/>
                                        <p:tgtEl>
                                          <p:spTgt spid="81"/>
                                        </p:tgtEl>
                                      </p:cBhvr>
                                    </p:animEffec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7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84"/>
                                        </p:tgtEl>
                                        <p:attrNameLst>
                                          <p:attrName>style.visibility</p:attrName>
                                        </p:attrNameLst>
                                      </p:cBhvr>
                                      <p:to>
                                        <p:strVal val="visible"/>
                                      </p:to>
                                    </p:set>
                                  </p:childTnLst>
                                </p:cTn>
                              </p:par>
                              <p:par>
                                <p:cTn id="76" presetID="9" presetClass="emph" presetSubtype="0" nodeType="withEffect">
                                  <p:stCondLst>
                                    <p:cond delay="0"/>
                                  </p:stCondLst>
                                  <p:childTnLst>
                                    <p:set>
                                      <p:cBhvr rctx="PPT">
                                        <p:cTn id="77" dur="indefinite"/>
                                        <p:tgtEl>
                                          <p:spTgt spid="25"/>
                                        </p:tgtEl>
                                        <p:attrNameLst>
                                          <p:attrName>style.opacity</p:attrName>
                                        </p:attrNameLst>
                                      </p:cBhvr>
                                      <p:to>
                                        <p:strVal val="0.5"/>
                                      </p:to>
                                    </p:set>
                                    <p:animEffect filter="image" prLst="opacity: 0.5">
                                      <p:cBhvr rctx="IE">
                                        <p:cTn id="78" dur="indefinite"/>
                                        <p:tgtEl>
                                          <p:spTgt spid="25"/>
                                        </p:tgtEl>
                                      </p:cBhvr>
                                    </p:animEffect>
                                  </p:childTnLst>
                                </p:cTn>
                              </p:par>
                              <p:par>
                                <p:cTn id="79" presetID="9" presetClass="emph" presetSubtype="0" grpId="1" nodeType="withEffect">
                                  <p:stCondLst>
                                    <p:cond delay="0"/>
                                  </p:stCondLst>
                                  <p:childTnLst>
                                    <p:set>
                                      <p:cBhvr rctx="PPT">
                                        <p:cTn id="80" dur="indefinite"/>
                                        <p:tgtEl>
                                          <p:spTgt spid="9"/>
                                        </p:tgtEl>
                                        <p:attrNameLst>
                                          <p:attrName>style.opacity</p:attrName>
                                        </p:attrNameLst>
                                      </p:cBhvr>
                                      <p:to>
                                        <p:strVal val="0.5"/>
                                      </p:to>
                                    </p:set>
                                    <p:animEffect filter="image" prLst="opacity: 0.5">
                                      <p:cBhvr rctx="IE">
                                        <p:cTn id="81" dur="indefinite"/>
                                        <p:tgtEl>
                                          <p:spTgt spid="9"/>
                                        </p:tgtEl>
                                      </p:cBhvr>
                                    </p:animEffect>
                                  </p:childTnLst>
                                </p:cTn>
                              </p:par>
                              <p:par>
                                <p:cTn id="82" presetID="9" presetClass="emph" presetSubtype="0" grpId="1" nodeType="withEffect">
                                  <p:stCondLst>
                                    <p:cond delay="0"/>
                                  </p:stCondLst>
                                  <p:childTnLst>
                                    <p:set>
                                      <p:cBhvr rctx="PPT">
                                        <p:cTn id="83" dur="indefinite"/>
                                        <p:tgtEl>
                                          <p:spTgt spid="21"/>
                                        </p:tgtEl>
                                        <p:attrNameLst>
                                          <p:attrName>style.opacity</p:attrName>
                                        </p:attrNameLst>
                                      </p:cBhvr>
                                      <p:to>
                                        <p:strVal val="0.5"/>
                                      </p:to>
                                    </p:set>
                                    <p:animEffect filter="image" prLst="opacity: 0.5">
                                      <p:cBhvr rctx="IE">
                                        <p:cTn id="84" dur="indefinite"/>
                                        <p:tgtEl>
                                          <p:spTgt spid="21"/>
                                        </p:tgtEl>
                                      </p:cBhvr>
                                    </p:animEffect>
                                  </p:childTnLst>
                                </p:cTn>
                              </p:par>
                              <p:par>
                                <p:cTn id="85" presetID="9" presetClass="emph" presetSubtype="0" nodeType="withEffect">
                                  <p:stCondLst>
                                    <p:cond delay="0"/>
                                  </p:stCondLst>
                                  <p:childTnLst>
                                    <p:set>
                                      <p:cBhvr rctx="PPT">
                                        <p:cTn id="86" dur="indefinite"/>
                                        <p:tgtEl>
                                          <p:spTgt spid="31"/>
                                        </p:tgtEl>
                                        <p:attrNameLst>
                                          <p:attrName>style.opacity</p:attrName>
                                        </p:attrNameLst>
                                      </p:cBhvr>
                                      <p:to>
                                        <p:strVal val="0.5"/>
                                      </p:to>
                                    </p:set>
                                    <p:animEffect filter="image" prLst="opacity: 0.5">
                                      <p:cBhvr rctx="IE">
                                        <p:cTn id="87" dur="indefinite"/>
                                        <p:tgtEl>
                                          <p:spTgt spid="31"/>
                                        </p:tgtEl>
                                      </p:cBhvr>
                                    </p:animEffect>
                                  </p:childTnLst>
                                </p:cTn>
                              </p:par>
                              <p:par>
                                <p:cTn id="88" presetID="9" presetClass="emph" presetSubtype="0" nodeType="withEffect">
                                  <p:stCondLst>
                                    <p:cond delay="0"/>
                                  </p:stCondLst>
                                  <p:childTnLst>
                                    <p:set>
                                      <p:cBhvr rctx="PPT">
                                        <p:cTn id="89" dur="indefinite"/>
                                        <p:tgtEl>
                                          <p:spTgt spid="32"/>
                                        </p:tgtEl>
                                        <p:attrNameLst>
                                          <p:attrName>style.opacity</p:attrName>
                                        </p:attrNameLst>
                                      </p:cBhvr>
                                      <p:to>
                                        <p:strVal val="0.5"/>
                                      </p:to>
                                    </p:set>
                                    <p:animEffect filter="image" prLst="opacity: 0.5">
                                      <p:cBhvr rctx="IE">
                                        <p:cTn id="90" dur="indefinite"/>
                                        <p:tgtEl>
                                          <p:spTgt spid="32"/>
                                        </p:tgtEl>
                                      </p:cBhvr>
                                    </p:animEffect>
                                  </p:childTnLst>
                                </p:cTn>
                              </p:par>
                              <p:par>
                                <p:cTn id="91" presetID="9" presetClass="emph" presetSubtype="0" grpId="1" nodeType="withEffect">
                                  <p:stCondLst>
                                    <p:cond delay="0"/>
                                  </p:stCondLst>
                                  <p:childTnLst>
                                    <p:set>
                                      <p:cBhvr rctx="PPT">
                                        <p:cTn id="92" dur="indefinite"/>
                                        <p:tgtEl>
                                          <p:spTgt spid="29"/>
                                        </p:tgtEl>
                                        <p:attrNameLst>
                                          <p:attrName>style.opacity</p:attrName>
                                        </p:attrNameLst>
                                      </p:cBhvr>
                                      <p:to>
                                        <p:strVal val="0.5"/>
                                      </p:to>
                                    </p:set>
                                    <p:animEffect filter="image" prLst="opacity: 0.5">
                                      <p:cBhvr rctx="IE">
                                        <p:cTn id="93" dur="indefinite"/>
                                        <p:tgtEl>
                                          <p:spTgt spid="29"/>
                                        </p:tgtEl>
                                      </p:cBhvr>
                                    </p:animEffect>
                                  </p:childTnLst>
                                </p:cTn>
                              </p:par>
                              <p:par>
                                <p:cTn id="94" presetID="9" presetClass="emph" presetSubtype="0" nodeType="withEffect">
                                  <p:stCondLst>
                                    <p:cond delay="0"/>
                                  </p:stCondLst>
                                  <p:childTnLst>
                                    <p:set>
                                      <p:cBhvr rctx="PPT">
                                        <p:cTn id="95" dur="indefinite"/>
                                        <p:tgtEl>
                                          <p:spTgt spid="35"/>
                                        </p:tgtEl>
                                        <p:attrNameLst>
                                          <p:attrName>style.opacity</p:attrName>
                                        </p:attrNameLst>
                                      </p:cBhvr>
                                      <p:to>
                                        <p:strVal val="0.5"/>
                                      </p:to>
                                    </p:set>
                                    <p:animEffect filter="image" prLst="opacity: 0.5">
                                      <p:cBhvr rctx="IE">
                                        <p:cTn id="96" dur="indefinite"/>
                                        <p:tgtEl>
                                          <p:spTgt spid="35"/>
                                        </p:tgtEl>
                                      </p:cBhvr>
                                    </p:animEffect>
                                  </p:childTnLst>
                                </p:cTn>
                              </p:par>
                              <p:par>
                                <p:cTn id="97" presetID="9" presetClass="emph" presetSubtype="0" grpId="1" nodeType="withEffect">
                                  <p:stCondLst>
                                    <p:cond delay="0"/>
                                  </p:stCondLst>
                                  <p:childTnLst>
                                    <p:set>
                                      <p:cBhvr rctx="PPT">
                                        <p:cTn id="98" dur="indefinite"/>
                                        <p:tgtEl>
                                          <p:spTgt spid="22"/>
                                        </p:tgtEl>
                                        <p:attrNameLst>
                                          <p:attrName>style.opacity</p:attrName>
                                        </p:attrNameLst>
                                      </p:cBhvr>
                                      <p:to>
                                        <p:strVal val="0.5"/>
                                      </p:to>
                                    </p:set>
                                    <p:animEffect filter="image" prLst="opacity: 0.5">
                                      <p:cBhvr rctx="IE">
                                        <p:cTn id="99" dur="indefinite"/>
                                        <p:tgtEl>
                                          <p:spTgt spid="22"/>
                                        </p:tgtEl>
                                      </p:cBhvr>
                                    </p:animEffect>
                                  </p:childTnLst>
                                </p:cTn>
                              </p:par>
                              <p:par>
                                <p:cTn id="100" presetID="9" presetClass="emph" presetSubtype="0" grpId="1" nodeType="withEffect">
                                  <p:stCondLst>
                                    <p:cond delay="0"/>
                                  </p:stCondLst>
                                  <p:childTnLst>
                                    <p:set>
                                      <p:cBhvr rctx="PPT">
                                        <p:cTn id="101" dur="indefinite"/>
                                        <p:tgtEl>
                                          <p:spTgt spid="23"/>
                                        </p:tgtEl>
                                        <p:attrNameLst>
                                          <p:attrName>style.opacity</p:attrName>
                                        </p:attrNameLst>
                                      </p:cBhvr>
                                      <p:to>
                                        <p:strVal val="0.5"/>
                                      </p:to>
                                    </p:set>
                                    <p:animEffect filter="image" prLst="opacity: 0.5">
                                      <p:cBhvr rctx="IE">
                                        <p:cTn id="102" dur="indefinite"/>
                                        <p:tgtEl>
                                          <p:spTgt spid="23"/>
                                        </p:tgtEl>
                                      </p:cBhvr>
                                    </p:animEffect>
                                  </p:childTnLst>
                                </p:cTn>
                              </p:par>
                              <p:par>
                                <p:cTn id="103" presetID="9" presetClass="emph" presetSubtype="0" nodeType="withEffect">
                                  <p:stCondLst>
                                    <p:cond delay="0"/>
                                  </p:stCondLst>
                                  <p:childTnLst>
                                    <p:set>
                                      <p:cBhvr rctx="PPT">
                                        <p:cTn id="104" dur="indefinite"/>
                                        <p:tgtEl>
                                          <p:spTgt spid="46"/>
                                        </p:tgtEl>
                                        <p:attrNameLst>
                                          <p:attrName>style.opacity</p:attrName>
                                        </p:attrNameLst>
                                      </p:cBhvr>
                                      <p:to>
                                        <p:strVal val="0.5"/>
                                      </p:to>
                                    </p:set>
                                    <p:animEffect filter="image" prLst="opacity: 0.5">
                                      <p:cBhvr rctx="IE">
                                        <p:cTn id="105" dur="indefinite"/>
                                        <p:tgtEl>
                                          <p:spTgt spid="46"/>
                                        </p:tgtEl>
                                      </p:cBhvr>
                                    </p:animEffect>
                                  </p:childTnLst>
                                </p:cTn>
                              </p:par>
                              <p:par>
                                <p:cTn id="106" presetID="9" presetClass="emph" presetSubtype="0" nodeType="withEffect">
                                  <p:stCondLst>
                                    <p:cond delay="0"/>
                                  </p:stCondLst>
                                  <p:childTnLst>
                                    <p:set>
                                      <p:cBhvr rctx="PPT">
                                        <p:cTn id="107" dur="indefinite"/>
                                        <p:tgtEl>
                                          <p:spTgt spid="49"/>
                                        </p:tgtEl>
                                        <p:attrNameLst>
                                          <p:attrName>style.opacity</p:attrName>
                                        </p:attrNameLst>
                                      </p:cBhvr>
                                      <p:to>
                                        <p:strVal val="0.5"/>
                                      </p:to>
                                    </p:set>
                                    <p:animEffect filter="image" prLst="opacity: 0.5">
                                      <p:cBhvr rctx="IE">
                                        <p:cTn id="108" dur="indefinite"/>
                                        <p:tgtEl>
                                          <p:spTgt spid="49"/>
                                        </p:tgtEl>
                                      </p:cBhvr>
                                    </p:animEffect>
                                  </p:childTnLst>
                                </p:cTn>
                              </p:par>
                              <p:par>
                                <p:cTn id="109" presetID="9" presetClass="emph" presetSubtype="0" grpId="1" nodeType="withEffect">
                                  <p:stCondLst>
                                    <p:cond delay="0"/>
                                  </p:stCondLst>
                                  <p:childTnLst>
                                    <p:set>
                                      <p:cBhvr rctx="PPT">
                                        <p:cTn id="110" dur="indefinite"/>
                                        <p:tgtEl>
                                          <p:spTgt spid="43"/>
                                        </p:tgtEl>
                                        <p:attrNameLst>
                                          <p:attrName>style.opacity</p:attrName>
                                        </p:attrNameLst>
                                      </p:cBhvr>
                                      <p:to>
                                        <p:strVal val="0.5"/>
                                      </p:to>
                                    </p:set>
                                    <p:animEffect filter="image" prLst="opacity: 0.5">
                                      <p:cBhvr rctx="IE">
                                        <p:cTn id="111" dur="indefinite"/>
                                        <p:tgtEl>
                                          <p:spTgt spid="43"/>
                                        </p:tgtEl>
                                      </p:cBhvr>
                                    </p:animEffect>
                                  </p:childTnLst>
                                </p:cTn>
                              </p:par>
                              <p:par>
                                <p:cTn id="112" presetID="9" presetClass="emph" presetSubtype="0" nodeType="withEffect">
                                  <p:stCondLst>
                                    <p:cond delay="0"/>
                                  </p:stCondLst>
                                  <p:childTnLst>
                                    <p:set>
                                      <p:cBhvr rctx="PPT">
                                        <p:cTn id="113" dur="indefinite"/>
                                        <p:tgtEl>
                                          <p:spTgt spid="52"/>
                                        </p:tgtEl>
                                        <p:attrNameLst>
                                          <p:attrName>style.opacity</p:attrName>
                                        </p:attrNameLst>
                                      </p:cBhvr>
                                      <p:to>
                                        <p:strVal val="0.5"/>
                                      </p:to>
                                    </p:set>
                                    <p:animEffect filter="image" prLst="opacity: 0.5">
                                      <p:cBhvr rctx="IE">
                                        <p:cTn id="114" dur="indefinite"/>
                                        <p:tgtEl>
                                          <p:spTgt spid="52"/>
                                        </p:tgtEl>
                                      </p:cBhvr>
                                    </p:animEffect>
                                  </p:childTnLst>
                                </p:cTn>
                              </p:par>
                              <p:par>
                                <p:cTn id="115" presetID="9" presetClass="emph" presetSubtype="0" grpId="1" nodeType="withEffect">
                                  <p:stCondLst>
                                    <p:cond delay="0"/>
                                  </p:stCondLst>
                                  <p:childTnLst>
                                    <p:set>
                                      <p:cBhvr rctx="PPT">
                                        <p:cTn id="116" dur="indefinite"/>
                                        <p:tgtEl>
                                          <p:spTgt spid="27"/>
                                        </p:tgtEl>
                                        <p:attrNameLst>
                                          <p:attrName>style.opacity</p:attrName>
                                        </p:attrNameLst>
                                      </p:cBhvr>
                                      <p:to>
                                        <p:strVal val="0.5"/>
                                      </p:to>
                                    </p:set>
                                    <p:animEffect filter="image" prLst="opacity: 0.5">
                                      <p:cBhvr rctx="IE">
                                        <p:cTn id="117" dur="indefinite"/>
                                        <p:tgtEl>
                                          <p:spTgt spid="27"/>
                                        </p:tgtEl>
                                      </p:cBhvr>
                                    </p:animEffect>
                                  </p:childTnLst>
                                </p:cTn>
                              </p:par>
                              <p:par>
                                <p:cTn id="118" presetID="9" presetClass="emph" presetSubtype="0" grpId="1" nodeType="withEffect">
                                  <p:stCondLst>
                                    <p:cond delay="0"/>
                                  </p:stCondLst>
                                  <p:childTnLst>
                                    <p:set>
                                      <p:cBhvr rctx="PPT">
                                        <p:cTn id="119" dur="indefinite"/>
                                        <p:tgtEl>
                                          <p:spTgt spid="28"/>
                                        </p:tgtEl>
                                        <p:attrNameLst>
                                          <p:attrName>style.opacity</p:attrName>
                                        </p:attrNameLst>
                                      </p:cBhvr>
                                      <p:to>
                                        <p:strVal val="0.5"/>
                                      </p:to>
                                    </p:set>
                                    <p:animEffect filter="image" prLst="opacity: 0.5">
                                      <p:cBhvr rctx="IE">
                                        <p:cTn id="120" dur="indefinite"/>
                                        <p:tgtEl>
                                          <p:spTgt spid="28"/>
                                        </p:tgtEl>
                                      </p:cBhvr>
                                    </p:animEffect>
                                  </p:childTnLst>
                                </p:cTn>
                              </p:par>
                              <p:par>
                                <p:cTn id="121" presetID="9" presetClass="emph" presetSubtype="0" nodeType="withEffect">
                                  <p:stCondLst>
                                    <p:cond delay="0"/>
                                  </p:stCondLst>
                                  <p:childTnLst>
                                    <p:set>
                                      <p:cBhvr rctx="PPT">
                                        <p:cTn id="122" dur="indefinite"/>
                                        <p:tgtEl>
                                          <p:spTgt spid="57"/>
                                        </p:tgtEl>
                                        <p:attrNameLst>
                                          <p:attrName>style.opacity</p:attrName>
                                        </p:attrNameLst>
                                      </p:cBhvr>
                                      <p:to>
                                        <p:strVal val="0.5"/>
                                      </p:to>
                                    </p:set>
                                    <p:animEffect filter="image" prLst="opacity: 0.5">
                                      <p:cBhvr rctx="IE">
                                        <p:cTn id="123" dur="indefinite"/>
                                        <p:tgtEl>
                                          <p:spTgt spid="57"/>
                                        </p:tgtEl>
                                      </p:cBhvr>
                                    </p:animEffect>
                                  </p:childTnLst>
                                </p:cTn>
                              </p:par>
                              <p:par>
                                <p:cTn id="124" presetID="9" presetClass="emph" presetSubtype="0" nodeType="withEffect">
                                  <p:stCondLst>
                                    <p:cond delay="0"/>
                                  </p:stCondLst>
                                  <p:childTnLst>
                                    <p:set>
                                      <p:cBhvr rctx="PPT">
                                        <p:cTn id="125" dur="indefinite"/>
                                        <p:tgtEl>
                                          <p:spTgt spid="70"/>
                                        </p:tgtEl>
                                        <p:attrNameLst>
                                          <p:attrName>style.opacity</p:attrName>
                                        </p:attrNameLst>
                                      </p:cBhvr>
                                      <p:to>
                                        <p:strVal val="0.5"/>
                                      </p:to>
                                    </p:set>
                                    <p:animEffect filter="image" prLst="opacity: 0.5">
                                      <p:cBhvr rctx="IE">
                                        <p:cTn id="126" dur="indefinite"/>
                                        <p:tgtEl>
                                          <p:spTgt spid="70"/>
                                        </p:tgtEl>
                                      </p:cBhvr>
                                    </p:animEffect>
                                  </p:childTnLst>
                                </p:cTn>
                              </p:par>
                              <p:par>
                                <p:cTn id="127" presetID="9" presetClass="emph" presetSubtype="0" grpId="1" nodeType="withEffect">
                                  <p:stCondLst>
                                    <p:cond delay="0"/>
                                  </p:stCondLst>
                                  <p:childTnLst>
                                    <p:set>
                                      <p:cBhvr rctx="PPT">
                                        <p:cTn id="128" dur="indefinite"/>
                                        <p:tgtEl>
                                          <p:spTgt spid="56"/>
                                        </p:tgtEl>
                                        <p:attrNameLst>
                                          <p:attrName>style.opacity</p:attrName>
                                        </p:attrNameLst>
                                      </p:cBhvr>
                                      <p:to>
                                        <p:strVal val="0.5"/>
                                      </p:to>
                                    </p:set>
                                    <p:animEffect filter="image" prLst="opacity: 0.5">
                                      <p:cBhvr rctx="IE">
                                        <p:cTn id="129" dur="indefinite"/>
                                        <p:tgtEl>
                                          <p:spTgt spid="56"/>
                                        </p:tgtEl>
                                      </p:cBhvr>
                                    </p:animEffect>
                                  </p:childTnLst>
                                </p:cTn>
                              </p:par>
                              <p:par>
                                <p:cTn id="130" presetID="9" presetClass="emph" presetSubtype="0" nodeType="withEffect">
                                  <p:stCondLst>
                                    <p:cond delay="0"/>
                                  </p:stCondLst>
                                  <p:childTnLst>
                                    <p:set>
                                      <p:cBhvr rctx="PPT">
                                        <p:cTn id="131" dur="indefinite"/>
                                        <p:tgtEl>
                                          <p:spTgt spid="81"/>
                                        </p:tgtEl>
                                        <p:attrNameLst>
                                          <p:attrName>style.opacity</p:attrName>
                                        </p:attrNameLst>
                                      </p:cBhvr>
                                      <p:to>
                                        <p:strVal val="0.5"/>
                                      </p:to>
                                    </p:set>
                                    <p:animEffect filter="image" prLst="opacity: 0.5">
                                      <p:cBhvr rctx="IE">
                                        <p:cTn id="132" dur="indefinite"/>
                                        <p:tgtEl>
                                          <p:spTgt spid="81"/>
                                        </p:tgtEl>
                                      </p:cBhvr>
                                    </p:animEffect>
                                  </p:childTnLst>
                                </p:cTn>
                              </p:par>
                              <p:par>
                                <p:cTn id="133" presetID="9" presetClass="emph" presetSubtype="0" grpId="1" nodeType="withEffect">
                                  <p:stCondLst>
                                    <p:cond delay="0"/>
                                  </p:stCondLst>
                                  <p:childTnLst>
                                    <p:set>
                                      <p:cBhvr rctx="PPT">
                                        <p:cTn id="134" dur="indefinite"/>
                                        <p:tgtEl>
                                          <p:spTgt spid="77"/>
                                        </p:tgtEl>
                                        <p:attrNameLst>
                                          <p:attrName>style.opacity</p:attrName>
                                        </p:attrNameLst>
                                      </p:cBhvr>
                                      <p:to>
                                        <p:strVal val="0.5"/>
                                      </p:to>
                                    </p:set>
                                    <p:animEffect filter="image" prLst="opacity: 0.5">
                                      <p:cBhvr rctx="IE">
                                        <p:cTn id="135" dur="indefinite"/>
                                        <p:tgtEl>
                                          <p:spTgt spid="77"/>
                                        </p:tgtEl>
                                      </p:cBhvr>
                                    </p:animEffect>
                                  </p:childTnLst>
                                </p:cTn>
                              </p:par>
                              <p:par>
                                <p:cTn id="136" presetID="9" presetClass="emph" presetSubtype="0" grpId="0" nodeType="withEffect">
                                  <p:stCondLst>
                                    <p:cond delay="0"/>
                                  </p:stCondLst>
                                  <p:childTnLst>
                                    <p:set>
                                      <p:cBhvr rctx="PPT">
                                        <p:cTn id="137" dur="indefinite"/>
                                        <p:tgtEl>
                                          <p:spTgt spid="5"/>
                                        </p:tgtEl>
                                        <p:attrNameLst>
                                          <p:attrName>style.opacity</p:attrName>
                                        </p:attrNameLst>
                                      </p:cBhvr>
                                      <p:to>
                                        <p:strVal val="0.5"/>
                                      </p:to>
                                    </p:set>
                                    <p:animEffect filter="image" prLst="opacity: 0.5">
                                      <p:cBhvr rctx="IE">
                                        <p:cTn id="138" dur="indefinite"/>
                                        <p:tgtEl>
                                          <p:spTgt spid="5"/>
                                        </p:tgtEl>
                                      </p:cBhvr>
                                    </p:animEffect>
                                  </p:childTnLst>
                                </p:cTn>
                              </p:par>
                              <p:par>
                                <p:cTn id="139" presetID="9" presetClass="emph" presetSubtype="0" grpId="0" nodeType="withEffect">
                                  <p:stCondLst>
                                    <p:cond delay="0"/>
                                  </p:stCondLst>
                                  <p:childTnLst>
                                    <p:set>
                                      <p:cBhvr rctx="PPT">
                                        <p:cTn id="140" dur="indefinite"/>
                                        <p:tgtEl>
                                          <p:spTgt spid="6"/>
                                        </p:tgtEl>
                                        <p:attrNameLst>
                                          <p:attrName>style.opacity</p:attrName>
                                        </p:attrNameLst>
                                      </p:cBhvr>
                                      <p:to>
                                        <p:strVal val="0.5"/>
                                      </p:to>
                                    </p:set>
                                    <p:animEffect filter="image" prLst="opacity: 0.5">
                                      <p:cBhvr rctx="IE">
                                        <p:cTn id="141" dur="indefinite"/>
                                        <p:tgtEl>
                                          <p:spTgt spid="6"/>
                                        </p:tgtEl>
                                      </p:cBhvr>
                                    </p:animEffect>
                                  </p:childTnLst>
                                </p:cTn>
                              </p:par>
                              <p:par>
                                <p:cTn id="142" presetID="9" presetClass="emph" presetSubtype="0" grpId="0" nodeType="withEffect">
                                  <p:stCondLst>
                                    <p:cond delay="0"/>
                                  </p:stCondLst>
                                  <p:childTnLst>
                                    <p:set>
                                      <p:cBhvr rctx="PPT">
                                        <p:cTn id="143" dur="indefinite"/>
                                        <p:tgtEl>
                                          <p:spTgt spid="7"/>
                                        </p:tgtEl>
                                        <p:attrNameLst>
                                          <p:attrName>style.opacity</p:attrName>
                                        </p:attrNameLst>
                                      </p:cBhvr>
                                      <p:to>
                                        <p:strVal val="0.5"/>
                                      </p:to>
                                    </p:set>
                                    <p:animEffect filter="image" prLst="opacity: 0.5">
                                      <p:cBhvr rctx="IE">
                                        <p:cTn id="144" dur="indefinite"/>
                                        <p:tgtEl>
                                          <p:spTgt spid="7"/>
                                        </p:tgtEl>
                                      </p:cBhvr>
                                    </p:animEffect>
                                  </p:childTnLst>
                                </p:cTn>
                              </p:par>
                              <p:par>
                                <p:cTn id="145" presetID="9" presetClass="emph" presetSubtype="0" grpId="0" nodeType="withEffect">
                                  <p:stCondLst>
                                    <p:cond delay="0"/>
                                  </p:stCondLst>
                                  <p:childTnLst>
                                    <p:set>
                                      <p:cBhvr rctx="PPT">
                                        <p:cTn id="146" dur="indefinite"/>
                                        <p:tgtEl>
                                          <p:spTgt spid="8"/>
                                        </p:tgtEl>
                                        <p:attrNameLst>
                                          <p:attrName>style.opacity</p:attrName>
                                        </p:attrNameLst>
                                      </p:cBhvr>
                                      <p:to>
                                        <p:strVal val="0.5"/>
                                      </p:to>
                                    </p:set>
                                    <p:animEffect filter="image" prLst="opacity: 0.5">
                                      <p:cBhvr rctx="IE">
                                        <p:cTn id="147" dur="indefinite"/>
                                        <p:tgtEl>
                                          <p:spTgt spid="8"/>
                                        </p:tgtEl>
                                      </p:cBhvr>
                                    </p:animEffect>
                                  </p:childTnLst>
                                </p:cTn>
                              </p:par>
                              <p:par>
                                <p:cTn id="148" presetID="9" presetClass="emph" presetSubtype="0" grpId="0" nodeType="withEffect">
                                  <p:stCondLst>
                                    <p:cond delay="0"/>
                                  </p:stCondLst>
                                  <p:childTnLst>
                                    <p:set>
                                      <p:cBhvr rctx="PPT">
                                        <p:cTn id="149" dur="indefinite"/>
                                        <p:tgtEl>
                                          <p:spTgt spid="55"/>
                                        </p:tgtEl>
                                        <p:attrNameLst>
                                          <p:attrName>style.opacity</p:attrName>
                                        </p:attrNameLst>
                                      </p:cBhvr>
                                      <p:to>
                                        <p:strVal val="0.5"/>
                                      </p:to>
                                    </p:set>
                                    <p:animEffect filter="image" prLst="opacity: 0.5">
                                      <p:cBhvr rctx="IE">
                                        <p:cTn id="150" dur="indefinite"/>
                                        <p:tgtEl>
                                          <p:spTgt spid="55"/>
                                        </p:tgtEl>
                                      </p:cBhvr>
                                    </p:animEffect>
                                  </p:childTnLst>
                                </p:cTn>
                              </p:par>
                            </p:childTnLst>
                          </p:cTn>
                        </p:par>
                        <p:par>
                          <p:cTn id="151" fill="hold">
                            <p:stCondLst>
                              <p:cond delay="0"/>
                            </p:stCondLst>
                            <p:childTnLst>
                              <p:par>
                                <p:cTn id="152" presetID="1" presetClass="entr" presetSubtype="0" fill="hold" grpId="0" nodeType="afterEffect">
                                  <p:stCondLst>
                                    <p:cond delay="0"/>
                                  </p:stCondLst>
                                  <p:childTnLst>
                                    <p:set>
                                      <p:cBhvr>
                                        <p:cTn id="153" dur="1" fill="hold">
                                          <p:stCondLst>
                                            <p:cond delay="0"/>
                                          </p:stCondLst>
                                        </p:cTn>
                                        <p:tgtEl>
                                          <p:spTgt spid="85"/>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87"/>
                                        </p:tgtEl>
                                        <p:attrNameLst>
                                          <p:attrName>style.visibility</p:attrName>
                                        </p:attrNameLst>
                                      </p:cBhvr>
                                      <p:to>
                                        <p:strVal val="visible"/>
                                      </p:to>
                                    </p:set>
                                  </p:childTnLst>
                                </p:cTn>
                              </p:par>
                            </p:childTnLst>
                          </p:cTn>
                        </p:par>
                        <p:par>
                          <p:cTn id="158" fill="hold">
                            <p:stCondLst>
                              <p:cond delay="0"/>
                            </p:stCondLst>
                            <p:childTnLst>
                              <p:par>
                                <p:cTn id="159" presetID="1" presetClass="entr" presetSubtype="0" fill="hold" grpId="0" nodeType="afterEffect">
                                  <p:stCondLst>
                                    <p:cond delay="0"/>
                                  </p:stCondLst>
                                  <p:childTnLst>
                                    <p:set>
                                      <p:cBhvr>
                                        <p:cTn id="160" dur="1" fill="hold">
                                          <p:stCondLst>
                                            <p:cond delay="0"/>
                                          </p:stCondLst>
                                        </p:cTn>
                                        <p:tgtEl>
                                          <p:spTgt spid="86"/>
                                        </p:tgtEl>
                                        <p:attrNameLst>
                                          <p:attrName>style.visibility</p:attrName>
                                        </p:attrNameLst>
                                      </p:cBhvr>
                                      <p:to>
                                        <p:strVal val="visible"/>
                                      </p:to>
                                    </p:set>
                                  </p:childTnLst>
                                </p:cTn>
                              </p:par>
                              <p:par>
                                <p:cTn id="161" presetID="1" presetClass="exit" presetSubtype="0" fill="hold" grpId="1" nodeType="withEffect">
                                  <p:stCondLst>
                                    <p:cond delay="0"/>
                                  </p:stCondLst>
                                  <p:childTnLst>
                                    <p:set>
                                      <p:cBhvr>
                                        <p:cTn id="162" dur="1" fill="hold">
                                          <p:stCondLst>
                                            <p:cond delay="0"/>
                                          </p:stCondLst>
                                        </p:cTn>
                                        <p:tgtEl>
                                          <p:spTgt spid="8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9" grpId="1" animBg="1"/>
      <p:bldP spid="21" grpId="0"/>
      <p:bldP spid="21" grpId="1"/>
      <p:bldP spid="22" grpId="0" animBg="1"/>
      <p:bldP spid="22" grpId="1" animBg="1"/>
      <p:bldP spid="23" grpId="0"/>
      <p:bldP spid="23" grpId="1"/>
      <p:bldP spid="27" grpId="0" animBg="1"/>
      <p:bldP spid="27" grpId="1" animBg="1"/>
      <p:bldP spid="28" grpId="0"/>
      <p:bldP spid="28" grpId="1"/>
      <p:bldP spid="29" grpId="0" animBg="1"/>
      <p:bldP spid="29" grpId="1" animBg="1"/>
      <p:bldP spid="43" grpId="0" animBg="1"/>
      <p:bldP spid="43" grpId="1" animBg="1"/>
      <p:bldP spid="55" grpId="0"/>
      <p:bldP spid="56" grpId="0" animBg="1"/>
      <p:bldP spid="56" grpId="1" animBg="1"/>
      <p:bldP spid="77" grpId="0" animBg="1"/>
      <p:bldP spid="77" grpId="1" animBg="1"/>
      <p:bldP spid="84" grpId="0" animBg="1"/>
      <p:bldP spid="84" grpId="1" animBg="1"/>
      <p:bldP spid="85" grpId="0" animBg="1"/>
      <p:bldP spid="85" grpId="1" animBg="1"/>
      <p:bldP spid="86" grpId="0" animBg="1"/>
      <p:bldP spid="87"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sz="4000" dirty="0">
                <a:solidFill>
                  <a:schemeClr val="bg1">
                    <a:lumMod val="65000"/>
                  </a:schemeClr>
                </a:solidFill>
              </a:rPr>
              <a:t>Motivation and Our Approach</a:t>
            </a:r>
          </a:p>
          <a:p>
            <a:r>
              <a:rPr lang="en-US" sz="4000" dirty="0">
                <a:solidFill>
                  <a:schemeClr val="bg1">
                    <a:lumMod val="65000"/>
                  </a:schemeClr>
                </a:solidFill>
              </a:rPr>
              <a:t>Parallelism Challenge</a:t>
            </a:r>
          </a:p>
          <a:p>
            <a:r>
              <a:rPr lang="en-US" sz="4000" dirty="0">
                <a:solidFill>
                  <a:schemeClr val="bg1">
                    <a:lumMod val="65000"/>
                  </a:schemeClr>
                </a:solidFill>
              </a:rPr>
              <a:t>IMPICA Core Architecture</a:t>
            </a:r>
          </a:p>
          <a:p>
            <a:r>
              <a:rPr lang="en-US" sz="4000" dirty="0">
                <a:solidFill>
                  <a:schemeClr val="bg1">
                    <a:lumMod val="65000"/>
                  </a:schemeClr>
                </a:solidFill>
              </a:rPr>
              <a:t>Address Translation Challenge</a:t>
            </a:r>
          </a:p>
          <a:p>
            <a:r>
              <a:rPr lang="en-US" sz="4000" dirty="0">
                <a:solidFill>
                  <a:schemeClr val="bg1">
                    <a:lumMod val="65000"/>
                  </a:schemeClr>
                </a:solidFill>
              </a:rPr>
              <a:t>IMPICA Page Table</a:t>
            </a:r>
          </a:p>
          <a:p>
            <a:r>
              <a:rPr lang="en-US" sz="4000" dirty="0">
                <a:solidFill>
                  <a:srgbClr val="C00000"/>
                </a:solidFill>
              </a:rPr>
              <a:t>Evaluation</a:t>
            </a:r>
          </a:p>
          <a:p>
            <a:r>
              <a:rPr lang="en-US" sz="4000" dirty="0"/>
              <a:t>Conclusion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247</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32687340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Evaluated Workloads</a:t>
            </a:r>
          </a:p>
        </p:txBody>
      </p:sp>
      <p:sp>
        <p:nvSpPr>
          <p:cNvPr id="3" name="Content Placeholder 2"/>
          <p:cNvSpPr>
            <a:spLocks noGrp="1"/>
          </p:cNvSpPr>
          <p:nvPr>
            <p:ph idx="1"/>
          </p:nvPr>
        </p:nvSpPr>
        <p:spPr/>
        <p:txBody>
          <a:bodyPr>
            <a:normAutofit/>
          </a:bodyPr>
          <a:lstStyle/>
          <a:p>
            <a:r>
              <a:rPr lang="en-US" sz="3600" dirty="0" err="1"/>
              <a:t>Microbenchmarks</a:t>
            </a:r>
            <a:endParaRPr lang="en-US" sz="3600" dirty="0"/>
          </a:p>
          <a:p>
            <a:pPr lvl="1"/>
            <a:r>
              <a:rPr lang="en-US" sz="3200" dirty="0">
                <a:solidFill>
                  <a:schemeClr val="accent5"/>
                </a:solidFill>
              </a:rPr>
              <a:t>Linked list </a:t>
            </a:r>
            <a:r>
              <a:rPr lang="en-US" sz="3200" dirty="0"/>
              <a:t>(from Olden benchmark)</a:t>
            </a:r>
          </a:p>
          <a:p>
            <a:pPr lvl="1"/>
            <a:r>
              <a:rPr lang="en-US" sz="3200" dirty="0">
                <a:solidFill>
                  <a:schemeClr val="accent5"/>
                </a:solidFill>
              </a:rPr>
              <a:t>Hash table </a:t>
            </a:r>
            <a:r>
              <a:rPr lang="en-US" sz="3200" dirty="0"/>
              <a:t>(from </a:t>
            </a:r>
            <a:r>
              <a:rPr lang="en-US" sz="3200" dirty="0" err="1"/>
              <a:t>Memcached</a:t>
            </a:r>
            <a:r>
              <a:rPr lang="en-US" sz="3200" dirty="0"/>
              <a:t>)</a:t>
            </a:r>
          </a:p>
          <a:p>
            <a:pPr lvl="1"/>
            <a:r>
              <a:rPr lang="en-US" sz="3200" dirty="0">
                <a:solidFill>
                  <a:schemeClr val="accent5"/>
                </a:solidFill>
              </a:rPr>
              <a:t>B-tree</a:t>
            </a:r>
            <a:r>
              <a:rPr lang="en-US" sz="3200" dirty="0"/>
              <a:t> (from DBx</a:t>
            </a:r>
            <a:r>
              <a:rPr lang="en-US" sz="3600" dirty="0">
                <a:latin typeface="+mn-lt"/>
              </a:rPr>
              <a:t>1000</a:t>
            </a:r>
            <a:r>
              <a:rPr lang="en-US" sz="3200" dirty="0"/>
              <a:t>)</a:t>
            </a:r>
          </a:p>
          <a:p>
            <a:pPr lvl="1"/>
            <a:endParaRPr lang="en-US" sz="3200" dirty="0"/>
          </a:p>
          <a:p>
            <a:r>
              <a:rPr lang="en-US" sz="3600" dirty="0"/>
              <a:t>Application</a:t>
            </a:r>
          </a:p>
          <a:p>
            <a:pPr lvl="1"/>
            <a:r>
              <a:rPr lang="en-US" sz="3200" dirty="0">
                <a:solidFill>
                  <a:schemeClr val="accent5"/>
                </a:solidFill>
              </a:rPr>
              <a:t>DBx1000</a:t>
            </a:r>
            <a:r>
              <a:rPr lang="en-US" sz="3200" dirty="0"/>
              <a:t> (with TPC-C benchmark)</a:t>
            </a:r>
          </a:p>
          <a:p>
            <a:endParaRPr lang="en-US" sz="3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248</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1913200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Methodology</a:t>
            </a:r>
          </a:p>
        </p:txBody>
      </p:sp>
      <p:sp>
        <p:nvSpPr>
          <p:cNvPr id="3" name="Content Placeholder 2"/>
          <p:cNvSpPr>
            <a:spLocks noGrp="1"/>
          </p:cNvSpPr>
          <p:nvPr>
            <p:ph idx="1"/>
          </p:nvPr>
        </p:nvSpPr>
        <p:spPr>
          <a:xfrm>
            <a:off x="628650" y="1210492"/>
            <a:ext cx="7886700" cy="5643717"/>
          </a:xfrm>
        </p:spPr>
        <p:txBody>
          <a:bodyPr>
            <a:normAutofit lnSpcReduction="10000"/>
          </a:bodyPr>
          <a:lstStyle/>
          <a:p>
            <a:r>
              <a:rPr lang="en-US" sz="3600" dirty="0"/>
              <a:t>Simulator: </a:t>
            </a:r>
            <a:r>
              <a:rPr lang="en-US" sz="3600" dirty="0">
                <a:solidFill>
                  <a:schemeClr val="accent5"/>
                </a:solidFill>
              </a:rPr>
              <a:t>gem5</a:t>
            </a:r>
          </a:p>
          <a:p>
            <a:r>
              <a:rPr lang="en-US" sz="3600" dirty="0"/>
              <a:t>System Configuration</a:t>
            </a:r>
          </a:p>
          <a:p>
            <a:pPr lvl="1"/>
            <a:r>
              <a:rPr lang="en-US" sz="3200" dirty="0"/>
              <a:t>CPU</a:t>
            </a:r>
          </a:p>
          <a:p>
            <a:pPr lvl="2"/>
            <a:r>
              <a:rPr lang="en-US" sz="2800" dirty="0">
                <a:solidFill>
                  <a:schemeClr val="accent5"/>
                </a:solidFill>
              </a:rPr>
              <a:t>4 </a:t>
            </a:r>
            <a:r>
              <a:rPr lang="en-US" sz="2800" dirty="0" err="1">
                <a:solidFill>
                  <a:schemeClr val="accent5"/>
                </a:solidFill>
              </a:rPr>
              <a:t>OoO</a:t>
            </a:r>
            <a:r>
              <a:rPr lang="en-US" sz="2800" dirty="0">
                <a:solidFill>
                  <a:schemeClr val="accent5"/>
                </a:solidFill>
              </a:rPr>
              <a:t> cores</a:t>
            </a:r>
            <a:r>
              <a:rPr lang="en-US" sz="2800" dirty="0"/>
              <a:t>, 2GHz</a:t>
            </a:r>
          </a:p>
          <a:p>
            <a:pPr lvl="2"/>
            <a:r>
              <a:rPr lang="en-US" sz="2800" dirty="0"/>
              <a:t>Cache: 32KB L</a:t>
            </a:r>
            <a:r>
              <a:rPr lang="en-US" sz="3200" dirty="0">
                <a:latin typeface="+mn-lt"/>
              </a:rPr>
              <a:t>1</a:t>
            </a:r>
            <a:r>
              <a:rPr lang="en-US" sz="2800" dirty="0"/>
              <a:t>, </a:t>
            </a:r>
            <a:r>
              <a:rPr lang="en-US" sz="3200" dirty="0">
                <a:solidFill>
                  <a:prstClr val="black"/>
                </a:solidFill>
                <a:latin typeface="Calibri" panose="020F0502020204030204"/>
              </a:rPr>
              <a:t>1</a:t>
            </a:r>
            <a:r>
              <a:rPr lang="en-US" sz="2800" dirty="0"/>
              <a:t>MB L2</a:t>
            </a:r>
          </a:p>
          <a:p>
            <a:pPr lvl="1"/>
            <a:r>
              <a:rPr lang="en-US" sz="3200" dirty="0"/>
              <a:t>IMPICA</a:t>
            </a:r>
          </a:p>
          <a:p>
            <a:pPr lvl="2"/>
            <a:r>
              <a:rPr lang="en-US" sz="3200" dirty="0">
                <a:solidFill>
                  <a:schemeClr val="accent5"/>
                </a:solidFill>
                <a:latin typeface="+mn-lt"/>
              </a:rPr>
              <a:t>1</a:t>
            </a:r>
            <a:r>
              <a:rPr lang="en-US" sz="2800" dirty="0">
                <a:solidFill>
                  <a:schemeClr val="accent5"/>
                </a:solidFill>
              </a:rPr>
              <a:t> core</a:t>
            </a:r>
            <a:r>
              <a:rPr lang="en-US" sz="2800" dirty="0"/>
              <a:t>, 500MHz, 32KB Cache</a:t>
            </a:r>
          </a:p>
          <a:p>
            <a:pPr lvl="1"/>
            <a:r>
              <a:rPr lang="en-US" sz="3200" dirty="0"/>
              <a:t>Memory Bandwidth</a:t>
            </a:r>
          </a:p>
          <a:p>
            <a:pPr lvl="2"/>
            <a:r>
              <a:rPr lang="en-US" sz="3200" dirty="0">
                <a:latin typeface="+mn-lt"/>
              </a:rPr>
              <a:t>1</a:t>
            </a:r>
            <a:r>
              <a:rPr lang="en-US" sz="2800" dirty="0"/>
              <a:t>2.8 GB/s for CPU, 5</a:t>
            </a:r>
            <a:r>
              <a:rPr lang="en-US" sz="3200" dirty="0">
                <a:latin typeface="+mn-lt"/>
              </a:rPr>
              <a:t>1</a:t>
            </a:r>
            <a:r>
              <a:rPr lang="en-US" sz="2800" dirty="0"/>
              <a:t>.2 GB/s for IMPICA</a:t>
            </a:r>
          </a:p>
          <a:p>
            <a:r>
              <a:rPr lang="en-US" sz="3600" dirty="0"/>
              <a:t>Our simulator code is open source</a:t>
            </a:r>
          </a:p>
          <a:p>
            <a:pPr lvl="1"/>
            <a:r>
              <a:rPr lang="en-US" sz="3200" u="sng" dirty="0">
                <a:solidFill>
                  <a:schemeClr val="accent5"/>
                </a:solidFill>
                <a:hlinkClick r:id="rId2"/>
              </a:rPr>
              <a:t>https://github.com/CMU-SAFARI/IMPICA</a:t>
            </a:r>
            <a:r>
              <a:rPr lang="en-US" sz="3200" u="sng" dirty="0">
                <a:solidFill>
                  <a:schemeClr val="accent5"/>
                </a:solidFill>
              </a:rPr>
              <a: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249</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3294816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Waste in Mobile Devices</a:t>
            </a:r>
          </a:p>
        </p:txBody>
      </p:sp>
      <p:sp>
        <p:nvSpPr>
          <p:cNvPr id="3" name="Content Placeholder 2"/>
          <p:cNvSpPr>
            <a:spLocks noGrp="1"/>
          </p:cNvSpPr>
          <p:nvPr>
            <p:ph idx="1"/>
          </p:nvPr>
        </p:nvSpPr>
        <p:spPr>
          <a:xfrm>
            <a:off x="228600" y="1000472"/>
            <a:ext cx="8807896" cy="4876800"/>
          </a:xfrm>
        </p:spPr>
        <p:txBody>
          <a:bodyPr/>
          <a:lstStyle/>
          <a:p>
            <a:r>
              <a:rPr lang="en-US" sz="1500" dirty="0"/>
              <a:t>Amirali Boroumand, Saugata Ghose, </a:t>
            </a:r>
            <a:r>
              <a:rPr lang="en-US" sz="1500" dirty="0" err="1"/>
              <a:t>Youngsok</a:t>
            </a:r>
            <a:r>
              <a:rPr lang="en-US" sz="1500" dirty="0"/>
              <a:t> Kim, </a:t>
            </a:r>
            <a:r>
              <a:rPr lang="en-US" sz="1500" dirty="0" err="1"/>
              <a:t>Rachata</a:t>
            </a:r>
            <a:r>
              <a:rPr lang="en-US" sz="1500" dirty="0"/>
              <a:t> </a:t>
            </a:r>
            <a:r>
              <a:rPr lang="en-US" sz="1500" dirty="0" err="1"/>
              <a:t>Ausavarungnirun</a:t>
            </a:r>
            <a:r>
              <a:rPr lang="en-US" sz="1500" dirty="0"/>
              <a:t>, Eric </a:t>
            </a:r>
            <a:r>
              <a:rPr lang="en-US" sz="1500" dirty="0" err="1"/>
              <a:t>Shiu</a:t>
            </a:r>
            <a:r>
              <a:rPr lang="en-US" sz="1500" dirty="0"/>
              <a:t>, Rahul Thakur, </a:t>
            </a:r>
            <a:r>
              <a:rPr lang="en-US" sz="1500" dirty="0" err="1"/>
              <a:t>Daehyun</a:t>
            </a:r>
            <a:r>
              <a:rPr lang="en-US" sz="1500" dirty="0"/>
              <a:t> Kim, Aki </a:t>
            </a:r>
            <a:r>
              <a:rPr lang="en-US" sz="1500" dirty="0" err="1"/>
              <a:t>Kuusela</a:t>
            </a:r>
            <a:r>
              <a:rPr lang="en-US" sz="1500" dirty="0"/>
              <a:t>, Allan </a:t>
            </a:r>
            <a:r>
              <a:rPr lang="en-US" sz="1500" dirty="0" err="1"/>
              <a:t>Knies</a:t>
            </a:r>
            <a:r>
              <a:rPr lang="en-US" sz="1500" dirty="0"/>
              <a:t>, </a:t>
            </a:r>
            <a:r>
              <a:rPr lang="en-US" sz="1500" dirty="0" err="1"/>
              <a:t>Parthasarathy</a:t>
            </a:r>
            <a:r>
              <a:rPr lang="en-US" sz="1500" dirty="0"/>
              <a:t> </a:t>
            </a:r>
            <a:r>
              <a:rPr lang="en-US" sz="1500" dirty="0" err="1"/>
              <a:t>Ranganathan</a:t>
            </a:r>
            <a:r>
              <a:rPr lang="en-US" sz="1500" dirty="0"/>
              <a:t>, and Onur Mutlu,</a:t>
            </a:r>
            <a:br>
              <a:rPr lang="en-US" sz="1500" dirty="0"/>
            </a:br>
            <a:r>
              <a:rPr lang="en-US" sz="1500" b="1" dirty="0">
                <a:hlinkClick r:id="rId2"/>
              </a:rPr>
              <a:t>"Google Workloads for Consumer Devices: Mitigating Data Movement Bottlenecks"</a:t>
            </a:r>
            <a:r>
              <a:rPr lang="en-US" sz="1500" dirty="0"/>
              <a:t> </a:t>
            </a:r>
            <a:br>
              <a:rPr lang="en-US" sz="1500" dirty="0"/>
            </a:br>
            <a:r>
              <a:rPr lang="en-US" sz="1500" i="1" dirty="0"/>
              <a:t>Proceedings of the </a:t>
            </a:r>
            <a:r>
              <a:rPr lang="en-US" sz="1500" i="1" dirty="0">
                <a:hlinkClick r:id="rId3"/>
              </a:rPr>
              <a:t>23rd International Conference on Architectural Support for Programming Languages and Operating Systems</a:t>
            </a:r>
            <a:r>
              <a:rPr lang="en-US" sz="1500" i="1" dirty="0"/>
              <a:t> (</a:t>
            </a:r>
            <a:r>
              <a:rPr lang="en-US" sz="1500" b="1" i="1" dirty="0"/>
              <a:t>ASPLOS</a:t>
            </a:r>
            <a:r>
              <a:rPr lang="en-US" sz="1500" i="1" dirty="0"/>
              <a:t>)</a:t>
            </a:r>
            <a:r>
              <a:rPr lang="en-US" sz="1500" dirty="0"/>
              <a:t>, Williamsburg, VA, USA, March 2018.</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25</a:t>
            </a:fld>
            <a:endParaRPr lang="en-US" altLang="en-US">
              <a:solidFill>
                <a:srgbClr val="000000"/>
              </a:solidFill>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a:stretch>
            <a:fillRect/>
          </a:stretch>
        </p:blipFill>
        <p:spPr>
          <a:xfrm>
            <a:off x="0" y="4218136"/>
            <a:ext cx="9144000" cy="2235200"/>
          </a:xfrm>
          <a:prstGeom prst="rect">
            <a:avLst/>
          </a:prstGeom>
        </p:spPr>
      </p:pic>
      <p:sp>
        <p:nvSpPr>
          <p:cNvPr id="7" name="Rectangle 6">
            <a:extLst>
              <a:ext uri="{FF2B5EF4-FFF2-40B4-BE49-F238E27FC236}">
                <a16:creationId xmlns:a16="http://schemas.microsoft.com/office/drawing/2014/main" id="{6AD6B716-D4D6-E942-A52D-41F4F25A40CE}"/>
              </a:ext>
            </a:extLst>
          </p:cNvPr>
          <p:cNvSpPr/>
          <p:nvPr/>
        </p:nvSpPr>
        <p:spPr>
          <a:xfrm>
            <a:off x="0" y="2708920"/>
            <a:ext cx="9144000" cy="1031051"/>
          </a:xfrm>
          <a:prstGeom prst="rect">
            <a:avLst/>
          </a:prstGeom>
          <a:solidFill>
            <a:schemeClr val="accent6">
              <a:lumMod val="20000"/>
              <a:lumOff val="80000"/>
            </a:schemeClr>
          </a:solidFill>
        </p:spPr>
        <p:txBody>
          <a:bodyPr wrap="square">
            <a:spAutoFit/>
          </a:bodyPr>
          <a:lstStyle/>
          <a:p>
            <a:pPr algn="ctr"/>
            <a:r>
              <a:rPr lang="en-US" sz="3000" b="1" dirty="0">
                <a:solidFill>
                  <a:schemeClr val="accent2"/>
                </a:solidFill>
              </a:rPr>
              <a:t>62.7%</a:t>
            </a:r>
            <a:r>
              <a:rPr lang="en-US" sz="3000" b="1" dirty="0"/>
              <a:t> of the total system energy </a:t>
            </a:r>
          </a:p>
          <a:p>
            <a:pPr algn="ctr"/>
            <a:r>
              <a:rPr lang="en-US" sz="3000" b="1" dirty="0"/>
              <a:t>is spent on </a:t>
            </a:r>
            <a:r>
              <a:rPr lang="en-US" sz="3000" b="1" dirty="0">
                <a:solidFill>
                  <a:srgbClr val="C00000"/>
                </a:solidFill>
              </a:rPr>
              <a:t>data movement</a:t>
            </a:r>
          </a:p>
        </p:txBody>
      </p:sp>
    </p:spTree>
    <p:extLst>
      <p:ext uri="{BB962C8B-B14F-4D97-AF65-F5344CB8AC3E}">
        <p14:creationId xmlns:p14="http://schemas.microsoft.com/office/powerpoint/2010/main" val="4041577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8"/>
            <a:ext cx="8594481" cy="723445"/>
          </a:xfrm>
        </p:spPr>
        <p:txBody>
          <a:bodyPr>
            <a:normAutofit/>
          </a:bodyPr>
          <a:lstStyle/>
          <a:p>
            <a:r>
              <a:rPr lang="en-US" dirty="0"/>
              <a:t>Result – </a:t>
            </a:r>
            <a:r>
              <a:rPr lang="en-US" dirty="0" err="1"/>
              <a:t>Microbenchmark</a:t>
            </a:r>
            <a:r>
              <a:rPr lang="en-US" dirty="0"/>
              <a:t>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250</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aphicFrame>
        <p:nvGraphicFramePr>
          <p:cNvPr id="5" name="Chart 4"/>
          <p:cNvGraphicFramePr>
            <a:graphicFrameLocks/>
          </p:cNvGraphicFramePr>
          <p:nvPr>
            <p:extLst/>
          </p:nvPr>
        </p:nvGraphicFramePr>
        <p:xfrm>
          <a:off x="949569" y="1311683"/>
          <a:ext cx="7359162" cy="435800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2875107" y="2098473"/>
            <a:ext cx="6425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1.9X</a:t>
            </a:r>
          </a:p>
        </p:txBody>
      </p:sp>
      <p:sp>
        <p:nvSpPr>
          <p:cNvPr id="7" name="TextBox 6"/>
          <p:cNvSpPr txBox="1"/>
          <p:nvPr/>
        </p:nvSpPr>
        <p:spPr>
          <a:xfrm>
            <a:off x="4925889" y="2794831"/>
            <a:ext cx="6425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1.3X</a:t>
            </a:r>
          </a:p>
        </p:txBody>
      </p:sp>
      <p:sp>
        <p:nvSpPr>
          <p:cNvPr id="8" name="TextBox 7"/>
          <p:cNvSpPr txBox="1"/>
          <p:nvPr/>
        </p:nvSpPr>
        <p:spPr>
          <a:xfrm>
            <a:off x="7060421" y="2924851"/>
            <a:ext cx="6425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1.2X</a:t>
            </a:r>
          </a:p>
        </p:txBody>
      </p:sp>
    </p:spTree>
    <p:custDataLst>
      <p:tags r:id="rId1"/>
    </p:custDataLst>
    <p:extLst>
      <p:ext uri="{BB962C8B-B14F-4D97-AF65-F5344CB8AC3E}">
        <p14:creationId xmlns:p14="http://schemas.microsoft.com/office/powerpoint/2010/main" val="42068189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11" dur="500"/>
                                        <p:tgtEl>
                                          <p:spTgt spid="5">
                                            <p:graphicEl>
                                              <a:chart seriesIdx="0" categoryIdx="-4" bldStep="series"/>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6" dur="500"/>
                                        <p:tgtEl>
                                          <p:spTgt spid="5">
                                            <p:graphicEl>
                                              <a:chart seriesIdx="1" categoryIdx="-4" bldStep="series"/>
                                            </p:graphicEl>
                                          </p:spTgt>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P spid="6" grpId="0"/>
      <p:bldP spid="7" grpId="0"/>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 Database Performance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251</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aphicFrame>
        <p:nvGraphicFramePr>
          <p:cNvPr id="5" name="Chart 4"/>
          <p:cNvGraphicFramePr>
            <a:graphicFrameLocks/>
          </p:cNvGraphicFramePr>
          <p:nvPr>
            <p:extLst/>
          </p:nvPr>
        </p:nvGraphicFramePr>
        <p:xfrm>
          <a:off x="628650" y="1389187"/>
          <a:ext cx="7530612" cy="239150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2261112" y="2482664"/>
            <a:ext cx="5813053"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911309" y="2042656"/>
            <a:ext cx="6257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a:t>
            </a:r>
          </a:p>
        </p:txBody>
      </p:sp>
      <p:sp>
        <p:nvSpPr>
          <p:cNvPr id="10" name="TextBox 9"/>
          <p:cNvSpPr txBox="1"/>
          <p:nvPr/>
        </p:nvSpPr>
        <p:spPr>
          <a:xfrm>
            <a:off x="4854879" y="1862549"/>
            <a:ext cx="62574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+5%</a:t>
            </a:r>
          </a:p>
        </p:txBody>
      </p:sp>
      <p:sp>
        <p:nvSpPr>
          <p:cNvPr id="11" name="TextBox 10"/>
          <p:cNvSpPr txBox="1"/>
          <p:nvPr/>
        </p:nvSpPr>
        <p:spPr>
          <a:xfrm>
            <a:off x="6726352" y="1389184"/>
            <a:ext cx="75573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+16%</a:t>
            </a:r>
          </a:p>
        </p:txBody>
      </p:sp>
      <p:graphicFrame>
        <p:nvGraphicFramePr>
          <p:cNvPr id="12" name="Chart 11"/>
          <p:cNvGraphicFramePr>
            <a:graphicFrameLocks/>
          </p:cNvGraphicFramePr>
          <p:nvPr>
            <p:extLst/>
          </p:nvPr>
        </p:nvGraphicFramePr>
        <p:xfrm>
          <a:off x="553916" y="3912577"/>
          <a:ext cx="7675684" cy="2804747"/>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p:cNvCxnSpPr/>
          <p:nvPr/>
        </p:nvCxnSpPr>
        <p:spPr>
          <a:xfrm>
            <a:off x="2246458" y="4296811"/>
            <a:ext cx="5813053"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4" name="TextBox 8"/>
          <p:cNvSpPr txBox="1"/>
          <p:nvPr/>
        </p:nvSpPr>
        <p:spPr>
          <a:xfrm>
            <a:off x="4854889" y="4254057"/>
            <a:ext cx="576525"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-4%</a:t>
            </a:r>
          </a:p>
        </p:txBody>
      </p:sp>
      <p:sp>
        <p:nvSpPr>
          <p:cNvPr id="15" name="TextBox 8"/>
          <p:cNvSpPr txBox="1"/>
          <p:nvPr/>
        </p:nvSpPr>
        <p:spPr>
          <a:xfrm>
            <a:off x="6638628" y="4790893"/>
            <a:ext cx="706519"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-13%</a:t>
            </a:r>
          </a:p>
        </p:txBody>
      </p:sp>
      <p:sp>
        <p:nvSpPr>
          <p:cNvPr id="16" name="TextBox 8"/>
          <p:cNvSpPr txBox="1"/>
          <p:nvPr/>
        </p:nvSpPr>
        <p:spPr>
          <a:xfrm>
            <a:off x="2936172" y="3924679"/>
            <a:ext cx="576525"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-0%</a:t>
            </a:r>
          </a:p>
        </p:txBody>
      </p:sp>
    </p:spTree>
    <p:custDataLst>
      <p:tags r:id="rId1"/>
    </p:custDataLst>
    <p:extLst>
      <p:ext uri="{BB962C8B-B14F-4D97-AF65-F5344CB8AC3E}">
        <p14:creationId xmlns:p14="http://schemas.microsoft.com/office/powerpoint/2010/main" val="10867652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graphicEl>
                                              <a:chart seriesIdx="-4" categoryIdx="0" bldStep="category"/>
                                            </p:graphicEl>
                                          </p:spTgt>
                                        </p:tgtEl>
                                        <p:attrNameLst>
                                          <p:attrName>style.visibility</p:attrName>
                                        </p:attrNameLst>
                                      </p:cBhvr>
                                      <p:to>
                                        <p:strVal val="visible"/>
                                      </p:to>
                                    </p:set>
                                    <p:animEffect transition="in" filter="wipe(down)">
                                      <p:cBhvr>
                                        <p:cTn id="13" dur="500"/>
                                        <p:tgtEl>
                                          <p:spTgt spid="5">
                                            <p:graphicEl>
                                              <a:chart seriesIdx="-4" categoryIdx="0" bldStep="category"/>
                                            </p:graphic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
                                            <p:graphicEl>
                                              <a:chart seriesIdx="-4" categoryIdx="1" bldStep="category"/>
                                            </p:graphicEl>
                                          </p:spTgt>
                                        </p:tgtEl>
                                        <p:attrNameLst>
                                          <p:attrName>style.visibility</p:attrName>
                                        </p:attrNameLst>
                                      </p:cBhvr>
                                      <p:to>
                                        <p:strVal val="visible"/>
                                      </p:to>
                                    </p:set>
                                    <p:animEffect transition="in" filter="wipe(down)">
                                      <p:cBhvr>
                                        <p:cTn id="21" dur="500"/>
                                        <p:tgtEl>
                                          <p:spTgt spid="5">
                                            <p:graphicEl>
                                              <a:chart seriesIdx="-4" categoryIdx="1" bldStep="category"/>
                                            </p:graphicEl>
                                          </p:spTgt>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
                                            <p:graphicEl>
                                              <a:chart seriesIdx="-4" categoryIdx="2" bldStep="category"/>
                                            </p:graphicEl>
                                          </p:spTgt>
                                        </p:tgtEl>
                                        <p:attrNameLst>
                                          <p:attrName>style.visibility</p:attrName>
                                        </p:attrNameLst>
                                      </p:cBhvr>
                                      <p:to>
                                        <p:strVal val="visible"/>
                                      </p:to>
                                    </p:set>
                                    <p:animEffect transition="in" filter="wipe(down)">
                                      <p:cBhvr>
                                        <p:cTn id="29" dur="500"/>
                                        <p:tgtEl>
                                          <p:spTgt spid="5">
                                            <p:graphicEl>
                                              <a:chart seriesIdx="-4" categoryIdx="2" bldStep="category"/>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wipe(down)">
                                      <p:cBhvr>
                                        <p:cTn id="43" dur="500"/>
                                        <p:tgtEl>
                                          <p:spTgt spid="12">
                                            <p:graphicEl>
                                              <a:chart seriesIdx="0" categoryIdx="-4" bldStep="series"/>
                                            </p:graphicEl>
                                          </p:spTgt>
                                        </p:tgtEl>
                                      </p:cBhvr>
                                    </p:animEffect>
                                  </p:childTnLst>
                                </p:cTn>
                              </p:par>
                            </p:childTnLst>
                          </p:cTn>
                        </p:par>
                        <p:par>
                          <p:cTn id="44" fill="hold">
                            <p:stCondLst>
                              <p:cond delay="500"/>
                            </p:stCondLst>
                            <p:childTnLst>
                              <p:par>
                                <p:cTn id="45" presetID="1"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category"/>
        </p:bldSub>
      </p:bldGraphic>
      <p:bldP spid="9" grpId="0"/>
      <p:bldP spid="10" grpId="0"/>
      <p:bldP spid="11" grpId="0"/>
      <p:bldGraphic spid="12" grpId="0">
        <p:bldSub>
          <a:bldChart bld="series"/>
        </p:bldSub>
      </p:bldGraphic>
      <p:bldP spid="14" grpId="0"/>
      <p:bldP spid="15" grpId="0"/>
      <p:bldP spid="16"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Energy Consumption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252</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aphicFrame>
        <p:nvGraphicFramePr>
          <p:cNvPr id="6" name="Chart 5"/>
          <p:cNvGraphicFramePr>
            <a:graphicFrameLocks/>
          </p:cNvGraphicFramePr>
          <p:nvPr>
            <p:extLst/>
          </p:nvPr>
        </p:nvGraphicFramePr>
        <p:xfrm>
          <a:off x="725365" y="1264799"/>
          <a:ext cx="7470348" cy="441373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2682750" y="2693287"/>
            <a:ext cx="7065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-41%</a:t>
            </a:r>
          </a:p>
        </p:txBody>
      </p:sp>
      <p:sp>
        <p:nvSpPr>
          <p:cNvPr id="8" name="TextBox 7"/>
          <p:cNvSpPr txBox="1"/>
          <p:nvPr/>
        </p:nvSpPr>
        <p:spPr>
          <a:xfrm>
            <a:off x="4219199" y="2293177"/>
            <a:ext cx="7065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-24%</a:t>
            </a:r>
          </a:p>
        </p:txBody>
      </p:sp>
      <p:sp>
        <p:nvSpPr>
          <p:cNvPr id="9" name="TextBox 7"/>
          <p:cNvSpPr txBox="1"/>
          <p:nvPr/>
        </p:nvSpPr>
        <p:spPr>
          <a:xfrm>
            <a:off x="7147029" y="1795799"/>
            <a:ext cx="576525"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-6%</a:t>
            </a:r>
          </a:p>
        </p:txBody>
      </p:sp>
      <p:sp>
        <p:nvSpPr>
          <p:cNvPr id="10" name="TextBox 9"/>
          <p:cNvSpPr txBox="1"/>
          <p:nvPr/>
        </p:nvSpPr>
        <p:spPr>
          <a:xfrm>
            <a:off x="5681639" y="1995853"/>
            <a:ext cx="70651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-10%</a:t>
            </a:r>
          </a:p>
        </p:txBody>
      </p:sp>
    </p:spTree>
    <p:custDataLst>
      <p:tags r:id="rId1"/>
    </p:custDataLst>
    <p:extLst>
      <p:ext uri="{BB962C8B-B14F-4D97-AF65-F5344CB8AC3E}">
        <p14:creationId xmlns:p14="http://schemas.microsoft.com/office/powerpoint/2010/main" val="22768376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1" dur="500"/>
                                        <p:tgtEl>
                                          <p:spTgt spid="6">
                                            <p:graphicEl>
                                              <a:chart seriesIdx="0" categoryIdx="-4" bldStep="series"/>
                                            </p:graphic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14" dur="500"/>
                                        <p:tgtEl>
                                          <p:spTgt spid="6">
                                            <p:graphicEl>
                                              <a:chart seriesIdx="1" categoryIdx="-4" bldStep="series"/>
                                            </p:graphicEl>
                                          </p:spTgt>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7" grpId="0"/>
      <p:bldP spid="8" grpId="0"/>
      <p:bldP spid="9" grpId="0"/>
      <p:bldP spid="10"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and Power Overhead</a:t>
            </a:r>
          </a:p>
        </p:txBody>
      </p:sp>
      <p:sp>
        <p:nvSpPr>
          <p:cNvPr id="3" name="Content Placeholder 2"/>
          <p:cNvSpPr>
            <a:spLocks noGrp="1"/>
          </p:cNvSpPr>
          <p:nvPr>
            <p:ph idx="1"/>
          </p:nvPr>
        </p:nvSpPr>
        <p:spPr>
          <a:xfrm>
            <a:off x="628650" y="4590288"/>
            <a:ext cx="7886700" cy="1586675"/>
          </a:xfrm>
        </p:spPr>
        <p:txBody>
          <a:bodyPr>
            <a:normAutofit/>
          </a:bodyPr>
          <a:lstStyle/>
          <a:p>
            <a:r>
              <a:rPr lang="en-US" sz="3600" dirty="0"/>
              <a:t>Power overhead: average power increases by 5.6%</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253</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graphicFrame>
        <p:nvGraphicFramePr>
          <p:cNvPr id="5" name="Table 4"/>
          <p:cNvGraphicFramePr>
            <a:graphicFrameLocks noGrp="1"/>
          </p:cNvGraphicFramePr>
          <p:nvPr>
            <p:extLst/>
          </p:nvPr>
        </p:nvGraphicFramePr>
        <p:xfrm>
          <a:off x="146304" y="1397000"/>
          <a:ext cx="8369046" cy="2881168"/>
        </p:xfrm>
        <a:graphic>
          <a:graphicData uri="http://schemas.openxmlformats.org/drawingml/2006/table">
            <a:tbl>
              <a:tblPr firstRow="1" bandRow="1">
                <a:tableStyleId>{5940675A-B579-460E-94D1-54222C63F5DA}</a:tableStyleId>
              </a:tblPr>
              <a:tblGrid>
                <a:gridCol w="4184523">
                  <a:extLst>
                    <a:ext uri="{9D8B030D-6E8A-4147-A177-3AD203B41FA5}">
                      <a16:colId xmlns:a16="http://schemas.microsoft.com/office/drawing/2014/main" val="20000"/>
                    </a:ext>
                  </a:extLst>
                </a:gridCol>
                <a:gridCol w="4184523">
                  <a:extLst>
                    <a:ext uri="{9D8B030D-6E8A-4147-A177-3AD203B41FA5}">
                      <a16:colId xmlns:a16="http://schemas.microsoft.com/office/drawing/2014/main" val="20001"/>
                    </a:ext>
                  </a:extLst>
                </a:gridCol>
              </a:tblGrid>
              <a:tr h="720292">
                <a:tc>
                  <a:txBody>
                    <a:bodyPr/>
                    <a:lstStyle/>
                    <a:p>
                      <a:r>
                        <a:rPr lang="en-US" sz="3200" dirty="0"/>
                        <a:t>CPU (Cortex-A57)</a:t>
                      </a:r>
                    </a:p>
                  </a:txBody>
                  <a:tcPr/>
                </a:tc>
                <a:tc>
                  <a:txBody>
                    <a:bodyPr/>
                    <a:lstStyle/>
                    <a:p>
                      <a:r>
                        <a:rPr lang="en-US" sz="3200" dirty="0"/>
                        <a:t>5.85</a:t>
                      </a:r>
                      <a:r>
                        <a:rPr lang="en-US" sz="3200" baseline="0" dirty="0"/>
                        <a:t> mm</a:t>
                      </a:r>
                      <a:r>
                        <a:rPr lang="en-US" sz="3200" baseline="30000" dirty="0"/>
                        <a:t>2</a:t>
                      </a:r>
                      <a:r>
                        <a:rPr lang="en-US" sz="3200" baseline="0" dirty="0"/>
                        <a:t> per core</a:t>
                      </a:r>
                      <a:endParaRPr lang="en-US" sz="3200" dirty="0"/>
                    </a:p>
                  </a:txBody>
                  <a:tcPr/>
                </a:tc>
                <a:extLst>
                  <a:ext uri="{0D108BD9-81ED-4DB2-BD59-A6C34878D82A}">
                    <a16:rowId xmlns:a16="http://schemas.microsoft.com/office/drawing/2014/main" val="10000"/>
                  </a:ext>
                </a:extLst>
              </a:tr>
              <a:tr h="720292">
                <a:tc>
                  <a:txBody>
                    <a:bodyPr/>
                    <a:lstStyle/>
                    <a:p>
                      <a:r>
                        <a:rPr lang="en-US" sz="3200" dirty="0"/>
                        <a:t>L2 Cache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200" dirty="0"/>
                        <a:t>5 </a:t>
                      </a:r>
                      <a:r>
                        <a:rPr lang="en-US" sz="3200" baseline="0" dirty="0"/>
                        <a:t>mm</a:t>
                      </a:r>
                      <a:r>
                        <a:rPr lang="en-US" sz="3200" baseline="30000" dirty="0"/>
                        <a:t>2</a:t>
                      </a:r>
                      <a:r>
                        <a:rPr lang="en-US" sz="3200" baseline="0" dirty="0"/>
                        <a:t> per MB</a:t>
                      </a:r>
                      <a:endParaRPr lang="en-US" sz="3200" dirty="0"/>
                    </a:p>
                  </a:txBody>
                  <a:tcPr/>
                </a:tc>
                <a:extLst>
                  <a:ext uri="{0D108BD9-81ED-4DB2-BD59-A6C34878D82A}">
                    <a16:rowId xmlns:a16="http://schemas.microsoft.com/office/drawing/2014/main" val="10001"/>
                  </a:ext>
                </a:extLst>
              </a:tr>
              <a:tr h="720292">
                <a:tc>
                  <a:txBody>
                    <a:bodyPr/>
                    <a:lstStyle/>
                    <a:p>
                      <a:r>
                        <a:rPr lang="en-US" sz="3200" dirty="0"/>
                        <a:t>Memory Controller</a:t>
                      </a:r>
                    </a:p>
                  </a:txBody>
                  <a:tcPr/>
                </a:tc>
                <a:tc>
                  <a:txBody>
                    <a:bodyPr/>
                    <a:lstStyle/>
                    <a:p>
                      <a:r>
                        <a:rPr lang="en-US" sz="3200" dirty="0"/>
                        <a:t>10 mm</a:t>
                      </a:r>
                      <a:r>
                        <a:rPr lang="en-US" sz="3200" baseline="30000" dirty="0"/>
                        <a:t>2</a:t>
                      </a:r>
                    </a:p>
                  </a:txBody>
                  <a:tcPr/>
                </a:tc>
                <a:extLst>
                  <a:ext uri="{0D108BD9-81ED-4DB2-BD59-A6C34878D82A}">
                    <a16:rowId xmlns:a16="http://schemas.microsoft.com/office/drawing/2014/main" val="10002"/>
                  </a:ext>
                </a:extLst>
              </a:tr>
              <a:tr h="720292">
                <a:tc>
                  <a:txBody>
                    <a:bodyPr/>
                    <a:lstStyle/>
                    <a:p>
                      <a:r>
                        <a:rPr lang="en-US" sz="3200" dirty="0"/>
                        <a:t>IMPICA</a:t>
                      </a:r>
                      <a:r>
                        <a:rPr lang="en-US" sz="3200" baseline="0" dirty="0"/>
                        <a:t> (+32KB cache)</a:t>
                      </a:r>
                      <a:endParaRPr lang="en-US" sz="3200" dirty="0"/>
                    </a:p>
                  </a:txBody>
                  <a:tcPr/>
                </a:tc>
                <a:tc>
                  <a:txBody>
                    <a:bodyPr/>
                    <a:lstStyle/>
                    <a:p>
                      <a:r>
                        <a:rPr lang="en-US" sz="3200" dirty="0"/>
                        <a:t>0.45</a:t>
                      </a:r>
                      <a:r>
                        <a:rPr lang="en-US" sz="3200" baseline="0" dirty="0"/>
                        <a:t> mm</a:t>
                      </a:r>
                      <a:r>
                        <a:rPr lang="en-US" sz="3200" baseline="30000" dirty="0"/>
                        <a:t>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45831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 the Paper</a:t>
            </a:r>
          </a:p>
        </p:txBody>
      </p:sp>
      <p:sp>
        <p:nvSpPr>
          <p:cNvPr id="3" name="Content Placeholder 2"/>
          <p:cNvSpPr>
            <a:spLocks noGrp="1"/>
          </p:cNvSpPr>
          <p:nvPr>
            <p:ph idx="1"/>
          </p:nvPr>
        </p:nvSpPr>
        <p:spPr/>
        <p:txBody>
          <a:bodyPr>
            <a:normAutofit/>
          </a:bodyPr>
          <a:lstStyle/>
          <a:p>
            <a:r>
              <a:rPr lang="en-US" sz="3600" dirty="0"/>
              <a:t>Interface and design considerations</a:t>
            </a:r>
          </a:p>
          <a:p>
            <a:pPr lvl="1"/>
            <a:r>
              <a:rPr lang="en-US" sz="3200" dirty="0"/>
              <a:t>CPU interface and programming model</a:t>
            </a:r>
          </a:p>
          <a:p>
            <a:pPr lvl="1"/>
            <a:r>
              <a:rPr lang="en-US" sz="3200" dirty="0"/>
              <a:t>Page table management</a:t>
            </a:r>
          </a:p>
          <a:p>
            <a:pPr lvl="1"/>
            <a:r>
              <a:rPr lang="en-US" sz="3200" dirty="0"/>
              <a:t>Cache coherence</a:t>
            </a:r>
          </a:p>
          <a:p>
            <a:pPr lvl="1"/>
            <a:endParaRPr lang="en-US" sz="3200" dirty="0"/>
          </a:p>
          <a:p>
            <a:r>
              <a:rPr lang="en-US" sz="3600" dirty="0"/>
              <a:t>Area and power overhead analysis</a:t>
            </a:r>
          </a:p>
          <a:p>
            <a:endParaRPr lang="en-US" sz="3600" dirty="0"/>
          </a:p>
          <a:p>
            <a:r>
              <a:rPr lang="en-US" sz="3600" dirty="0"/>
              <a:t>Sensitivity to IMPICA page table design</a:t>
            </a:r>
          </a:p>
          <a:p>
            <a:pPr lvl="1"/>
            <a:endParaRPr lang="en-US" sz="32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254</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3135339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3320"/>
            <a:ext cx="7886700" cy="723445"/>
          </a:xfrm>
        </p:spPr>
        <p:txBody>
          <a:bodyPr/>
          <a:lstStyle/>
          <a:p>
            <a:r>
              <a:rPr lang="en-US" dirty="0"/>
              <a:t>Conclusion</a:t>
            </a:r>
          </a:p>
        </p:txBody>
      </p:sp>
      <p:sp>
        <p:nvSpPr>
          <p:cNvPr id="3" name="Content Placeholder 2"/>
          <p:cNvSpPr>
            <a:spLocks noGrp="1"/>
          </p:cNvSpPr>
          <p:nvPr>
            <p:ph idx="1"/>
          </p:nvPr>
        </p:nvSpPr>
        <p:spPr>
          <a:xfrm>
            <a:off x="628658" y="1006767"/>
            <a:ext cx="8358647" cy="5851236"/>
          </a:xfrm>
        </p:spPr>
        <p:txBody>
          <a:bodyPr>
            <a:normAutofit fontScale="92500"/>
          </a:bodyPr>
          <a:lstStyle/>
          <a:p>
            <a:r>
              <a:rPr lang="en-US" dirty="0"/>
              <a:t>Performing pointer-chasing inside main memory can greatly speed up the traversal of linked data structures</a:t>
            </a:r>
          </a:p>
          <a:p>
            <a:endParaRPr lang="en-US" sz="100" b="1" dirty="0"/>
          </a:p>
          <a:p>
            <a:r>
              <a:rPr lang="en-US" b="1" dirty="0"/>
              <a:t>Challenges:</a:t>
            </a:r>
            <a:r>
              <a:rPr lang="en-US" dirty="0"/>
              <a:t> </a:t>
            </a:r>
            <a:r>
              <a:rPr lang="en-US" dirty="0">
                <a:solidFill>
                  <a:srgbClr val="FF0000"/>
                </a:solidFill>
              </a:rPr>
              <a:t>Parallelism challenge </a:t>
            </a:r>
            <a:r>
              <a:rPr lang="en-US" dirty="0"/>
              <a:t>and </a:t>
            </a:r>
            <a:r>
              <a:rPr lang="en-US" dirty="0">
                <a:solidFill>
                  <a:srgbClr val="FF0000"/>
                </a:solidFill>
              </a:rPr>
              <a:t>Address translation challenge</a:t>
            </a:r>
          </a:p>
          <a:p>
            <a:pPr marL="0" indent="0">
              <a:buNone/>
            </a:pPr>
            <a:endParaRPr lang="en-US" sz="100" b="1" dirty="0"/>
          </a:p>
          <a:p>
            <a:r>
              <a:rPr lang="en-US" b="1" dirty="0"/>
              <a:t>Our Solution: </a:t>
            </a:r>
            <a:r>
              <a:rPr lang="en-US" dirty="0">
                <a:solidFill>
                  <a:srgbClr val="0070C0"/>
                </a:solidFill>
              </a:rPr>
              <a:t>In-Memory </a:t>
            </a:r>
            <a:r>
              <a:rPr lang="en-US" dirty="0" err="1">
                <a:solidFill>
                  <a:srgbClr val="0070C0"/>
                </a:solidFill>
              </a:rPr>
              <a:t>PoInter</a:t>
            </a:r>
            <a:r>
              <a:rPr lang="en-US" dirty="0">
                <a:solidFill>
                  <a:srgbClr val="0070C0"/>
                </a:solidFill>
              </a:rPr>
              <a:t> Chasing Accelerator</a:t>
            </a:r>
          </a:p>
          <a:p>
            <a:pPr lvl="1"/>
            <a:r>
              <a:rPr lang="en-US" dirty="0">
                <a:solidFill>
                  <a:srgbClr val="006C31"/>
                </a:solidFill>
              </a:rPr>
              <a:t>Address-access decoupling</a:t>
            </a:r>
            <a:r>
              <a:rPr lang="en-US" dirty="0"/>
              <a:t>: enabling parallelism with low cost</a:t>
            </a:r>
          </a:p>
          <a:p>
            <a:pPr lvl="1"/>
            <a:r>
              <a:rPr lang="en-US" dirty="0">
                <a:solidFill>
                  <a:srgbClr val="006C31"/>
                </a:solidFill>
              </a:rPr>
              <a:t>IMPICA page table</a:t>
            </a:r>
            <a:r>
              <a:rPr lang="en-US" dirty="0"/>
              <a:t>: low cost page table structure</a:t>
            </a:r>
          </a:p>
          <a:p>
            <a:endParaRPr lang="en-US" sz="100" dirty="0"/>
          </a:p>
          <a:p>
            <a:r>
              <a:rPr lang="en-US" b="1" dirty="0"/>
              <a:t>Key Results</a:t>
            </a:r>
            <a:r>
              <a:rPr lang="en-US" dirty="0"/>
              <a:t>: </a:t>
            </a:r>
          </a:p>
          <a:p>
            <a:pPr lvl="1"/>
            <a:r>
              <a:rPr lang="en-US" dirty="0">
                <a:latin typeface="+mn-lt"/>
              </a:rPr>
              <a:t>1.2</a:t>
            </a:r>
            <a:r>
              <a:rPr lang="en-US" dirty="0"/>
              <a:t>X – </a:t>
            </a:r>
            <a:r>
              <a:rPr lang="en-US" dirty="0">
                <a:latin typeface="+mn-lt"/>
              </a:rPr>
              <a:t>1.9</a:t>
            </a:r>
            <a:r>
              <a:rPr lang="en-US" dirty="0"/>
              <a:t>X speedup for pointer chasing operations, +</a:t>
            </a:r>
            <a:r>
              <a:rPr lang="en-US" dirty="0">
                <a:latin typeface="+mn-lt"/>
              </a:rPr>
              <a:t>16</a:t>
            </a:r>
            <a:r>
              <a:rPr lang="en-US" dirty="0"/>
              <a:t>% database throughput</a:t>
            </a:r>
          </a:p>
          <a:p>
            <a:pPr lvl="1"/>
            <a:r>
              <a:rPr lang="en-US" dirty="0">
                <a:latin typeface="+mn-lt"/>
              </a:rPr>
              <a:t>6</a:t>
            </a:r>
            <a:r>
              <a:rPr lang="en-US" dirty="0"/>
              <a:t>% - </a:t>
            </a:r>
            <a:r>
              <a:rPr lang="en-US" dirty="0">
                <a:latin typeface="+mn-lt"/>
              </a:rPr>
              <a:t>41</a:t>
            </a:r>
            <a:r>
              <a:rPr lang="en-US" dirty="0"/>
              <a:t>% reduction in energy consumption</a:t>
            </a:r>
          </a:p>
          <a:p>
            <a:pPr marL="0" indent="0">
              <a:buNone/>
            </a:pPr>
            <a:endParaRPr lang="en-US" sz="100" dirty="0"/>
          </a:p>
          <a:p>
            <a:r>
              <a:rPr lang="en-US" dirty="0"/>
              <a:t>Our solution can be applied to </a:t>
            </a:r>
            <a:r>
              <a:rPr lang="en-US" dirty="0">
                <a:solidFill>
                  <a:schemeClr val="accent5"/>
                </a:solidFill>
              </a:rPr>
              <a:t>a broad class of in-memory accelerators</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255</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32323925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Investigations</a:t>
            </a:r>
          </a:p>
        </p:txBody>
      </p:sp>
      <p:sp>
        <p:nvSpPr>
          <p:cNvPr id="3" name="Content Placeholder 2"/>
          <p:cNvSpPr>
            <a:spLocks noGrp="1"/>
          </p:cNvSpPr>
          <p:nvPr>
            <p:ph idx="1"/>
          </p:nvPr>
        </p:nvSpPr>
        <p:spPr/>
        <p:txBody>
          <a:bodyPr/>
          <a:lstStyle/>
          <a:p>
            <a:r>
              <a:rPr lang="en-US" dirty="0"/>
              <a:t>More efficient address translation and protection mechanisms for PIM</a:t>
            </a:r>
          </a:p>
          <a:p>
            <a:endParaRPr lang="en-US" dirty="0"/>
          </a:p>
          <a:p>
            <a:r>
              <a:rPr lang="en-US" dirty="0"/>
              <a:t>More concurrent data structures for PIM</a:t>
            </a:r>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61933-5E43-49A2-AD73-7C7EDD79F2C4}" type="slidenum">
              <a:rPr kumimoji="0" lang="en-US" sz="2000" b="0" i="0" u="none" strike="noStrike" kern="1200" cap="none" spc="0" normalizeH="0" baseline="0" noProof="0" smtClean="0">
                <a:ln>
                  <a:noFill/>
                </a:ln>
                <a:solidFill>
                  <a:prstClr val="black">
                    <a:lumMod val="65000"/>
                    <a:lumOff val="3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256</a:t>
            </a:fld>
            <a:endParaRPr kumimoji="0" lang="en-US" sz="2000" b="0" i="0" u="none" strike="noStrike" kern="1200" cap="none" spc="0" normalizeH="0" baseline="0" noProof="0">
              <a:ln>
                <a:noFill/>
              </a:ln>
              <a:solidFill>
                <a:prstClr val="black">
                  <a:lumMod val="65000"/>
                  <a:lumOff val="35000"/>
                </a:prstClr>
              </a:solidFill>
              <a:effectLst/>
              <a:uLnTx/>
              <a:uFillTx/>
              <a:latin typeface="Calibri"/>
              <a:ea typeface="+mn-ea"/>
              <a:cs typeface="+mn-cs"/>
            </a:endParaRPr>
          </a:p>
        </p:txBody>
      </p:sp>
    </p:spTree>
    <p:extLst>
      <p:ext uri="{BB962C8B-B14F-4D97-AF65-F5344CB8AC3E}">
        <p14:creationId xmlns:p14="http://schemas.microsoft.com/office/powerpoint/2010/main" val="28733904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More Info on IMPICA (Current Status)</a:t>
            </a:r>
          </a:p>
        </p:txBody>
      </p:sp>
      <p:sp>
        <p:nvSpPr>
          <p:cNvPr id="3" name="Content Placeholder 2"/>
          <p:cNvSpPr>
            <a:spLocks noGrp="1"/>
          </p:cNvSpPr>
          <p:nvPr>
            <p:ph idx="1"/>
          </p:nvPr>
        </p:nvSpPr>
        <p:spPr>
          <a:xfrm>
            <a:off x="228600" y="1095375"/>
            <a:ext cx="8610600" cy="2405633"/>
          </a:xfrm>
        </p:spPr>
        <p:txBody>
          <a:bodyPr/>
          <a:lstStyle/>
          <a:p>
            <a:endParaRPr lang="en-US" sz="2000" dirty="0"/>
          </a:p>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hlinkClick r:id="rId2"/>
              </a:rPr>
              <a:t>"Accelerating Pointer Chasing in 3D-Stacked Memory: Challenges, Mechanisms, Evaluation"</a:t>
            </a:r>
            <a:br>
              <a:rPr lang="en-US" sz="2000" dirty="0"/>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257</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pic>
        <p:nvPicPr>
          <p:cNvPr id="5" name="Picture 4"/>
          <p:cNvPicPr>
            <a:picLocks noChangeAspect="1"/>
          </p:cNvPicPr>
          <p:nvPr/>
        </p:nvPicPr>
        <p:blipFill>
          <a:blip r:embed="rId4"/>
          <a:stretch>
            <a:fillRect/>
          </a:stretch>
        </p:blipFill>
        <p:spPr>
          <a:xfrm>
            <a:off x="0" y="3861048"/>
            <a:ext cx="9144000" cy="2260728"/>
          </a:xfrm>
          <a:prstGeom prst="rect">
            <a:avLst/>
          </a:prstGeom>
        </p:spPr>
      </p:pic>
    </p:spTree>
    <p:extLst>
      <p:ext uri="{BB962C8B-B14F-4D97-AF65-F5344CB8AC3E}">
        <p14:creationId xmlns:p14="http://schemas.microsoft.com/office/powerpoint/2010/main" val="30217389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09435"/>
            <a:ext cx="9144000" cy="1987127"/>
          </a:xfrm>
        </p:spPr>
        <p:txBody>
          <a:bodyPr anchor="t">
            <a:noAutofit/>
          </a:bodyPr>
          <a:lstStyle/>
          <a:p>
            <a:r>
              <a:rPr lang="en-US" sz="4000" b="1" dirty="0">
                <a:solidFill>
                  <a:srgbClr val="006C31"/>
                </a:solidFill>
              </a:rPr>
              <a:t>Accelerating Pointer Chasing in </a:t>
            </a:r>
            <a:br>
              <a:rPr lang="en-US" sz="4000" b="1" dirty="0">
                <a:solidFill>
                  <a:srgbClr val="006C31"/>
                </a:solidFill>
              </a:rPr>
            </a:br>
            <a:r>
              <a:rPr lang="en-US" sz="4000" b="1" dirty="0">
                <a:solidFill>
                  <a:srgbClr val="006C31"/>
                </a:solidFill>
              </a:rPr>
              <a:t>3D-Stacked Memory:</a:t>
            </a:r>
            <a:br>
              <a:rPr lang="en-US" sz="4000" b="1" dirty="0">
                <a:solidFill>
                  <a:srgbClr val="006C31"/>
                </a:solidFill>
              </a:rPr>
            </a:br>
            <a:r>
              <a:rPr lang="en-US" sz="4000" b="1" i="1" dirty="0">
                <a:solidFill>
                  <a:srgbClr val="0070C0"/>
                </a:solidFill>
              </a:rPr>
              <a:t>Challenges, Mechanisms, Evaluation</a:t>
            </a:r>
            <a:endParaRPr lang="en-US" sz="3300" b="1" i="1" dirty="0">
              <a:solidFill>
                <a:srgbClr val="0070C0"/>
              </a:solidFill>
              <a:latin typeface="Gill Sans MT" charset="0"/>
              <a:ea typeface="Gill Sans MT" charset="0"/>
              <a:cs typeface="Gill Sans MT" charset="0"/>
            </a:endParaRPr>
          </a:p>
        </p:txBody>
      </p:sp>
      <p:sp>
        <p:nvSpPr>
          <p:cNvPr id="3" name="Subtitle 2"/>
          <p:cNvSpPr>
            <a:spLocks noGrp="1"/>
          </p:cNvSpPr>
          <p:nvPr>
            <p:ph type="subTitle" idx="1"/>
          </p:nvPr>
        </p:nvSpPr>
        <p:spPr>
          <a:xfrm>
            <a:off x="274" y="2930641"/>
            <a:ext cx="9079345" cy="2076859"/>
          </a:xfrm>
        </p:spPr>
        <p:txBody>
          <a:bodyPr>
            <a:normAutofit/>
          </a:bodyPr>
          <a:lstStyle/>
          <a:p>
            <a:r>
              <a:rPr lang="en-US" sz="3200" b="1" dirty="0">
                <a:latin typeface="Gill Sans MT" panose="020B0502020104020203" pitchFamily="34" charset="0"/>
              </a:rPr>
              <a:t>Kevin Hsieh</a:t>
            </a:r>
          </a:p>
          <a:p>
            <a:r>
              <a:rPr lang="en-US" sz="2800" dirty="0">
                <a:solidFill>
                  <a:schemeClr val="tx1">
                    <a:lumMod val="65000"/>
                    <a:lumOff val="35000"/>
                  </a:schemeClr>
                </a:solidFill>
              </a:rPr>
              <a:t>Samira Khan, </a:t>
            </a:r>
            <a:r>
              <a:rPr lang="en-US" sz="2800" dirty="0" err="1">
                <a:solidFill>
                  <a:schemeClr val="tx1">
                    <a:lumMod val="65000"/>
                    <a:lumOff val="35000"/>
                  </a:schemeClr>
                </a:solidFill>
              </a:rPr>
              <a:t>Nandita</a:t>
            </a:r>
            <a:r>
              <a:rPr lang="en-US" sz="2800" dirty="0">
                <a:solidFill>
                  <a:schemeClr val="tx1">
                    <a:lumMod val="65000"/>
                    <a:lumOff val="35000"/>
                  </a:schemeClr>
                </a:solidFill>
              </a:rPr>
              <a:t> </a:t>
            </a:r>
            <a:r>
              <a:rPr lang="en-US" sz="2800" dirty="0" err="1">
                <a:solidFill>
                  <a:schemeClr val="tx1">
                    <a:lumMod val="65000"/>
                    <a:lumOff val="35000"/>
                  </a:schemeClr>
                </a:solidFill>
              </a:rPr>
              <a:t>Vijaykumar</a:t>
            </a:r>
            <a:r>
              <a:rPr lang="en-US" sz="2800" dirty="0">
                <a:solidFill>
                  <a:schemeClr val="tx1">
                    <a:lumMod val="65000"/>
                    <a:lumOff val="35000"/>
                  </a:schemeClr>
                </a:solidFill>
              </a:rPr>
              <a:t>, Kevin K. Chang, </a:t>
            </a:r>
          </a:p>
          <a:p>
            <a:r>
              <a:rPr lang="en-US" sz="2800" dirty="0" err="1">
                <a:solidFill>
                  <a:schemeClr val="tx1">
                    <a:lumMod val="65000"/>
                    <a:lumOff val="35000"/>
                  </a:schemeClr>
                </a:solidFill>
              </a:rPr>
              <a:t>Amirali</a:t>
            </a:r>
            <a:r>
              <a:rPr lang="en-US" sz="2800" dirty="0">
                <a:solidFill>
                  <a:schemeClr val="tx1">
                    <a:lumMod val="65000"/>
                    <a:lumOff val="35000"/>
                  </a:schemeClr>
                </a:solidFill>
              </a:rPr>
              <a:t> </a:t>
            </a:r>
            <a:r>
              <a:rPr lang="en-US" sz="2800" dirty="0" err="1">
                <a:solidFill>
                  <a:schemeClr val="tx1">
                    <a:lumMod val="65000"/>
                    <a:lumOff val="35000"/>
                  </a:schemeClr>
                </a:solidFill>
              </a:rPr>
              <a:t>Boroumand</a:t>
            </a:r>
            <a:r>
              <a:rPr lang="en-US" sz="2800" dirty="0">
                <a:solidFill>
                  <a:schemeClr val="tx1">
                    <a:lumMod val="65000"/>
                    <a:lumOff val="35000"/>
                  </a:schemeClr>
                </a:solidFill>
              </a:rPr>
              <a:t>, </a:t>
            </a:r>
            <a:r>
              <a:rPr lang="en-US" sz="2800" dirty="0" err="1">
                <a:solidFill>
                  <a:schemeClr val="tx1">
                    <a:lumMod val="65000"/>
                    <a:lumOff val="35000"/>
                  </a:schemeClr>
                </a:solidFill>
              </a:rPr>
              <a:t>Saugata</a:t>
            </a:r>
            <a:r>
              <a:rPr lang="en-US" sz="2800" dirty="0">
                <a:solidFill>
                  <a:schemeClr val="tx1">
                    <a:lumMod val="65000"/>
                    <a:lumOff val="35000"/>
                  </a:schemeClr>
                </a:solidFill>
              </a:rPr>
              <a:t> </a:t>
            </a:r>
            <a:r>
              <a:rPr lang="en-US" sz="2800" dirty="0" err="1">
                <a:solidFill>
                  <a:schemeClr val="tx1">
                    <a:lumMod val="65000"/>
                    <a:lumOff val="35000"/>
                  </a:schemeClr>
                </a:solidFill>
              </a:rPr>
              <a:t>Ghose</a:t>
            </a:r>
            <a:r>
              <a:rPr lang="en-US" sz="2800" dirty="0">
                <a:solidFill>
                  <a:schemeClr val="tx1">
                    <a:lumMod val="65000"/>
                    <a:lumOff val="35000"/>
                  </a:schemeClr>
                </a:solidFill>
              </a:rPr>
              <a:t>, </a:t>
            </a:r>
            <a:r>
              <a:rPr lang="en-US" sz="2800" dirty="0" err="1">
                <a:solidFill>
                  <a:schemeClr val="tx1">
                    <a:lumMod val="65000"/>
                    <a:lumOff val="35000"/>
                  </a:schemeClr>
                </a:solidFill>
              </a:rPr>
              <a:t>Onur</a:t>
            </a:r>
            <a:r>
              <a:rPr lang="en-US" sz="2800" dirty="0">
                <a:solidFill>
                  <a:schemeClr val="tx1">
                    <a:lumMod val="65000"/>
                    <a:lumOff val="35000"/>
                  </a:schemeClr>
                </a:solidFill>
              </a:rPr>
              <a:t> </a:t>
            </a:r>
            <a:r>
              <a:rPr lang="en-US" sz="2800" dirty="0" err="1">
                <a:solidFill>
                  <a:schemeClr val="tx1">
                    <a:lumMod val="65000"/>
                    <a:lumOff val="35000"/>
                  </a:schemeClr>
                </a:solidFill>
              </a:rPr>
              <a:t>Mutlu</a:t>
            </a:r>
            <a:endParaRPr lang="en-US" dirty="0"/>
          </a:p>
        </p:txBody>
      </p:sp>
      <p:pic>
        <p:nvPicPr>
          <p:cNvPr id="5" name="Picture 4" descr="safari.png"/>
          <p:cNvPicPr>
            <a:picLocks noChangeAspect="1"/>
          </p:cNvPicPr>
          <p:nvPr/>
        </p:nvPicPr>
        <p:blipFill>
          <a:blip r:embed="rId3" cstate="print"/>
          <a:srcRect/>
          <a:stretch>
            <a:fillRect/>
          </a:stretch>
        </p:blipFill>
        <p:spPr bwMode="auto">
          <a:xfrm>
            <a:off x="91681" y="6304287"/>
            <a:ext cx="1581277" cy="457528"/>
          </a:xfrm>
          <a:prstGeom prst="rect">
            <a:avLst/>
          </a:prstGeom>
          <a:noFill/>
          <a:ln w="9525">
            <a:noFill/>
            <a:miter lim="800000"/>
            <a:headEnd/>
            <a:tailEnd/>
          </a:ln>
        </p:spPr>
      </p:pic>
      <p:pic>
        <p:nvPicPr>
          <p:cNvPr id="1026" name="Picture 2" descr="ETH Zurich short logo, black"/>
          <p:cNvPicPr>
            <a:picLocks noChangeAspect="1" noChangeArrowheads="1"/>
          </p:cNvPicPr>
          <p:nvPr/>
        </p:nvPicPr>
        <p:blipFill rotWithShape="1">
          <a:blip r:embed="rId4">
            <a:extLst>
              <a:ext uri="{28A0092B-C50C-407E-A947-70E740481C1C}">
                <a14:useLocalDpi xmlns:a14="http://schemas.microsoft.com/office/drawing/2010/main" val="0"/>
              </a:ext>
            </a:extLst>
          </a:blip>
          <a:srcRect l="6982" t="19970" r="7940" b="18111"/>
          <a:stretch/>
        </p:blipFill>
        <p:spPr bwMode="auto">
          <a:xfrm>
            <a:off x="5861168" y="5040849"/>
            <a:ext cx="2722908" cy="775883"/>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2765" y="5090437"/>
            <a:ext cx="2329129" cy="67670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080" y="4742105"/>
            <a:ext cx="2119092" cy="1373371"/>
          </a:xfrm>
          <a:prstGeom prst="rect">
            <a:avLst/>
          </a:prstGeom>
        </p:spPr>
      </p:pic>
    </p:spTree>
    <p:extLst>
      <p:ext uri="{BB962C8B-B14F-4D97-AF65-F5344CB8AC3E}">
        <p14:creationId xmlns:p14="http://schemas.microsoft.com/office/powerpoint/2010/main" val="9787232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Accelerating Linked Data Structures</a:t>
            </a:r>
          </a:p>
        </p:txBody>
      </p:sp>
      <p:sp>
        <p:nvSpPr>
          <p:cNvPr id="3" name="Content Placeholder 2"/>
          <p:cNvSpPr>
            <a:spLocks noGrp="1"/>
          </p:cNvSpPr>
          <p:nvPr>
            <p:ph idx="1"/>
          </p:nvPr>
        </p:nvSpPr>
        <p:spPr>
          <a:xfrm>
            <a:off x="228600" y="1095375"/>
            <a:ext cx="8610600" cy="2405633"/>
          </a:xfrm>
        </p:spPr>
        <p:txBody>
          <a:bodyPr/>
          <a:lstStyle/>
          <a:p>
            <a:r>
              <a:rPr lang="en-US" sz="2000" dirty="0"/>
              <a:t>Kevin Hsieh, Samira Khan, </a:t>
            </a:r>
            <a:r>
              <a:rPr lang="en-US" sz="2000" dirty="0" err="1"/>
              <a:t>Nandita</a:t>
            </a:r>
            <a:r>
              <a:rPr lang="en-US" sz="2000" dirty="0"/>
              <a:t> </a:t>
            </a:r>
            <a:r>
              <a:rPr lang="en-US" sz="2000" dirty="0" err="1"/>
              <a:t>Vijaykumar</a:t>
            </a:r>
            <a:r>
              <a:rPr lang="en-US" sz="2000" dirty="0"/>
              <a:t>, Kevin K. Chang, Amirali Boroumand, </a:t>
            </a:r>
            <a:r>
              <a:rPr lang="en-US" sz="2000" dirty="0" err="1"/>
              <a:t>Saugata</a:t>
            </a:r>
            <a:r>
              <a:rPr lang="en-US" sz="2000" dirty="0"/>
              <a:t> </a:t>
            </a:r>
            <a:r>
              <a:rPr lang="en-US" sz="2000" dirty="0" err="1"/>
              <a:t>Ghose</a:t>
            </a:r>
            <a:r>
              <a:rPr lang="en-US" sz="2000" dirty="0"/>
              <a:t>, and Onur Mutlu,</a:t>
            </a:r>
            <a:br>
              <a:rPr lang="en-US" sz="2000" dirty="0"/>
            </a:br>
            <a:r>
              <a:rPr lang="en-US" sz="2000" b="1" dirty="0">
                <a:hlinkClick r:id="rId2"/>
              </a:rPr>
              <a:t>"Accelerating Pointer Chasing in 3D-Stacked Memory: Challenges, Mechanisms, Evaluation"</a:t>
            </a:r>
            <a:br>
              <a:rPr lang="en-US" sz="2000" dirty="0"/>
            </a:br>
            <a:r>
              <a:rPr lang="en-US" sz="2000" i="1" dirty="0"/>
              <a:t>Proceedings of the </a:t>
            </a:r>
            <a:r>
              <a:rPr lang="en-US" sz="2000" i="1" dirty="0">
                <a:hlinkClick r:id="rId3"/>
              </a:rPr>
              <a:t>34th IEEE International Conference on Computer Design</a:t>
            </a:r>
            <a:r>
              <a:rPr lang="en-US" sz="2000" i="1" dirty="0"/>
              <a:t> (</a:t>
            </a:r>
            <a:r>
              <a:rPr lang="en-US" sz="2000" b="1" i="1" dirty="0"/>
              <a:t>ICCD</a:t>
            </a:r>
            <a:r>
              <a:rPr lang="en-US" sz="2000" i="1" dirty="0"/>
              <a:t>)</a:t>
            </a:r>
            <a:r>
              <a:rPr lang="en-US" sz="2000" dirty="0"/>
              <a:t>, Phoenix, AZ, USA, October 2016. </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259</a:t>
            </a:fld>
            <a:endParaRPr kumimoji="0" 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0" y="3861048"/>
            <a:ext cx="9144000" cy="2260728"/>
          </a:xfrm>
          <a:prstGeom prst="rect">
            <a:avLst/>
          </a:prstGeom>
        </p:spPr>
      </p:pic>
    </p:spTree>
    <p:extLst>
      <p:ext uri="{BB962C8B-B14F-4D97-AF65-F5344CB8AC3E}">
        <p14:creationId xmlns:p14="http://schemas.microsoft.com/office/powerpoint/2010/main" val="4221526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We Do Not Want to Move Data!</a:t>
            </a:r>
          </a:p>
        </p:txBody>
      </p:sp>
      <p:sp>
        <p:nvSpPr>
          <p:cNvPr id="27033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378AE50-A064-BF4D-97C5-B7B9F4FAAF3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6000"/>
            <a:ext cx="8113713" cy="530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a:spLocks noChangeArrowheads="1"/>
          </p:cNvSpPr>
          <p:nvPr/>
        </p:nvSpPr>
        <p:spPr bwMode="auto">
          <a:xfrm>
            <a:off x="6826250" y="1524000"/>
            <a:ext cx="20129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rPr>
              <a:t>Dally, HiPEAC 2015</a:t>
            </a:r>
          </a:p>
        </p:txBody>
      </p:sp>
      <p:sp>
        <p:nvSpPr>
          <p:cNvPr id="7" name="AutoShape 25"/>
          <p:cNvSpPr>
            <a:spLocks noChangeArrowheads="1"/>
          </p:cNvSpPr>
          <p:nvPr/>
        </p:nvSpPr>
        <p:spPr bwMode="auto">
          <a:xfrm>
            <a:off x="971600" y="2420888"/>
            <a:ext cx="2160240" cy="648071"/>
          </a:xfrm>
          <a:prstGeom prst="roundRect">
            <a:avLst>
              <a:gd name="adj" fmla="val 16667"/>
            </a:avLst>
          </a:prstGeom>
          <a:noFill/>
          <a:ln w="63500">
            <a:solidFill>
              <a:schemeClr val="tx2">
                <a:lumMod val="60000"/>
                <a:lumOff val="40000"/>
              </a:schemeClr>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8" name="AutoShape 25"/>
          <p:cNvSpPr>
            <a:spLocks noChangeArrowheads="1"/>
          </p:cNvSpPr>
          <p:nvPr/>
        </p:nvSpPr>
        <p:spPr bwMode="auto">
          <a:xfrm>
            <a:off x="5724128" y="2492896"/>
            <a:ext cx="2160240" cy="648071"/>
          </a:xfrm>
          <a:prstGeom prst="roundRect">
            <a:avLst>
              <a:gd name="adj" fmla="val 16667"/>
            </a:avLst>
          </a:prstGeom>
          <a:noFill/>
          <a:ln w="63500">
            <a:solidFill>
              <a:srgbClr val="FF0000"/>
            </a:solidFill>
            <a:round/>
            <a:headEnd/>
            <a:tailEnd/>
          </a:ln>
          <a:effectLst/>
        </p:spPr>
        <p:txBody>
          <a:bodyPr wrap="none" lIns="64008" tIns="32004" rIns="64008" bIns="32004"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107" charset="0"/>
              <a:ea typeface="Arial" pitchFamily="-107" charset="0"/>
              <a:cs typeface="Arial" pitchFamily="-107" charset="0"/>
            </a:endParaRPr>
          </a:p>
        </p:txBody>
      </p:sp>
      <p:sp>
        <p:nvSpPr>
          <p:cNvPr id="3" name="TextBox 2"/>
          <p:cNvSpPr txBox="1"/>
          <p:nvPr/>
        </p:nvSpPr>
        <p:spPr>
          <a:xfrm>
            <a:off x="323528" y="4869160"/>
            <a:ext cx="8489975" cy="1323439"/>
          </a:xfrm>
          <a:prstGeom prst="rect">
            <a:avLst/>
          </a:prstGeom>
          <a:solidFill>
            <a:srgbClr val="FF6600"/>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A memory access consumes ~1000X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Tahoma"/>
                <a:ea typeface="+mn-ea"/>
                <a:cs typeface="+mn-cs"/>
              </a:rPr>
              <a:t>the energy of a complex addition </a:t>
            </a:r>
          </a:p>
        </p:txBody>
      </p:sp>
    </p:spTree>
    <p:extLst>
      <p:ext uri="{BB962C8B-B14F-4D97-AF65-F5344CB8AC3E}">
        <p14:creationId xmlns:p14="http://schemas.microsoft.com/office/powerpoint/2010/main" val="4056229292"/>
      </p:ext>
    </p:extLst>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7700" y="3083219"/>
            <a:ext cx="7848600" cy="1314450"/>
          </a:xfrm>
        </p:spPr>
        <p:txBody>
          <a:bodyPr/>
          <a:lstStyle/>
          <a:p>
            <a:r>
              <a:rPr lang="en-US" sz="2000" b="1" dirty="0" err="1"/>
              <a:t>Jeremie</a:t>
            </a:r>
            <a:r>
              <a:rPr lang="en-US" sz="2000" b="1" dirty="0"/>
              <a:t> S. Kim</a:t>
            </a:r>
            <a:r>
              <a:rPr lang="en-US" sz="2000" dirty="0"/>
              <a:t>, </a:t>
            </a:r>
          </a:p>
          <a:p>
            <a:r>
              <a:rPr lang="en-US" dirty="0" err="1"/>
              <a:t>Damla</a:t>
            </a:r>
            <a:r>
              <a:rPr lang="en-US" dirty="0"/>
              <a:t> </a:t>
            </a:r>
            <a:r>
              <a:rPr lang="en-US" dirty="0" err="1"/>
              <a:t>Senol</a:t>
            </a:r>
            <a:r>
              <a:rPr lang="en-US" dirty="0"/>
              <a:t> Cali, </a:t>
            </a:r>
            <a:r>
              <a:rPr lang="en-US" dirty="0" err="1"/>
              <a:t>Hongyi</a:t>
            </a:r>
            <a:r>
              <a:rPr lang="en-US" dirty="0"/>
              <a:t> Xin, </a:t>
            </a:r>
            <a:r>
              <a:rPr lang="en-US" dirty="0" err="1"/>
              <a:t>Donghyuk</a:t>
            </a:r>
            <a:r>
              <a:rPr lang="en-US" dirty="0"/>
              <a:t> Lee, </a:t>
            </a:r>
          </a:p>
          <a:p>
            <a:r>
              <a:rPr lang="en-US" dirty="0" err="1"/>
              <a:t>Saugata</a:t>
            </a:r>
            <a:r>
              <a:rPr lang="en-US" dirty="0"/>
              <a:t> </a:t>
            </a:r>
            <a:r>
              <a:rPr lang="en-US" dirty="0" err="1"/>
              <a:t>Ghose</a:t>
            </a:r>
            <a:r>
              <a:rPr lang="en-US" dirty="0"/>
              <a:t>, Mohammed </a:t>
            </a:r>
            <a:r>
              <a:rPr lang="en-US" dirty="0" err="1"/>
              <a:t>Alser</a:t>
            </a:r>
            <a:r>
              <a:rPr lang="en-US" dirty="0"/>
              <a:t>, Hasan Hassan, </a:t>
            </a:r>
          </a:p>
          <a:p>
            <a:r>
              <a:rPr lang="en-US" dirty="0" err="1"/>
              <a:t>Oguz</a:t>
            </a:r>
            <a:r>
              <a:rPr lang="en-US" dirty="0"/>
              <a:t> </a:t>
            </a:r>
            <a:r>
              <a:rPr lang="en-US" dirty="0" err="1"/>
              <a:t>Ergin</a:t>
            </a:r>
            <a:r>
              <a:rPr lang="en-US" dirty="0"/>
              <a:t>, Can </a:t>
            </a:r>
            <a:r>
              <a:rPr lang="en-US" dirty="0" err="1"/>
              <a:t>Alkan</a:t>
            </a:r>
            <a:r>
              <a:rPr lang="en-US" dirty="0"/>
              <a:t>, and </a:t>
            </a:r>
            <a:r>
              <a:rPr lang="en-US" dirty="0" err="1"/>
              <a:t>Onur</a:t>
            </a:r>
            <a:r>
              <a:rPr lang="en-US" dirty="0"/>
              <a:t> </a:t>
            </a:r>
            <a:r>
              <a:rPr lang="en-US" dirty="0" err="1"/>
              <a:t>Mutlu</a:t>
            </a:r>
            <a:endParaRPr lang="en-US" dirty="0"/>
          </a:p>
        </p:txBody>
      </p:sp>
      <p:pic>
        <p:nvPicPr>
          <p:cNvPr id="5" name="Picture 4" descr="Burgundy_CMU_JPG_Logo.jpg"/>
          <p:cNvPicPr>
            <a:picLocks noChangeAspect="1"/>
          </p:cNvPicPr>
          <p:nvPr/>
        </p:nvPicPr>
        <p:blipFill>
          <a:blip r:embed="rId3" cstate="print"/>
          <a:stretch>
            <a:fillRect/>
          </a:stretch>
        </p:blipFill>
        <p:spPr>
          <a:xfrm>
            <a:off x="268167" y="5613477"/>
            <a:ext cx="2532185" cy="914400"/>
          </a:xfrm>
          <a:prstGeom prst="rect">
            <a:avLst/>
          </a:prstGeom>
        </p:spPr>
      </p:pic>
      <p:pic>
        <p:nvPicPr>
          <p:cNvPr id="7" name="Picture 6"/>
          <p:cNvPicPr>
            <a:picLocks noChangeAspect="1"/>
          </p:cNvPicPr>
          <p:nvPr/>
        </p:nvPicPr>
        <p:blipFill>
          <a:blip r:embed="rId4"/>
          <a:stretch>
            <a:fillRect/>
          </a:stretch>
        </p:blipFill>
        <p:spPr>
          <a:xfrm>
            <a:off x="4626851" y="5469344"/>
            <a:ext cx="1719262" cy="1371111"/>
          </a:xfrm>
          <a:prstGeom prst="rect">
            <a:avLst/>
          </a:prstGeom>
        </p:spPr>
      </p:pic>
      <p:pic>
        <p:nvPicPr>
          <p:cNvPr id="8" name="Picture 7"/>
          <p:cNvPicPr>
            <a:picLocks noChangeAspect="1"/>
          </p:cNvPicPr>
          <p:nvPr/>
        </p:nvPicPr>
        <p:blipFill>
          <a:blip r:embed="rId5"/>
          <a:stretch>
            <a:fillRect/>
          </a:stretch>
        </p:blipFill>
        <p:spPr>
          <a:xfrm>
            <a:off x="3214426" y="5465246"/>
            <a:ext cx="1210865" cy="121086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087" y="5829114"/>
            <a:ext cx="2369002" cy="483124"/>
          </a:xfrm>
          <a:prstGeom prst="rect">
            <a:avLst/>
          </a:prstGeom>
        </p:spPr>
      </p:pic>
      <p:sp>
        <p:nvSpPr>
          <p:cNvPr id="12" name="Title 1"/>
          <p:cNvSpPr txBox="1">
            <a:spLocks/>
          </p:cNvSpPr>
          <p:nvPr/>
        </p:nvSpPr>
        <p:spPr>
          <a:xfrm>
            <a:off x="0" y="14380"/>
            <a:ext cx="9144000" cy="2962508"/>
          </a:xfrm>
          <a:prstGeom prst="rect">
            <a:avLst/>
          </a:prstGeom>
          <a:solidFill>
            <a:srgbClr val="538234"/>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Garamond"/>
              <a:ea typeface="+mj-ea"/>
              <a:cs typeface="+mj-cs"/>
            </a:endParaRPr>
          </a:p>
        </p:txBody>
      </p:sp>
      <p:sp>
        <p:nvSpPr>
          <p:cNvPr id="13" name="Title 1"/>
          <p:cNvSpPr txBox="1">
            <a:spLocks/>
          </p:cNvSpPr>
          <p:nvPr/>
        </p:nvSpPr>
        <p:spPr bwMode="auto">
          <a:xfrm>
            <a:off x="0" y="387148"/>
            <a:ext cx="9144000" cy="205115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1" u="none" strike="noStrike" kern="0" cap="none" spc="0" normalizeH="0" baseline="0" noProof="0" dirty="0">
                <a:ln>
                  <a:noFill/>
                </a:ln>
                <a:solidFill>
                  <a:srgbClr val="FFC000"/>
                </a:solidFill>
                <a:effectLst/>
                <a:uLnTx/>
                <a:uFillTx/>
                <a:latin typeface="Cambria"/>
                <a:ea typeface="+mj-ea"/>
                <a:cs typeface="Cambria"/>
              </a:rPr>
              <a:t>GRIM-Filter: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0" cap="none" spc="0" normalizeH="0" baseline="0" noProof="0" dirty="0">
                <a:ln>
                  <a:noFill/>
                </a:ln>
                <a:solidFill>
                  <a:srgbClr val="FFFFFF">
                    <a:lumMod val="95000"/>
                  </a:srgbClr>
                </a:solidFill>
                <a:effectLst/>
                <a:uLnTx/>
                <a:uFillTx/>
                <a:latin typeface="Cambria"/>
                <a:ea typeface="+mj-ea"/>
                <a:cs typeface="Cambria"/>
              </a:rPr>
              <a:t>Fast seed location filtering in DNA read mapping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0" cap="none" spc="0" normalizeH="0" baseline="0" noProof="0" dirty="0">
                <a:ln>
                  <a:noFill/>
                </a:ln>
                <a:solidFill>
                  <a:srgbClr val="FFFFFF">
                    <a:lumMod val="95000"/>
                  </a:srgbClr>
                </a:solidFill>
                <a:effectLst/>
                <a:uLnTx/>
                <a:uFillTx/>
                <a:latin typeface="Cambria"/>
                <a:ea typeface="+mj-ea"/>
                <a:cs typeface="Cambria"/>
              </a:rPr>
              <a:t>using processing-in-memory technologies</a:t>
            </a:r>
            <a:endParaRPr kumimoji="0" lang="en-US" sz="1600" b="1" i="0" u="none" strike="noStrike" kern="0" cap="none" spc="0" normalizeH="0" baseline="0" noProof="0" dirty="0">
              <a:ln>
                <a:noFill/>
              </a:ln>
              <a:solidFill>
                <a:srgbClr val="FFFFFF">
                  <a:lumMod val="95000"/>
                </a:srgbClr>
              </a:solidFill>
              <a:effectLst/>
              <a:uLnTx/>
              <a:uFillTx/>
              <a:latin typeface="Cambria"/>
              <a:ea typeface="+mj-ea"/>
              <a:cs typeface="Cambria"/>
            </a:endParaRPr>
          </a:p>
        </p:txBody>
      </p:sp>
      <p:pic>
        <p:nvPicPr>
          <p:cNvPr id="14"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08616" y="4874348"/>
            <a:ext cx="2270941" cy="65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9942" y="4728647"/>
            <a:ext cx="1116504" cy="947773"/>
          </a:xfrm>
          <a:prstGeom prst="rect">
            <a:avLst/>
          </a:prstGeom>
        </p:spPr>
      </p:pic>
    </p:spTree>
    <p:extLst>
      <p:ext uri="{BB962C8B-B14F-4D97-AF65-F5344CB8AC3E}">
        <p14:creationId xmlns:p14="http://schemas.microsoft.com/office/powerpoint/2010/main" val="2230529136"/>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599" y="1126189"/>
            <a:ext cx="8786813" cy="5122211"/>
          </a:xfrm>
        </p:spPr>
        <p:txBody>
          <a:bodyPr/>
          <a:lstStyle/>
          <a:p>
            <a:r>
              <a:rPr lang="en-US" sz="2000" b="1" dirty="0">
                <a:solidFill>
                  <a:srgbClr val="0070C0"/>
                </a:solidFill>
              </a:rPr>
              <a:t>Genome Read Mapping</a:t>
            </a:r>
            <a:r>
              <a:rPr lang="en-US" sz="2000" dirty="0"/>
              <a:t> is a very important problem and is the first step in genome analysis</a:t>
            </a:r>
          </a:p>
          <a:p>
            <a:endParaRPr lang="en-US" sz="1100" dirty="0"/>
          </a:p>
          <a:p>
            <a:r>
              <a:rPr lang="en-US" sz="2000" dirty="0"/>
              <a:t>Read Mapping is an </a:t>
            </a:r>
            <a:r>
              <a:rPr lang="en-US" sz="2000" b="1" dirty="0">
                <a:solidFill>
                  <a:srgbClr val="0070C0"/>
                </a:solidFill>
              </a:rPr>
              <a:t>approximate string matching </a:t>
            </a:r>
            <a:r>
              <a:rPr lang="en-US" sz="2000" dirty="0"/>
              <a:t>problem</a:t>
            </a:r>
          </a:p>
          <a:p>
            <a:pPr lvl="1"/>
            <a:r>
              <a:rPr lang="en-US" sz="1800" dirty="0"/>
              <a:t>Find the best fit of 100 character strings into a 3 billion character dictionary</a:t>
            </a:r>
          </a:p>
          <a:p>
            <a:pPr lvl="1"/>
            <a:r>
              <a:rPr lang="en-US" sz="1800" b="1" dirty="0">
                <a:solidFill>
                  <a:srgbClr val="0070C0"/>
                </a:solidFill>
              </a:rPr>
              <a:t>Alignment</a:t>
            </a:r>
            <a:r>
              <a:rPr lang="en-US" sz="1800" dirty="0">
                <a:solidFill>
                  <a:srgbClr val="0070C0"/>
                </a:solidFill>
              </a:rPr>
              <a:t> </a:t>
            </a:r>
            <a:r>
              <a:rPr lang="en-US" sz="1800" dirty="0"/>
              <a:t>is currently the best method for determining the similarity between two strings, but is </a:t>
            </a:r>
            <a:r>
              <a:rPr lang="en-US" sz="1800" b="1" dirty="0">
                <a:solidFill>
                  <a:srgbClr val="FF0000"/>
                </a:solidFill>
              </a:rPr>
              <a:t>very expensive</a:t>
            </a:r>
            <a:endParaRPr lang="en-US" sz="2000" dirty="0"/>
          </a:p>
          <a:p>
            <a:endParaRPr lang="en-US" sz="1100" dirty="0"/>
          </a:p>
          <a:p>
            <a:r>
              <a:rPr lang="en-US" sz="2000" dirty="0"/>
              <a:t>We propose an algorithm called </a:t>
            </a:r>
            <a:r>
              <a:rPr lang="en-US" sz="2000" b="1" dirty="0">
                <a:solidFill>
                  <a:srgbClr val="0070C0"/>
                </a:solidFill>
              </a:rPr>
              <a:t>GRIM-Filter</a:t>
            </a:r>
            <a:r>
              <a:rPr lang="en-US" sz="2000" dirty="0"/>
              <a:t> </a:t>
            </a:r>
          </a:p>
          <a:p>
            <a:pPr lvl="1"/>
            <a:r>
              <a:rPr lang="en-US" sz="2000" dirty="0"/>
              <a:t>Accelerates read mapping by reducing the number of required alignments</a:t>
            </a:r>
          </a:p>
          <a:p>
            <a:pPr lvl="1"/>
            <a:r>
              <a:rPr lang="en-US" sz="2000" dirty="0"/>
              <a:t>GRIM-Filter can be accelerated using </a:t>
            </a:r>
            <a:r>
              <a:rPr lang="en-US" sz="2000" b="1" dirty="0">
                <a:solidFill>
                  <a:srgbClr val="0070C0"/>
                </a:solidFill>
              </a:rPr>
              <a:t>processing-in-memory</a:t>
            </a:r>
          </a:p>
          <a:p>
            <a:pPr lvl="2"/>
            <a:r>
              <a:rPr lang="en-US" sz="2000" dirty="0"/>
              <a:t>Adds simple logic into </a:t>
            </a:r>
            <a:r>
              <a:rPr lang="en-US" sz="2000" b="1" dirty="0">
                <a:solidFill>
                  <a:srgbClr val="0070C0"/>
                </a:solidFill>
              </a:rPr>
              <a:t>3D-Stacked memory</a:t>
            </a:r>
            <a:endParaRPr lang="en-US" sz="1850" b="1" dirty="0">
              <a:solidFill>
                <a:srgbClr val="0070C0"/>
              </a:solidFill>
            </a:endParaRPr>
          </a:p>
          <a:p>
            <a:pPr lvl="2"/>
            <a:r>
              <a:rPr lang="en-US" sz="1850" dirty="0"/>
              <a:t>Uses high internal memory bandwidth to perform parallel filtering</a:t>
            </a:r>
          </a:p>
          <a:p>
            <a:endParaRPr lang="en-US" sz="1100" dirty="0"/>
          </a:p>
          <a:p>
            <a:r>
              <a:rPr lang="en-US" sz="2000" dirty="0"/>
              <a:t>GRIM-Filter with processing-in-memory delivers a </a:t>
            </a:r>
            <a:r>
              <a:rPr lang="en-US" sz="2000" b="1" dirty="0">
                <a:solidFill>
                  <a:srgbClr val="538234"/>
                </a:solidFill>
              </a:rPr>
              <a:t>3.7x speedup</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8" name="Title 1"/>
          <p:cNvSpPr txBox="1">
            <a:spLocks/>
          </p:cNvSpPr>
          <p:nvPr/>
        </p:nvSpPr>
        <p:spPr>
          <a:xfrm>
            <a:off x="304800" y="25400"/>
            <a:ext cx="8229600" cy="889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Cambria" panose="02040503050406030204" pitchFamily="18" charset="0"/>
                <a:ea typeface="+mj-ea"/>
                <a:cs typeface="+mj-cs"/>
              </a:rPr>
              <a:t>Executive Summary</a:t>
            </a:r>
          </a:p>
        </p:txBody>
      </p:sp>
    </p:spTree>
    <p:extLst>
      <p:ext uri="{BB962C8B-B14F-4D97-AF65-F5344CB8AC3E}">
        <p14:creationId xmlns:p14="http://schemas.microsoft.com/office/powerpoint/2010/main" val="17351523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Background</a:t>
            </a: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2215321774"/>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Motivation and Goal</a:t>
            </a:r>
          </a:p>
        </p:txBody>
      </p:sp>
      <p:sp>
        <p:nvSpPr>
          <p:cNvPr id="3" name="Content Placeholder 2"/>
          <p:cNvSpPr>
            <a:spLocks noGrp="1"/>
          </p:cNvSpPr>
          <p:nvPr>
            <p:ph idx="1"/>
          </p:nvPr>
        </p:nvSpPr>
        <p:spPr>
          <a:xfrm>
            <a:off x="228600" y="973791"/>
            <a:ext cx="8610600" cy="5274611"/>
          </a:xfrm>
        </p:spPr>
        <p:txBody>
          <a:bodyPr/>
          <a:lstStyle/>
          <a:p>
            <a:r>
              <a:rPr lang="en-US" sz="2400" b="1" dirty="0">
                <a:solidFill>
                  <a:srgbClr val="0070C0"/>
                </a:solidFill>
              </a:rPr>
              <a:t>Sequencing</a:t>
            </a:r>
            <a:r>
              <a:rPr lang="en-US" sz="2400" dirty="0"/>
              <a:t>: determine the [A,C,G,T] series in DNA strand </a:t>
            </a:r>
          </a:p>
          <a:p>
            <a:pPr lvl="4"/>
            <a:endParaRPr lang="en-US" dirty="0"/>
          </a:p>
          <a:p>
            <a:r>
              <a:rPr lang="en-US" sz="2400" dirty="0"/>
              <a:t>Today’s machines sequence short strands (</a:t>
            </a:r>
            <a:r>
              <a:rPr lang="en-US" sz="2400" b="1" dirty="0">
                <a:solidFill>
                  <a:srgbClr val="0070C0"/>
                </a:solidFill>
              </a:rPr>
              <a:t>reads</a:t>
            </a:r>
            <a:r>
              <a:rPr lang="en-US" sz="2400" dirty="0"/>
              <a:t>)</a:t>
            </a:r>
          </a:p>
          <a:p>
            <a:pPr lvl="1"/>
            <a:r>
              <a:rPr lang="en-US" sz="2100" dirty="0"/>
              <a:t>Reads are on the order of 100 </a:t>
            </a:r>
            <a:r>
              <a:rPr lang="mr-IN" sz="2100" dirty="0"/>
              <a:t>–</a:t>
            </a:r>
            <a:r>
              <a:rPr lang="en-US" sz="2100" dirty="0"/>
              <a:t> 20k base pairs (</a:t>
            </a:r>
            <a:r>
              <a:rPr lang="en-US" sz="2100" b="1" dirty="0" err="1">
                <a:solidFill>
                  <a:srgbClr val="0070C0"/>
                </a:solidFill>
              </a:rPr>
              <a:t>bp</a:t>
            </a:r>
            <a:r>
              <a:rPr lang="en-US" sz="2100" dirty="0"/>
              <a:t>)</a:t>
            </a:r>
          </a:p>
          <a:p>
            <a:pPr lvl="1"/>
            <a:r>
              <a:rPr lang="en-US" sz="2100" dirty="0"/>
              <a:t>The human genome is approximately 3 billion </a:t>
            </a:r>
            <a:r>
              <a:rPr lang="en-US" sz="2100" dirty="0" err="1"/>
              <a:t>bp</a:t>
            </a:r>
            <a:endParaRPr lang="en-US" sz="2100" dirty="0"/>
          </a:p>
          <a:p>
            <a:pPr lvl="1"/>
            <a:endParaRPr lang="en-US" sz="1200" dirty="0"/>
          </a:p>
          <a:p>
            <a:r>
              <a:rPr lang="en-US" sz="2400" dirty="0"/>
              <a:t>Therefore genomes are cut into reads, which are sequenced independently, and then reconstructed </a:t>
            </a:r>
          </a:p>
          <a:p>
            <a:pPr lvl="1"/>
            <a:r>
              <a:rPr lang="en-US" sz="2100" b="1" dirty="0">
                <a:solidFill>
                  <a:srgbClr val="0070C0"/>
                </a:solidFill>
              </a:rPr>
              <a:t>Read mapping </a:t>
            </a:r>
            <a:r>
              <a:rPr lang="en-US" sz="2100" dirty="0"/>
              <a:t>is the first step in analyzing someone’s genome to detect predispositions to diseases, personalize medicine, etc.</a:t>
            </a:r>
          </a:p>
          <a:p>
            <a:pPr lvl="4"/>
            <a:endParaRPr lang="en-US" b="1" dirty="0"/>
          </a:p>
          <a:p>
            <a:r>
              <a:rPr lang="en-US" sz="2400" b="1" dirty="0"/>
              <a:t>Goal</a:t>
            </a:r>
            <a:r>
              <a:rPr lang="en-US" sz="2400" dirty="0"/>
              <a:t>: We want to </a:t>
            </a:r>
            <a:r>
              <a:rPr lang="en-US" sz="2400" b="1" dirty="0">
                <a:solidFill>
                  <a:schemeClr val="accent6"/>
                </a:solidFill>
              </a:rPr>
              <a:t>accelerate</a:t>
            </a:r>
            <a:r>
              <a:rPr lang="en-US" sz="2400" dirty="0"/>
              <a:t> end-to-end performance     of </a:t>
            </a:r>
            <a:r>
              <a:rPr lang="en-US" sz="2400" b="1" dirty="0">
                <a:solidFill>
                  <a:srgbClr val="0070C0"/>
                </a:solidFill>
              </a:rPr>
              <a:t>read mapping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Tree>
    <p:extLst>
      <p:ext uri="{BB962C8B-B14F-4D97-AF65-F5344CB8AC3E}">
        <p14:creationId xmlns:p14="http://schemas.microsoft.com/office/powerpoint/2010/main" val="25363770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Background: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370199049"/>
      </p:ext>
    </p:extLst>
  </p:cSld>
  <p:clrMapOvr>
    <a:masterClrMapping/>
  </p:clrMapOvr>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Background: Read Mappers</a:t>
            </a:r>
            <a:endParaRPr lang="en-US" sz="3200" b="1" dirty="0">
              <a:solidFill>
                <a:schemeClr val="tx1"/>
              </a:solidFill>
              <a:latin typeface="Cambria" charset="0"/>
              <a:ea typeface="Cambria" charset="0"/>
              <a:cs typeface="Cambria" charset="0"/>
            </a:endParaRPr>
          </a:p>
        </p:txBody>
      </p:sp>
      <p:sp>
        <p:nvSpPr>
          <p:cNvPr id="3" name="Content Placeholder 2"/>
          <p:cNvSpPr>
            <a:spLocks noGrp="1"/>
          </p:cNvSpPr>
          <p:nvPr>
            <p:ph idx="1"/>
          </p:nvPr>
        </p:nvSpPr>
        <p:spPr>
          <a:xfrm>
            <a:off x="228600" y="1030400"/>
            <a:ext cx="8610600" cy="541606"/>
          </a:xfrm>
        </p:spPr>
        <p:txBody>
          <a:bodyPr/>
          <a:lstStyle/>
          <a:p>
            <a:pPr marL="0" indent="0" algn="ctr">
              <a:buNone/>
            </a:pPr>
            <a:r>
              <a:rPr lang="en-US" sz="2400" dirty="0"/>
              <a:t>We now have </a:t>
            </a:r>
            <a:r>
              <a:rPr lang="en-US" sz="2400" b="1" dirty="0">
                <a:solidFill>
                  <a:srgbClr val="FF0000"/>
                </a:solidFill>
              </a:rPr>
              <a:t>sequenced reads </a:t>
            </a:r>
            <a:r>
              <a:rPr lang="en-US" sz="2400" dirty="0"/>
              <a:t>and want a </a:t>
            </a:r>
            <a:r>
              <a:rPr lang="en-US" sz="2400" b="1" dirty="0">
                <a:solidFill>
                  <a:schemeClr val="accent6"/>
                </a:solidFill>
              </a:rPr>
              <a:t>full genome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6" name="Freeform 5"/>
          <p:cNvSpPr/>
          <p:nvPr/>
        </p:nvSpPr>
        <p:spPr>
          <a:xfrm>
            <a:off x="818772" y="157063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7" name="Freeform 6"/>
          <p:cNvSpPr/>
          <p:nvPr/>
        </p:nvSpPr>
        <p:spPr>
          <a:xfrm>
            <a:off x="990296" y="157063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8" name="Freeform 7"/>
          <p:cNvSpPr/>
          <p:nvPr/>
        </p:nvSpPr>
        <p:spPr>
          <a:xfrm>
            <a:off x="1164814" y="157063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9" name="Freeform 8"/>
          <p:cNvSpPr/>
          <p:nvPr/>
        </p:nvSpPr>
        <p:spPr>
          <a:xfrm>
            <a:off x="1334898" y="157063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10" name="Freeform 9"/>
          <p:cNvSpPr/>
          <p:nvPr/>
        </p:nvSpPr>
        <p:spPr>
          <a:xfrm>
            <a:off x="1509416" y="1570639"/>
            <a:ext cx="85699" cy="550614"/>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cxnSp>
        <p:nvCxnSpPr>
          <p:cNvPr id="27" name="Straight Arrow Connector 26"/>
          <p:cNvCxnSpPr/>
          <p:nvPr/>
        </p:nvCxnSpPr>
        <p:spPr>
          <a:xfrm flipV="1">
            <a:off x="1816446" y="1826737"/>
            <a:ext cx="2804983" cy="12357"/>
          </a:xfrm>
          <a:prstGeom prst="straightConnector1">
            <a:avLst/>
          </a:prstGeom>
          <a:ln w="349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rot="5400000">
            <a:off x="6430789" y="212897"/>
            <a:ext cx="199741" cy="3353279"/>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742A"/>
              </a:solidFill>
              <a:effectLst/>
              <a:uLnTx/>
              <a:uFillTx/>
              <a:latin typeface="Tahoma"/>
              <a:ea typeface="+mn-ea"/>
              <a:cs typeface="+mn-cs"/>
            </a:endParaRPr>
          </a:p>
        </p:txBody>
      </p:sp>
      <p:sp>
        <p:nvSpPr>
          <p:cNvPr id="30" name="TextBox 29"/>
          <p:cNvSpPr txBox="1"/>
          <p:nvPr/>
        </p:nvSpPr>
        <p:spPr>
          <a:xfrm>
            <a:off x="2413808" y="1591896"/>
            <a:ext cx="163916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ahoma"/>
                <a:ea typeface="+mn-ea"/>
                <a:cs typeface="+mn-cs"/>
              </a:rPr>
              <a:t>via Read Mapping</a:t>
            </a:r>
          </a:p>
        </p:txBody>
      </p:sp>
      <p:sp>
        <p:nvSpPr>
          <p:cNvPr id="31" name="Content Placeholder 2"/>
          <p:cNvSpPr txBox="1">
            <a:spLocks/>
          </p:cNvSpPr>
          <p:nvPr/>
        </p:nvSpPr>
        <p:spPr bwMode="auto">
          <a:xfrm>
            <a:off x="0" y="2224248"/>
            <a:ext cx="9144000" cy="24179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0" marR="0" lvl="0" indent="0" algn="ctr"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2400" b="0" i="0" u="none" strike="noStrike" kern="0" cap="none" spc="0" normalizeH="0" baseline="0" noProof="0" dirty="0">
                <a:ln>
                  <a:noFill/>
                </a:ln>
                <a:solidFill>
                  <a:srgbClr val="000000"/>
                </a:solidFill>
                <a:effectLst/>
                <a:uLnTx/>
                <a:uFillTx/>
                <a:latin typeface="Tahoma"/>
                <a:ea typeface="+mn-ea"/>
                <a:cs typeface="+mn-cs"/>
              </a:rPr>
              <a:t>We map </a:t>
            </a:r>
            <a:r>
              <a:rPr kumimoji="0" lang="en-US" sz="2400" b="1" i="0" u="none" strike="noStrike" kern="0" cap="none" spc="0" normalizeH="0" baseline="0" noProof="0" dirty="0">
                <a:ln>
                  <a:noFill/>
                </a:ln>
                <a:solidFill>
                  <a:srgbClr val="FF0000"/>
                </a:solidFill>
                <a:effectLst/>
                <a:uLnTx/>
                <a:uFillTx/>
                <a:latin typeface="Tahoma"/>
                <a:ea typeface="+mn-ea"/>
                <a:cs typeface="+mn-cs"/>
              </a:rPr>
              <a:t>reads</a:t>
            </a:r>
            <a:r>
              <a:rPr kumimoji="0" lang="en-US" sz="2400" b="0" i="0" u="none" strike="noStrike" kern="0" cap="none" spc="0" normalizeH="0" baseline="0" noProof="0" dirty="0">
                <a:ln>
                  <a:noFill/>
                </a:ln>
                <a:solidFill>
                  <a:srgbClr val="000000"/>
                </a:solidFill>
                <a:effectLst/>
                <a:uLnTx/>
                <a:uFillTx/>
                <a:latin typeface="Tahoma"/>
                <a:ea typeface="+mn-ea"/>
                <a:cs typeface="+mn-cs"/>
              </a:rPr>
              <a:t> to a known </a:t>
            </a:r>
            <a:r>
              <a:rPr kumimoji="0" lang="en-US" sz="2400" b="1" i="0" u="none" strike="noStrike" kern="0" cap="none" spc="0" normalizeH="0" baseline="0" noProof="0" dirty="0">
                <a:ln>
                  <a:noFill/>
                </a:ln>
                <a:solidFill>
                  <a:srgbClr val="CC9A03"/>
                </a:solidFill>
                <a:effectLst/>
                <a:uLnTx/>
                <a:uFillTx/>
                <a:latin typeface="Tahoma"/>
                <a:ea typeface="+mn-ea"/>
                <a:cs typeface="+mn-cs"/>
              </a:rPr>
              <a:t>reference genome</a:t>
            </a:r>
            <a:r>
              <a:rPr kumimoji="0" lang="en-US" sz="2400" b="0" i="0" u="none" strike="noStrike" kern="0" cap="none" spc="0" normalizeH="0" baseline="0" noProof="0" dirty="0">
                <a:ln>
                  <a:noFill/>
                </a:ln>
                <a:solidFill>
                  <a:srgbClr val="CC9A03"/>
                </a:solidFill>
                <a:effectLst/>
                <a:uLnTx/>
                <a:uFillTx/>
                <a:latin typeface="Tahoma"/>
                <a:ea typeface="+mn-ea"/>
                <a:cs typeface="+mn-cs"/>
              </a:rPr>
              <a:t> </a:t>
            </a:r>
            <a:r>
              <a:rPr kumimoji="0" lang="en-US" sz="2400" b="0" i="0" u="none" strike="noStrike" kern="0" cap="none" spc="0" normalizeH="0" baseline="0" noProof="0" dirty="0">
                <a:ln>
                  <a:noFill/>
                </a:ln>
                <a:solidFill>
                  <a:srgbClr val="000000"/>
                </a:solidFill>
                <a:effectLst/>
                <a:uLnTx/>
                <a:uFillTx/>
                <a:latin typeface="Tahoma"/>
                <a:ea typeface="+mn-ea"/>
                <a:cs typeface="+mn-cs"/>
              </a:rPr>
              <a:t>(&gt;99.9% similarity across humans) with some minor errors allowed</a:t>
            </a:r>
          </a:p>
          <a:p>
            <a:pPr marL="0" marR="0" lvl="0" indent="0" algn="ctr"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endParaRPr kumimoji="0" lang="en-US" sz="2400" b="0" i="0" u="none" strike="noStrike" kern="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2400" b="0" i="0" u="none" strike="noStrike" kern="0" cap="none" spc="0" normalizeH="0" baseline="0" noProof="0" dirty="0">
                <a:ln>
                  <a:noFill/>
                </a:ln>
                <a:solidFill>
                  <a:srgbClr val="000000"/>
                </a:solidFill>
                <a:effectLst/>
                <a:uLnTx/>
                <a:uFillTx/>
                <a:latin typeface="Tahoma"/>
                <a:ea typeface="+mn-ea"/>
                <a:cs typeface="+mn-cs"/>
              </a:rPr>
              <a:t>Because of high similarity, long sequences in </a:t>
            </a:r>
            <a:r>
              <a:rPr kumimoji="0" lang="en-US" sz="2400" b="1" i="0" u="none" strike="noStrike" kern="0" cap="none" spc="0" normalizeH="0" baseline="0" noProof="0" dirty="0">
                <a:ln>
                  <a:noFill/>
                </a:ln>
                <a:solidFill>
                  <a:srgbClr val="FF0000"/>
                </a:solidFill>
                <a:effectLst/>
                <a:uLnTx/>
                <a:uFillTx/>
                <a:latin typeface="Tahoma"/>
                <a:ea typeface="+mn-ea"/>
                <a:cs typeface="+mn-cs"/>
              </a:rPr>
              <a:t>reads</a:t>
            </a:r>
            <a:r>
              <a:rPr kumimoji="0" lang="en-US" sz="2400" b="0" i="0" u="none" strike="noStrike" kern="0" cap="none" spc="0" normalizeH="0" baseline="0" noProof="0" dirty="0">
                <a:ln>
                  <a:noFill/>
                </a:ln>
                <a:solidFill>
                  <a:srgbClr val="000000"/>
                </a:solidFill>
                <a:effectLst/>
                <a:uLnTx/>
                <a:uFillTx/>
                <a:latin typeface="Tahoma"/>
                <a:ea typeface="+mn-ea"/>
                <a:cs typeface="+mn-cs"/>
              </a:rPr>
              <a:t> </a:t>
            </a:r>
          </a:p>
          <a:p>
            <a:pPr marL="0" marR="0" lvl="0" indent="0" algn="ctr"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2400" b="0" i="0" u="none" strike="noStrike" kern="0" cap="none" spc="0" normalizeH="0" baseline="0" noProof="0" dirty="0">
                <a:ln>
                  <a:noFill/>
                </a:ln>
                <a:solidFill>
                  <a:srgbClr val="000000"/>
                </a:solidFill>
                <a:effectLst/>
                <a:uLnTx/>
                <a:uFillTx/>
                <a:latin typeface="Tahoma"/>
                <a:ea typeface="+mn-ea"/>
                <a:cs typeface="+mn-cs"/>
              </a:rPr>
              <a:t>perfectly match in the </a:t>
            </a:r>
            <a:r>
              <a:rPr kumimoji="0" lang="en-US" sz="2400" b="1" i="0" u="none" strike="noStrike" kern="0" cap="none" spc="0" normalizeH="0" baseline="0" noProof="0" dirty="0">
                <a:ln>
                  <a:noFill/>
                </a:ln>
                <a:solidFill>
                  <a:srgbClr val="CC9A03"/>
                </a:solidFill>
                <a:effectLst/>
                <a:uLnTx/>
                <a:uFillTx/>
                <a:latin typeface="Tahoma"/>
                <a:ea typeface="+mn-ea"/>
                <a:cs typeface="+mn-cs"/>
              </a:rPr>
              <a:t>reference genome</a:t>
            </a:r>
            <a:endParaRPr kumimoji="0" lang="en-US" sz="2400" b="0" i="0" u="none" strike="noStrike" kern="0" cap="none" spc="0" normalizeH="0" baseline="0" noProof="0" dirty="0">
              <a:ln>
                <a:noFill/>
              </a:ln>
              <a:solidFill>
                <a:srgbClr val="000000"/>
              </a:solidFill>
              <a:effectLst/>
              <a:uLnTx/>
              <a:uFillTx/>
              <a:latin typeface="Tahoma"/>
              <a:ea typeface="+mn-ea"/>
              <a:cs typeface="+mn-cs"/>
            </a:endParaRPr>
          </a:p>
        </p:txBody>
      </p:sp>
      <p:sp>
        <p:nvSpPr>
          <p:cNvPr id="33" name="Freeform 32"/>
          <p:cNvSpPr/>
          <p:nvPr/>
        </p:nvSpPr>
        <p:spPr>
          <a:xfrm rot="5400000">
            <a:off x="4434031" y="1599613"/>
            <a:ext cx="199741" cy="3353279"/>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C9A03"/>
              </a:solidFill>
              <a:effectLst/>
              <a:uLnTx/>
              <a:uFillTx/>
              <a:latin typeface="Tahoma"/>
              <a:ea typeface="+mn-ea"/>
              <a:cs typeface="+mn-cs"/>
            </a:endParaRPr>
          </a:p>
        </p:txBody>
      </p:sp>
      <p:sp>
        <p:nvSpPr>
          <p:cNvPr id="11" name="Rectangle 10"/>
          <p:cNvSpPr/>
          <p:nvPr/>
        </p:nvSpPr>
        <p:spPr>
          <a:xfrm>
            <a:off x="1" y="5322625"/>
            <a:ext cx="9144001" cy="421108"/>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1" i="0" u="none" strike="noStrike" kern="1200" cap="none" spc="0" normalizeH="0" baseline="0" noProof="0" dirty="0">
                <a:ln>
                  <a:noFill/>
                </a:ln>
                <a:solidFill>
                  <a:srgbClr val="FFFFFF"/>
                </a:solidFill>
                <a:effectLst/>
                <a:uLnTx/>
                <a:uFillTx/>
                <a:latin typeface="Tahoma"/>
                <a:ea typeface="+mn-ea"/>
                <a:cs typeface="+mn-cs"/>
              </a:rPr>
              <a:t>…</a:t>
            </a:r>
            <a:r>
              <a:rPr kumimoji="0" lang="en-US" sz="1800" b="1" i="0" u="none" strike="noStrike" kern="1200" cap="none" spc="0" normalizeH="0" baseline="0" noProof="0" dirty="0">
                <a:ln>
                  <a:noFill/>
                </a:ln>
                <a:solidFill>
                  <a:srgbClr val="FFFFFF"/>
                </a:solidFill>
                <a:effectLst/>
                <a:uLnTx/>
                <a:uFillTx/>
                <a:latin typeface="Tahoma"/>
                <a:ea typeface="+mn-ea"/>
                <a:cs typeface="+mn-cs"/>
              </a:rPr>
              <a:t>   G   A   C   T   G   T   G   T   C   G   A   </a:t>
            </a:r>
            <a:r>
              <a:rPr kumimoji="0" lang="mr-IN" sz="1800" b="1" i="0" u="none" strike="noStrike" kern="1200" cap="none" spc="0" normalizeH="0" baseline="0" noProof="0" dirty="0">
                <a:ln>
                  <a:noFill/>
                </a:ln>
                <a:solidFill>
                  <a:srgbClr val="FFFFFF"/>
                </a:solidFill>
                <a:effectLst/>
                <a:uLnTx/>
                <a:uFillTx/>
                <a:latin typeface="Tahoma"/>
                <a:ea typeface="+mn-ea"/>
                <a:cs typeface="+mn-cs"/>
              </a:rPr>
              <a:t>…</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19" name="Rectangle 18"/>
          <p:cNvSpPr/>
          <p:nvPr/>
        </p:nvSpPr>
        <p:spPr>
          <a:xfrm>
            <a:off x="2457872" y="4427312"/>
            <a:ext cx="4228257" cy="37670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G   A   C   T   G   T   G   T   C   A   A</a:t>
            </a:r>
          </a:p>
        </p:txBody>
      </p:sp>
      <p:sp>
        <p:nvSpPr>
          <p:cNvPr id="15" name="TextBox 14"/>
          <p:cNvSpPr txBox="1"/>
          <p:nvPr/>
        </p:nvSpPr>
        <p:spPr>
          <a:xfrm>
            <a:off x="2564240" y="4810589"/>
            <a:ext cx="4114377" cy="523220"/>
          </a:xfrm>
          <a:prstGeom prst="rect">
            <a:avLst/>
          </a:prstGeom>
          <a:noFill/>
          <a:effectLst>
            <a:outerShdw blurRad="50800" dist="50800" dir="5400000" algn="ctr" rotWithShape="0">
              <a:srgbClr val="000000"/>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742A">
                    <a:lumMod val="60000"/>
                    <a:lumOff val="40000"/>
                  </a:srgbClr>
                </a:solidFill>
                <a:effectLst/>
                <a:uLnTx/>
                <a:uFillTx/>
                <a:latin typeface="Tahoma"/>
                <a:ea typeface="+mn-ea"/>
                <a:cs typeface="+mn-cs"/>
              </a:rPr>
              <a:t>✔✔✔✔✔✔✔✔✔</a:t>
            </a:r>
            <a:r>
              <a:rPr kumimoji="0" lang="en-US" sz="2800" b="0" i="0" u="none" strike="noStrike" kern="1200" cap="none" spc="0" normalizeH="0" baseline="0" noProof="0" dirty="0">
                <a:ln>
                  <a:noFill/>
                </a:ln>
                <a:solidFill>
                  <a:srgbClr val="FF0000"/>
                </a:solidFill>
                <a:effectLst/>
                <a:uLnTx/>
                <a:uFillTx/>
                <a:latin typeface="Tahoma"/>
                <a:ea typeface="+mn-ea"/>
                <a:cs typeface="+mn-cs"/>
              </a:rPr>
              <a:t>✘</a:t>
            </a:r>
            <a:r>
              <a:rPr kumimoji="0" lang="en-US" sz="2800" b="0" i="0" u="none" strike="noStrike" kern="1200" cap="none" spc="0" normalizeH="0" baseline="0" noProof="0" dirty="0">
                <a:ln>
                  <a:noFill/>
                </a:ln>
                <a:solidFill>
                  <a:srgbClr val="35742A">
                    <a:lumMod val="60000"/>
                    <a:lumOff val="40000"/>
                  </a:srgbClr>
                </a:solidFill>
                <a:effectLst/>
                <a:uLnTx/>
                <a:uFillTx/>
                <a:latin typeface="Tahoma"/>
                <a:ea typeface="+mn-ea"/>
                <a:cs typeface="+mn-cs"/>
              </a:rPr>
              <a:t>✔</a:t>
            </a:r>
          </a:p>
        </p:txBody>
      </p:sp>
      <p:sp>
        <p:nvSpPr>
          <p:cNvPr id="20" name="Content Placeholder 2"/>
          <p:cNvSpPr txBox="1">
            <a:spLocks/>
          </p:cNvSpPr>
          <p:nvPr/>
        </p:nvSpPr>
        <p:spPr bwMode="auto">
          <a:xfrm>
            <a:off x="228599" y="5816522"/>
            <a:ext cx="8610600" cy="5416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0" marR="0" lvl="0" indent="0" algn="ctr"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2400" b="1" i="0" u="none" strike="noStrike" kern="0" cap="none" spc="0" normalizeH="0" baseline="0" noProof="0" dirty="0">
                <a:ln>
                  <a:noFill/>
                </a:ln>
                <a:solidFill>
                  <a:srgbClr val="000000"/>
                </a:solidFill>
                <a:effectLst/>
                <a:uLnTx/>
                <a:uFillTx/>
                <a:latin typeface="Tahoma"/>
                <a:ea typeface="+mn-ea"/>
                <a:cs typeface="+mn-cs"/>
              </a:rPr>
              <a:t>We can use a hash table to help quickly map the </a:t>
            </a:r>
            <a:r>
              <a:rPr kumimoji="0" lang="en-US" sz="2400" b="1" i="0" u="none" strike="noStrike" kern="0" cap="none" spc="0" normalizeH="0" baseline="0" noProof="0" dirty="0">
                <a:ln>
                  <a:noFill/>
                </a:ln>
                <a:solidFill>
                  <a:srgbClr val="FF0000"/>
                </a:solidFill>
                <a:effectLst/>
                <a:uLnTx/>
                <a:uFillTx/>
                <a:latin typeface="Tahoma"/>
                <a:ea typeface="+mn-ea"/>
                <a:cs typeface="+mn-cs"/>
              </a:rPr>
              <a:t>reads</a:t>
            </a:r>
            <a:r>
              <a:rPr kumimoji="0" lang="en-US" sz="2400" b="1" i="0" u="none" strike="noStrike" kern="0" cap="none" spc="0" normalizeH="0" baseline="0" noProof="0" dirty="0">
                <a:ln>
                  <a:noFill/>
                </a:ln>
                <a:solidFill>
                  <a:srgbClr val="000000"/>
                </a:solidFill>
                <a:effectLst/>
                <a:uLnTx/>
                <a:uFillTx/>
                <a:latin typeface="Tahoma"/>
                <a:ea typeface="+mn-ea"/>
                <a:cs typeface="+mn-cs"/>
              </a:rPr>
              <a:t>!</a:t>
            </a:r>
            <a:endParaRPr kumimoji="0" lang="en-US" sz="2400" b="1" i="0" u="none" strike="noStrike" kern="0" cap="none" spc="0" normalizeH="0" baseline="0" noProof="0" dirty="0">
              <a:ln>
                <a:noFill/>
              </a:ln>
              <a:solidFill>
                <a:srgbClr val="35742A"/>
              </a:solidFill>
              <a:effectLst/>
              <a:uLnTx/>
              <a:uFillTx/>
              <a:latin typeface="Tahoma"/>
              <a:ea typeface="+mn-ea"/>
              <a:cs typeface="+mn-cs"/>
            </a:endParaRPr>
          </a:p>
        </p:txBody>
      </p:sp>
    </p:spTree>
    <p:extLst>
      <p:ext uri="{BB962C8B-B14F-4D97-AF65-F5344CB8AC3E}">
        <p14:creationId xmlns:p14="http://schemas.microsoft.com/office/powerpoint/2010/main" val="17915891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28" grpId="0" animBg="1"/>
      <p:bldP spid="30" grpId="0"/>
      <p:bldP spid="31" grpId="0" uiExpand="1" build="p"/>
      <p:bldP spid="33" grpId="0" animBg="1"/>
      <p:bldP spid="11" grpId="0" animBg="1"/>
      <p:bldP spid="19" grpId="0" animBg="1"/>
      <p:bldP spid="15" grpId="0"/>
      <p:bldP spid="20"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Background: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544154708"/>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Generating Hash Tables </a:t>
            </a:r>
            <a:endParaRPr lang="en-US" sz="3600" b="1" dirty="0">
              <a:solidFill>
                <a:schemeClr val="tx1"/>
              </a:solidFill>
              <a:latin typeface="Cambria" charset="0"/>
              <a:ea typeface="Cambria" charset="0"/>
              <a:cs typeface="Cambria" charset="0"/>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12" name="Content Placeholder 11"/>
          <p:cNvSpPr>
            <a:spLocks noGrp="1"/>
          </p:cNvSpPr>
          <p:nvPr>
            <p:ph idx="1"/>
          </p:nvPr>
        </p:nvSpPr>
        <p:spPr>
          <a:xfrm>
            <a:off x="228600" y="975256"/>
            <a:ext cx="8735786" cy="642756"/>
          </a:xfrm>
        </p:spPr>
        <p:txBody>
          <a:bodyPr/>
          <a:lstStyle/>
          <a:p>
            <a:pPr marL="0" indent="0">
              <a:buNone/>
            </a:pPr>
            <a:r>
              <a:rPr lang="en-US" sz="2000" dirty="0"/>
              <a:t>To map any reads, generate a </a:t>
            </a:r>
            <a:r>
              <a:rPr lang="en-US" sz="2000" b="1" dirty="0">
                <a:solidFill>
                  <a:srgbClr val="0070C0"/>
                </a:solidFill>
              </a:rPr>
              <a:t>hash table</a:t>
            </a:r>
            <a:r>
              <a:rPr lang="en-US" sz="2000" dirty="0">
                <a:solidFill>
                  <a:srgbClr val="0070C0"/>
                </a:solidFill>
              </a:rPr>
              <a:t> </a:t>
            </a:r>
            <a:r>
              <a:rPr lang="en-US" sz="2000" dirty="0"/>
              <a:t>per </a:t>
            </a:r>
            <a:r>
              <a:rPr lang="en-US" sz="2000" b="1" dirty="0">
                <a:solidFill>
                  <a:srgbClr val="CC9A03"/>
                </a:solidFill>
              </a:rPr>
              <a:t>reference genome.</a:t>
            </a:r>
          </a:p>
        </p:txBody>
      </p:sp>
      <p:sp>
        <p:nvSpPr>
          <p:cNvPr id="20" name="Freeform 19"/>
          <p:cNvSpPr/>
          <p:nvPr/>
        </p:nvSpPr>
        <p:spPr>
          <a:xfrm rot="10800000">
            <a:off x="7954067" y="1428230"/>
            <a:ext cx="371536" cy="4194099"/>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742A"/>
              </a:solidFill>
              <a:effectLst/>
              <a:uLnTx/>
              <a:uFillTx/>
              <a:latin typeface="Tahoma"/>
              <a:ea typeface="+mn-ea"/>
              <a:cs typeface="+mn-cs"/>
            </a:endParaRPr>
          </a:p>
        </p:txBody>
      </p:sp>
      <p:sp>
        <p:nvSpPr>
          <p:cNvPr id="13" name="Rounded Rectangle 12"/>
          <p:cNvSpPr/>
          <p:nvPr/>
        </p:nvSpPr>
        <p:spPr>
          <a:xfrm>
            <a:off x="331700" y="2118491"/>
            <a:ext cx="2286000" cy="623455"/>
          </a:xfrm>
          <a:prstGeom prst="roundRect">
            <a:avLst/>
          </a:prstGeom>
          <a:solidFill>
            <a:srgbClr val="0070C0"/>
          </a:solidFill>
          <a:ln>
            <a:solidFill>
              <a:srgbClr val="0070C0"/>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A   A   A   A   A</a:t>
            </a:r>
          </a:p>
        </p:txBody>
      </p:sp>
      <p:cxnSp>
        <p:nvCxnSpPr>
          <p:cNvPr id="16" name="Straight Arrow Connector 15"/>
          <p:cNvCxnSpPr>
            <a:stCxn id="13" idx="3"/>
            <a:endCxn id="24" idx="1"/>
          </p:cNvCxnSpPr>
          <p:nvPr/>
        </p:nvCxnSpPr>
        <p:spPr>
          <a:xfrm>
            <a:off x="2617702" y="2430217"/>
            <a:ext cx="554181"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3171883" y="2118491"/>
            <a:ext cx="4114395" cy="62345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12    35    502    610    721    989</a:t>
            </a:r>
          </a:p>
        </p:txBody>
      </p:sp>
      <p:sp>
        <p:nvSpPr>
          <p:cNvPr id="26" name="Rounded Rectangle 25"/>
          <p:cNvSpPr/>
          <p:nvPr/>
        </p:nvSpPr>
        <p:spPr>
          <a:xfrm>
            <a:off x="331700" y="2845359"/>
            <a:ext cx="2286000" cy="623455"/>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A   A   A   A   C</a:t>
            </a:r>
          </a:p>
        </p:txBody>
      </p:sp>
      <p:cxnSp>
        <p:nvCxnSpPr>
          <p:cNvPr id="29" name="Straight Arrow Connector 28"/>
          <p:cNvCxnSpPr/>
          <p:nvPr/>
        </p:nvCxnSpPr>
        <p:spPr>
          <a:xfrm>
            <a:off x="2617700" y="3157085"/>
            <a:ext cx="554182"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3171882" y="2845359"/>
            <a:ext cx="2286000" cy="62345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13    609    788</a:t>
            </a:r>
          </a:p>
        </p:txBody>
      </p:sp>
      <p:sp>
        <p:nvSpPr>
          <p:cNvPr id="40" name="Rounded Rectangle 39"/>
          <p:cNvSpPr/>
          <p:nvPr/>
        </p:nvSpPr>
        <p:spPr>
          <a:xfrm>
            <a:off x="331700" y="3555898"/>
            <a:ext cx="2286000" cy="623455"/>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A   A   A   A   T</a:t>
            </a:r>
          </a:p>
        </p:txBody>
      </p:sp>
      <p:cxnSp>
        <p:nvCxnSpPr>
          <p:cNvPr id="41" name="Straight Arrow Connector 40"/>
          <p:cNvCxnSpPr/>
          <p:nvPr/>
        </p:nvCxnSpPr>
        <p:spPr>
          <a:xfrm>
            <a:off x="2617700" y="3867624"/>
            <a:ext cx="554182"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171882" y="3555898"/>
            <a:ext cx="1640954" cy="62345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36   434</a:t>
            </a:r>
          </a:p>
        </p:txBody>
      </p:sp>
      <p:sp>
        <p:nvSpPr>
          <p:cNvPr id="43" name="Rounded Rectangle 42"/>
          <p:cNvSpPr/>
          <p:nvPr/>
        </p:nvSpPr>
        <p:spPr>
          <a:xfrm>
            <a:off x="331700" y="4759746"/>
            <a:ext cx="2286000" cy="623455"/>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G   G   G   G   G</a:t>
            </a:r>
          </a:p>
        </p:txBody>
      </p:sp>
      <p:cxnSp>
        <p:nvCxnSpPr>
          <p:cNvPr id="44" name="Straight Arrow Connector 43"/>
          <p:cNvCxnSpPr/>
          <p:nvPr/>
        </p:nvCxnSpPr>
        <p:spPr>
          <a:xfrm>
            <a:off x="2617700" y="5071472"/>
            <a:ext cx="554182" cy="0"/>
          </a:xfrm>
          <a:prstGeom prst="straightConnector1">
            <a:avLst/>
          </a:prstGeom>
          <a:ln w="508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171882" y="4759746"/>
            <a:ext cx="3589136" cy="62345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ahoma"/>
                <a:ea typeface="+mn-ea"/>
                <a:cs typeface="+mn-cs"/>
              </a:rPr>
              <a:t>52    67    334    634    851 </a:t>
            </a:r>
          </a:p>
        </p:txBody>
      </p:sp>
      <p:sp>
        <p:nvSpPr>
          <p:cNvPr id="46" name="Content Placeholder 11"/>
          <p:cNvSpPr txBox="1">
            <a:spLocks/>
          </p:cNvSpPr>
          <p:nvPr/>
        </p:nvSpPr>
        <p:spPr bwMode="auto">
          <a:xfrm>
            <a:off x="1097165" y="3565286"/>
            <a:ext cx="755073" cy="6823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mr-IN" sz="7200" b="0" i="0" u="none" strike="noStrike" kern="0" cap="none" spc="0" normalizeH="0" baseline="0" noProof="0" dirty="0">
                <a:ln>
                  <a:noFill/>
                </a:ln>
                <a:solidFill>
                  <a:srgbClr val="000000"/>
                </a:solidFill>
                <a:effectLst/>
                <a:uLnTx/>
                <a:uFillTx/>
                <a:latin typeface="Tahoma"/>
                <a:ea typeface="+mn-ea"/>
                <a:cs typeface="+mn-cs"/>
              </a:rPr>
              <a:t>…</a:t>
            </a:r>
            <a:endParaRPr kumimoji="0" lang="en-US" sz="2400" b="1" i="0" u="none" strike="noStrike" kern="0" cap="none" spc="0" normalizeH="0" baseline="0" noProof="0" dirty="0">
              <a:ln>
                <a:noFill/>
              </a:ln>
              <a:solidFill>
                <a:srgbClr val="CC9A03"/>
              </a:solidFill>
              <a:effectLst/>
              <a:uLnTx/>
              <a:uFillTx/>
              <a:latin typeface="Tahoma"/>
              <a:ea typeface="+mn-ea"/>
              <a:cs typeface="+mn-cs"/>
            </a:endParaRPr>
          </a:p>
        </p:txBody>
      </p:sp>
      <p:sp>
        <p:nvSpPr>
          <p:cNvPr id="47" name="Content Placeholder 11"/>
          <p:cNvSpPr txBox="1">
            <a:spLocks/>
          </p:cNvSpPr>
          <p:nvPr/>
        </p:nvSpPr>
        <p:spPr bwMode="auto">
          <a:xfrm>
            <a:off x="331700" y="1503952"/>
            <a:ext cx="2286000" cy="7640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1600" b="1" i="0" u="none" strike="noStrike" kern="0" cap="none" spc="0" normalizeH="0" baseline="0" noProof="0" dirty="0">
                <a:ln>
                  <a:noFill/>
                </a:ln>
                <a:solidFill>
                  <a:srgbClr val="0070C0"/>
                </a:solidFill>
                <a:effectLst/>
                <a:uLnTx/>
                <a:uFillTx/>
                <a:latin typeface="Tahoma"/>
                <a:ea typeface="+mn-ea"/>
                <a:cs typeface="+mn-cs"/>
              </a:rPr>
              <a:t>k-length sequences (k-</a:t>
            </a:r>
            <a:r>
              <a:rPr kumimoji="0" lang="en-US" sz="1600" b="1" i="0" u="none" strike="noStrike" kern="0" cap="none" spc="0" normalizeH="0" baseline="0" noProof="0" dirty="0" err="1">
                <a:ln>
                  <a:noFill/>
                </a:ln>
                <a:solidFill>
                  <a:srgbClr val="0070C0"/>
                </a:solidFill>
                <a:effectLst/>
                <a:uLnTx/>
                <a:uFillTx/>
                <a:latin typeface="Tahoma"/>
                <a:ea typeface="+mn-ea"/>
                <a:cs typeface="+mn-cs"/>
              </a:rPr>
              <a:t>mers</a:t>
            </a:r>
            <a:r>
              <a:rPr kumimoji="0" lang="en-US" sz="1600" b="1" i="0" u="none" strike="noStrike" kern="0" cap="none" spc="0" normalizeH="0" baseline="0" noProof="0" dirty="0">
                <a:ln>
                  <a:noFill/>
                </a:ln>
                <a:solidFill>
                  <a:srgbClr val="0070C0"/>
                </a:solidFill>
                <a:effectLst/>
                <a:uLnTx/>
                <a:uFillTx/>
                <a:latin typeface="Tahoma"/>
                <a:ea typeface="+mn-ea"/>
                <a:cs typeface="+mn-cs"/>
              </a:rPr>
              <a:t>)  </a:t>
            </a:r>
          </a:p>
        </p:txBody>
      </p:sp>
      <p:sp>
        <p:nvSpPr>
          <p:cNvPr id="48" name="Content Placeholder 11"/>
          <p:cNvSpPr txBox="1">
            <a:spLocks/>
          </p:cNvSpPr>
          <p:nvPr/>
        </p:nvSpPr>
        <p:spPr bwMode="auto">
          <a:xfrm>
            <a:off x="3171883" y="1520281"/>
            <a:ext cx="3589137" cy="581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0" marR="0" lvl="0"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r>
              <a:rPr kumimoji="0" lang="en-US" sz="1600" b="1" i="0" u="none" strike="noStrike" kern="0" cap="none" spc="0" normalizeH="0" baseline="0" noProof="0" dirty="0">
                <a:ln>
                  <a:noFill/>
                </a:ln>
                <a:solidFill>
                  <a:srgbClr val="00B0F0"/>
                </a:solidFill>
                <a:effectLst/>
                <a:uLnTx/>
                <a:uFillTx/>
                <a:latin typeface="Tahoma"/>
                <a:ea typeface="+mn-ea"/>
                <a:cs typeface="+mn-cs"/>
              </a:rPr>
              <a:t>Location list where k-</a:t>
            </a:r>
            <a:r>
              <a:rPr kumimoji="0" lang="en-US" sz="1600" b="1" i="0" u="none" strike="noStrike" kern="0" cap="none" spc="0" normalizeH="0" baseline="0" noProof="0" dirty="0" err="1">
                <a:ln>
                  <a:noFill/>
                </a:ln>
                <a:solidFill>
                  <a:srgbClr val="00B0F0"/>
                </a:solidFill>
                <a:effectLst/>
                <a:uLnTx/>
                <a:uFillTx/>
                <a:latin typeface="Tahoma"/>
                <a:ea typeface="+mn-ea"/>
                <a:cs typeface="+mn-cs"/>
              </a:rPr>
              <a:t>mer</a:t>
            </a:r>
            <a:r>
              <a:rPr kumimoji="0" lang="en-US" sz="1600" b="1" i="0" u="none" strike="noStrike" kern="0" cap="none" spc="0" normalizeH="0" baseline="0" noProof="0" dirty="0">
                <a:ln>
                  <a:noFill/>
                </a:ln>
                <a:solidFill>
                  <a:srgbClr val="00B0F0"/>
                </a:solidFill>
                <a:effectLst/>
                <a:uLnTx/>
                <a:uFillTx/>
                <a:latin typeface="Tahoma"/>
                <a:ea typeface="+mn-ea"/>
                <a:cs typeface="+mn-cs"/>
              </a:rPr>
              <a:t> occurs in the reference genome</a:t>
            </a:r>
          </a:p>
        </p:txBody>
      </p:sp>
      <p:sp>
        <p:nvSpPr>
          <p:cNvPr id="21" name="TextBox 20"/>
          <p:cNvSpPr txBox="1"/>
          <p:nvPr/>
        </p:nvSpPr>
        <p:spPr>
          <a:xfrm>
            <a:off x="7531922" y="4836342"/>
            <a:ext cx="16209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@36:  AAAAT</a:t>
            </a:r>
          </a:p>
        </p:txBody>
      </p:sp>
      <p:sp>
        <p:nvSpPr>
          <p:cNvPr id="49" name="TextBox 48"/>
          <p:cNvSpPr txBox="1"/>
          <p:nvPr/>
        </p:nvSpPr>
        <p:spPr>
          <a:xfrm>
            <a:off x="7509163" y="3635104"/>
            <a:ext cx="17102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@434:  </a:t>
            </a:r>
            <a:r>
              <a:rPr kumimoji="0" lang="en-US" sz="1800" b="0" i="0" u="none" strike="noStrike" kern="1200" cap="none" spc="0" normalizeH="0" baseline="0" noProof="0" dirty="0">
                <a:ln>
                  <a:noFill/>
                </a:ln>
                <a:solidFill>
                  <a:srgbClr val="000000"/>
                </a:solidFill>
                <a:effectLst/>
                <a:uLnTx/>
                <a:uFillTx/>
                <a:latin typeface="Tahoma"/>
                <a:ea typeface="+mn-ea"/>
                <a:cs typeface="+mn-cs"/>
              </a:rPr>
              <a:t>AAAAT</a:t>
            </a:r>
          </a:p>
        </p:txBody>
      </p:sp>
      <p:cxnSp>
        <p:nvCxnSpPr>
          <p:cNvPr id="6" name="Straight Arrow Connector 5"/>
          <p:cNvCxnSpPr>
            <a:stCxn id="42" idx="3"/>
            <a:endCxn id="49" idx="1"/>
          </p:cNvCxnSpPr>
          <p:nvPr/>
        </p:nvCxnSpPr>
        <p:spPr>
          <a:xfrm flipV="1">
            <a:off x="4812838" y="3819770"/>
            <a:ext cx="2696325" cy="47854"/>
          </a:xfrm>
          <a:prstGeom prst="straightConnector1">
            <a:avLst/>
          </a:prstGeom>
          <a:ln w="476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2" idx="3"/>
            <a:endCxn id="21" idx="1"/>
          </p:cNvCxnSpPr>
          <p:nvPr/>
        </p:nvCxnSpPr>
        <p:spPr>
          <a:xfrm>
            <a:off x="4812836" y="3867624"/>
            <a:ext cx="2719086" cy="1153384"/>
          </a:xfrm>
          <a:prstGeom prst="straightConnector1">
            <a:avLst/>
          </a:prstGeom>
          <a:ln w="34925">
            <a:solidFill>
              <a:schemeClr val="bg1">
                <a:lumMod val="6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13891" y="5606036"/>
            <a:ext cx="801171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We can query the table with substrings from reads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to quickly find a list of possible mapping locations</a:t>
            </a:r>
          </a:p>
        </p:txBody>
      </p:sp>
    </p:spTree>
    <p:extLst>
      <p:ext uri="{BB962C8B-B14F-4D97-AF65-F5344CB8AC3E}">
        <p14:creationId xmlns:p14="http://schemas.microsoft.com/office/powerpoint/2010/main" val="2683926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0" grpId="0" animBg="1"/>
      <p:bldP spid="13" grpId="0" animBg="1"/>
      <p:bldP spid="24" grpId="0" animBg="1"/>
      <p:bldP spid="26" grpId="0" animBg="1"/>
      <p:bldP spid="32" grpId="0" animBg="1"/>
      <p:bldP spid="40" grpId="0" animBg="1"/>
      <p:bldP spid="42" grpId="0" animBg="1"/>
      <p:bldP spid="43" grpId="0" animBg="1"/>
      <p:bldP spid="45" grpId="0" animBg="1"/>
      <p:bldP spid="46" grpId="0"/>
      <p:bldP spid="47" grpId="0"/>
      <p:bldP spid="48" grpId="0"/>
      <p:bldP spid="21" grpId="0"/>
      <p:bldP spid="49" grpId="0"/>
      <p:bldP spid="7"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6179980" y="1296149"/>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0" name="Rounded Rectangle 79"/>
          <p:cNvSpPr/>
          <p:nvPr/>
        </p:nvSpPr>
        <p:spPr>
          <a:xfrm>
            <a:off x="3272719" y="1281903"/>
            <a:ext cx="2914650" cy="881701"/>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35" name="Rounded Rectangle 34"/>
          <p:cNvSpPr/>
          <p:nvPr/>
        </p:nvSpPr>
        <p:spPr>
          <a:xfrm>
            <a:off x="0" y="1288525"/>
            <a:ext cx="2914650" cy="87507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94" name="Rounded Rectangle 93"/>
          <p:cNvSpPr/>
          <p:nvPr/>
        </p:nvSpPr>
        <p:spPr>
          <a:xfrm>
            <a:off x="4711984" y="2165673"/>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1" name="Rounded Rectangle 100"/>
          <p:cNvSpPr/>
          <p:nvPr/>
        </p:nvSpPr>
        <p:spPr>
          <a:xfrm>
            <a:off x="1305415" y="2145105"/>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82" name="TextBox 81"/>
          <p:cNvSpPr txBox="1"/>
          <p:nvPr/>
        </p:nvSpPr>
        <p:spPr>
          <a:xfrm>
            <a:off x="4089891" y="1675439"/>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83" name="Rectangle 82"/>
          <p:cNvSpPr/>
          <p:nvPr/>
        </p:nvSpPr>
        <p:spPr>
          <a:xfrm>
            <a:off x="5374579" y="17495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84" name="Rectangle 83"/>
          <p:cNvSpPr/>
          <p:nvPr/>
        </p:nvSpPr>
        <p:spPr>
          <a:xfrm>
            <a:off x="5463109" y="17495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85" name="Rectangle 84"/>
          <p:cNvSpPr/>
          <p:nvPr/>
        </p:nvSpPr>
        <p:spPr>
          <a:xfrm>
            <a:off x="5556600" y="17495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86" name="TextBox 85"/>
          <p:cNvSpPr txBox="1"/>
          <p:nvPr/>
        </p:nvSpPr>
        <p:spPr>
          <a:xfrm>
            <a:off x="4066637" y="1678706"/>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69" name="Rounded Rectangle 68"/>
          <p:cNvSpPr/>
          <p:nvPr/>
        </p:nvSpPr>
        <p:spPr>
          <a:xfrm>
            <a:off x="5819440" y="3320811"/>
            <a:ext cx="715710" cy="33039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894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5" name="Rounded Rectangle 64"/>
          <p:cNvSpPr/>
          <p:nvPr/>
        </p:nvSpPr>
        <p:spPr>
          <a:xfrm>
            <a:off x="6006664" y="3314032"/>
            <a:ext cx="507727"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37</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6" name="Rounded Rectangle 65"/>
          <p:cNvSpPr/>
          <p:nvPr/>
        </p:nvSpPr>
        <p:spPr>
          <a:xfrm>
            <a:off x="5713654" y="3320811"/>
            <a:ext cx="803994" cy="33049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1564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7" name="Rounded Rectangle 66"/>
          <p:cNvSpPr/>
          <p:nvPr/>
        </p:nvSpPr>
        <p:spPr>
          <a:xfrm>
            <a:off x="5819441" y="3314031"/>
            <a:ext cx="717056"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140</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8" name="Rounded Rectangle 67"/>
          <p:cNvSpPr/>
          <p:nvPr/>
        </p:nvSpPr>
        <p:spPr>
          <a:xfrm>
            <a:off x="5715000" y="3320944"/>
            <a:ext cx="82015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57" name="Rounded Rectangle 56"/>
          <p:cNvSpPr/>
          <p:nvPr/>
        </p:nvSpPr>
        <p:spPr>
          <a:xfrm>
            <a:off x="3333759" y="5636658"/>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55" name="Rounded Rectangle 54"/>
          <p:cNvSpPr/>
          <p:nvPr/>
        </p:nvSpPr>
        <p:spPr>
          <a:xfrm>
            <a:off x="3333759"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894</a:t>
            </a:r>
          </a:p>
        </p:txBody>
      </p:sp>
      <p:sp>
        <p:nvSpPr>
          <p:cNvPr id="56" name="Rounded Rectangle 55"/>
          <p:cNvSpPr/>
          <p:nvPr/>
        </p:nvSpPr>
        <p:spPr>
          <a:xfrm>
            <a:off x="4368468"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44" name="Rounded Rectangle 43"/>
          <p:cNvSpPr/>
          <p:nvPr/>
        </p:nvSpPr>
        <p:spPr>
          <a:xfrm>
            <a:off x="3333759" y="487444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37</a:t>
            </a:r>
          </a:p>
        </p:txBody>
      </p:sp>
      <p:sp>
        <p:nvSpPr>
          <p:cNvPr id="54" name="Rounded Rectangle 53"/>
          <p:cNvSpPr/>
          <p:nvPr/>
        </p:nvSpPr>
        <p:spPr>
          <a:xfrm>
            <a:off x="4368468" y="488159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140</a:t>
            </a:r>
          </a:p>
        </p:txBody>
      </p:sp>
      <p:sp>
        <p:nvSpPr>
          <p:cNvPr id="58" name="Freeform 57"/>
          <p:cNvSpPr/>
          <p:nvPr/>
        </p:nvSpPr>
        <p:spPr>
          <a:xfrm rot="5400000">
            <a:off x="7545841"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59" name="Freeform 58"/>
          <p:cNvSpPr/>
          <p:nvPr/>
        </p:nvSpPr>
        <p:spPr>
          <a:xfrm rot="5400000">
            <a:off x="7545841" y="242497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0" name="Freeform 59"/>
          <p:cNvSpPr/>
          <p:nvPr/>
        </p:nvSpPr>
        <p:spPr>
          <a:xfrm rot="5400000">
            <a:off x="7545841" y="237985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1" name="Freeform 60"/>
          <p:cNvSpPr/>
          <p:nvPr/>
        </p:nvSpPr>
        <p:spPr>
          <a:xfrm rot="5400000">
            <a:off x="7573899"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2" name="Freeform 61"/>
          <p:cNvSpPr/>
          <p:nvPr/>
        </p:nvSpPr>
        <p:spPr>
          <a:xfrm rot="5400000">
            <a:off x="7573899" y="24280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156" t="33677" r="62961" b="29400"/>
          <a:stretch/>
        </p:blipFill>
        <p:spPr>
          <a:xfrm rot="21254383">
            <a:off x="519044" y="1345002"/>
            <a:ext cx="288954" cy="197331"/>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Hash Tables in Read Mapping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268</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7996846" y="2"/>
            <a:ext cx="1147154" cy="973789"/>
          </a:xfrm>
          <a:prstGeom prst="rect">
            <a:avLst/>
          </a:prstGeom>
        </p:spPr>
      </p:pic>
      <p:sp>
        <p:nvSpPr>
          <p:cNvPr id="6" name="Rounded Rectangle 5"/>
          <p:cNvSpPr/>
          <p:nvPr/>
        </p:nvSpPr>
        <p:spPr>
          <a:xfrm>
            <a:off x="380905" y="3144297"/>
            <a:ext cx="2410691" cy="68517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Hash Table</a:t>
            </a:r>
          </a:p>
        </p:txBody>
      </p:sp>
      <p:sp>
        <p:nvSpPr>
          <p:cNvPr id="7" name="Freeform 6"/>
          <p:cNvSpPr/>
          <p:nvPr/>
        </p:nvSpPr>
        <p:spPr>
          <a:xfrm rot="5400000">
            <a:off x="1510144" y="40855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8" name="TextBox 7"/>
          <p:cNvSpPr txBox="1"/>
          <p:nvPr/>
        </p:nvSpPr>
        <p:spPr>
          <a:xfrm>
            <a:off x="79747" y="919191"/>
            <a:ext cx="3114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Read Sequence (100 </a:t>
            </a:r>
            <a:r>
              <a:rPr kumimoji="0" lang="en-US" sz="1800" b="1" i="0" u="none" strike="noStrike" kern="1200" cap="none" spc="0" normalizeH="0" baseline="0" noProof="0" dirty="0" err="1">
                <a:ln>
                  <a:noFill/>
                </a:ln>
                <a:solidFill>
                  <a:srgbClr val="FF0000"/>
                </a:solidFill>
                <a:effectLst/>
                <a:uLnTx/>
                <a:uFillTx/>
                <a:latin typeface="Tahoma"/>
                <a:ea typeface="+mn-ea"/>
                <a:cs typeface="+mn-cs"/>
              </a:rPr>
              <a:t>bp</a:t>
            </a:r>
            <a:r>
              <a:rPr kumimoji="0" lang="en-US" sz="1800" b="1" i="0" u="none" strike="noStrike" kern="1200" cap="none" spc="0" normalizeH="0" baseline="0" noProof="0" dirty="0">
                <a:ln>
                  <a:noFill/>
                </a:ln>
                <a:solidFill>
                  <a:srgbClr val="FF0000"/>
                </a:solidFill>
                <a:effectLst/>
                <a:uLnTx/>
                <a:uFillTx/>
                <a:latin typeface="Tahoma"/>
                <a:ea typeface="+mn-ea"/>
                <a:cs typeface="+mn-cs"/>
              </a:rPr>
              <a:t>)</a:t>
            </a:r>
          </a:p>
        </p:txBody>
      </p:sp>
      <p:cxnSp>
        <p:nvCxnSpPr>
          <p:cNvPr id="18" name="Straight Arrow Connector 17"/>
          <p:cNvCxnSpPr>
            <a:endCxn id="13" idx="1"/>
          </p:cNvCxnSpPr>
          <p:nvPr/>
        </p:nvCxnSpPr>
        <p:spPr>
          <a:xfrm>
            <a:off x="1034321" y="5381471"/>
            <a:ext cx="2247378" cy="2403"/>
          </a:xfrm>
          <a:prstGeom prst="straightConnector1">
            <a:avLst/>
          </a:prstGeom>
          <a:ln w="412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276009" y="1058176"/>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B812F">
                    <a:lumMod val="75000"/>
                  </a:srgbClr>
                </a:solidFill>
                <a:effectLst/>
                <a:uLnTx/>
                <a:uFillTx/>
                <a:latin typeface="Tahoma"/>
                <a:ea typeface="+mn-ea"/>
                <a:cs typeface="+mn-cs"/>
              </a:rPr>
              <a:t>✔</a:t>
            </a:r>
          </a:p>
        </p:txBody>
      </p:sp>
      <p:cxnSp>
        <p:nvCxnSpPr>
          <p:cNvPr id="77" name="Straight Connector 76"/>
          <p:cNvCxnSpPr/>
          <p:nvPr/>
        </p:nvCxnSpPr>
        <p:spPr>
          <a:xfrm>
            <a:off x="821463" y="1335526"/>
            <a:ext cx="0" cy="249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445367" y="3138201"/>
            <a:ext cx="3357797" cy="791673"/>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ahoma"/>
                <a:ea typeface="+mn-ea"/>
                <a:cs typeface="+mn-cs"/>
              </a:rPr>
              <a:t>Reference Genome</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p:txBody>
      </p:sp>
      <p:sp>
        <p:nvSpPr>
          <p:cNvPr id="13" name="Rounded Rectangle 12"/>
          <p:cNvSpPr/>
          <p:nvPr/>
        </p:nvSpPr>
        <p:spPr>
          <a:xfrm>
            <a:off x="3281701" y="4807741"/>
            <a:ext cx="2173537" cy="115226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lain" startAt="37"/>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140</a:t>
            </a:r>
          </a:p>
          <a:p>
            <a:pPr marL="342900" marR="0" lvl="0" indent="-342900" algn="ctr" defTabSz="914400" rtl="0" eaLnBrk="1" fontAlgn="auto" latinLnBrk="0" hangingPunct="1">
              <a:lnSpc>
                <a:spcPct val="100000"/>
              </a:lnSpc>
              <a:spcBef>
                <a:spcPts val="0"/>
              </a:spcBef>
              <a:spcAft>
                <a:spcPts val="0"/>
              </a:spcAft>
              <a:buClrTx/>
              <a:buSzTx/>
              <a:buFontTx/>
              <a:buAutoNum type="arabicPlain" startAt="894"/>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1203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63" name="Rounded Rectangle 62"/>
          <p:cNvSpPr/>
          <p:nvPr/>
        </p:nvSpPr>
        <p:spPr>
          <a:xfrm>
            <a:off x="228600" y="4024953"/>
            <a:ext cx="8701458" cy="2036639"/>
          </a:xfrm>
          <a:prstGeom prst="roundRect">
            <a:avLst/>
          </a:prstGeom>
          <a:solidFill>
            <a:srgbClr val="DEEBF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Tahoma"/>
                <a:ea typeface="+mn-ea"/>
                <a:cs typeface="+mn-cs"/>
              </a:rPr>
              <a:t>We want to </a:t>
            </a:r>
            <a:r>
              <a:rPr kumimoji="0" lang="en-US" sz="4400" b="1" i="0" u="none" strike="noStrike" kern="1200" cap="none" spc="0" normalizeH="0" baseline="0" noProof="0" dirty="0">
                <a:ln>
                  <a:noFill/>
                </a:ln>
                <a:solidFill>
                  <a:srgbClr val="0070C0"/>
                </a:solidFill>
                <a:effectLst/>
                <a:uLnTx/>
                <a:uFillTx/>
                <a:latin typeface="Tahoma"/>
                <a:ea typeface="+mn-ea"/>
                <a:cs typeface="+mn-cs"/>
              </a:rPr>
              <a:t>filter these out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Tahoma"/>
                <a:ea typeface="+mn-ea"/>
                <a:cs typeface="+mn-cs"/>
              </a:rPr>
              <a:t>so we do not waste time trying to align them</a:t>
            </a:r>
          </a:p>
        </p:txBody>
      </p:sp>
      <p:sp>
        <p:nvSpPr>
          <p:cNvPr id="36" name="TextBox 35"/>
          <p:cNvSpPr txBox="1"/>
          <p:nvPr/>
        </p:nvSpPr>
        <p:spPr>
          <a:xfrm>
            <a:off x="817172" y="1701939"/>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37" name="Rectangle 36"/>
          <p:cNvSpPr/>
          <p:nvPr/>
        </p:nvSpPr>
        <p:spPr>
          <a:xfrm>
            <a:off x="210186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Rectangle 73"/>
          <p:cNvSpPr/>
          <p:nvPr/>
        </p:nvSpPr>
        <p:spPr>
          <a:xfrm>
            <a:off x="219039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Rectangle 75"/>
          <p:cNvSpPr/>
          <p:nvPr/>
        </p:nvSpPr>
        <p:spPr>
          <a:xfrm>
            <a:off x="2283881"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8" name="TextBox 77"/>
          <p:cNvSpPr txBox="1"/>
          <p:nvPr/>
        </p:nvSpPr>
        <p:spPr>
          <a:xfrm>
            <a:off x="969572" y="1695526"/>
            <a:ext cx="12719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6633"/>
                </a:solidFill>
                <a:effectLst/>
                <a:uLnTx/>
                <a:uFillTx/>
                <a:latin typeface="Tahoma"/>
                <a:ea typeface="+mn-ea"/>
                <a:cs typeface="+mn-cs"/>
              </a:rPr>
              <a:t>Match!</a:t>
            </a:r>
          </a:p>
        </p:txBody>
      </p:sp>
      <p:sp>
        <p:nvSpPr>
          <p:cNvPr id="88" name="TextBox 87"/>
          <p:cNvSpPr txBox="1"/>
          <p:nvPr/>
        </p:nvSpPr>
        <p:spPr>
          <a:xfrm>
            <a:off x="6997152" y="1699624"/>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89" name="Rectangle 88"/>
          <p:cNvSpPr/>
          <p:nvPr/>
        </p:nvSpPr>
        <p:spPr>
          <a:xfrm>
            <a:off x="8281840" y="1773702"/>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0" name="Rectangle 89"/>
          <p:cNvSpPr/>
          <p:nvPr/>
        </p:nvSpPr>
        <p:spPr>
          <a:xfrm>
            <a:off x="8370370" y="1773702"/>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1" name="Rectangle 90"/>
          <p:cNvSpPr/>
          <p:nvPr/>
        </p:nvSpPr>
        <p:spPr>
          <a:xfrm>
            <a:off x="8463861" y="1773702"/>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2" name="TextBox 91"/>
          <p:cNvSpPr txBox="1"/>
          <p:nvPr/>
        </p:nvSpPr>
        <p:spPr>
          <a:xfrm>
            <a:off x="6973898" y="1702891"/>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95" name="TextBox 94"/>
          <p:cNvSpPr txBox="1"/>
          <p:nvPr/>
        </p:nvSpPr>
        <p:spPr>
          <a:xfrm>
            <a:off x="5529156" y="2569148"/>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96" name="Rectangle 95"/>
          <p:cNvSpPr/>
          <p:nvPr/>
        </p:nvSpPr>
        <p:spPr>
          <a:xfrm>
            <a:off x="6813844" y="2643226"/>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7" name="Rectangle 96"/>
          <p:cNvSpPr/>
          <p:nvPr/>
        </p:nvSpPr>
        <p:spPr>
          <a:xfrm>
            <a:off x="6902374" y="2643226"/>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8" name="Rectangle 97"/>
          <p:cNvSpPr/>
          <p:nvPr/>
        </p:nvSpPr>
        <p:spPr>
          <a:xfrm>
            <a:off x="6995865" y="2643226"/>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9" name="TextBox 98"/>
          <p:cNvSpPr txBox="1"/>
          <p:nvPr/>
        </p:nvSpPr>
        <p:spPr>
          <a:xfrm>
            <a:off x="5505902" y="2572415"/>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102" name="TextBox 101"/>
          <p:cNvSpPr txBox="1"/>
          <p:nvPr/>
        </p:nvSpPr>
        <p:spPr>
          <a:xfrm>
            <a:off x="2122587" y="2548580"/>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103" name="Rectangle 102"/>
          <p:cNvSpPr/>
          <p:nvPr/>
        </p:nvSpPr>
        <p:spPr>
          <a:xfrm>
            <a:off x="3407275" y="2622658"/>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4" name="Rectangle 103"/>
          <p:cNvSpPr/>
          <p:nvPr/>
        </p:nvSpPr>
        <p:spPr>
          <a:xfrm>
            <a:off x="3495805" y="2622658"/>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5" name="Rectangle 104"/>
          <p:cNvSpPr/>
          <p:nvPr/>
        </p:nvSpPr>
        <p:spPr>
          <a:xfrm>
            <a:off x="3589296" y="2622658"/>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6" name="TextBox 105"/>
          <p:cNvSpPr txBox="1"/>
          <p:nvPr/>
        </p:nvSpPr>
        <p:spPr>
          <a:xfrm>
            <a:off x="2099333" y="2551847"/>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81" name="Rectangle 80"/>
          <p:cNvSpPr/>
          <p:nvPr/>
        </p:nvSpPr>
        <p:spPr>
          <a:xfrm>
            <a:off x="4548728" y="1051554"/>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93" name="Rectangle 92"/>
          <p:cNvSpPr/>
          <p:nvPr/>
        </p:nvSpPr>
        <p:spPr>
          <a:xfrm>
            <a:off x="7632083" y="1037353"/>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100" name="Rectangle 99"/>
          <p:cNvSpPr/>
          <p:nvPr/>
        </p:nvSpPr>
        <p:spPr>
          <a:xfrm>
            <a:off x="6164087" y="1906877"/>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107" name="Rectangle 106"/>
          <p:cNvSpPr/>
          <p:nvPr/>
        </p:nvSpPr>
        <p:spPr>
          <a:xfrm>
            <a:off x="2626481" y="1870670"/>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40" name="Rounded Rectangle 39"/>
          <p:cNvSpPr/>
          <p:nvPr/>
        </p:nvSpPr>
        <p:spPr>
          <a:xfrm>
            <a:off x="228600" y="1233980"/>
            <a:ext cx="8701458" cy="1872327"/>
          </a:xfrm>
          <a:prstGeom prst="roundRect">
            <a:avLst/>
          </a:prstGeom>
          <a:solidFill>
            <a:srgbClr val="DEEBF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0000"/>
                </a:solidFill>
                <a:effectLst/>
                <a:uLnTx/>
                <a:uFillTx/>
                <a:latin typeface="Tahoma"/>
                <a:ea typeface="+mn-ea"/>
                <a:cs typeface="+mn-cs"/>
              </a:rPr>
              <a:t>99.9%</a:t>
            </a:r>
            <a:r>
              <a:rPr kumimoji="0" lang="en-US" sz="4400" b="1" i="0" u="none" strike="noStrike" kern="1200" cap="none" spc="0" normalizeH="0" baseline="0" noProof="0" dirty="0">
                <a:ln>
                  <a:noFill/>
                </a:ln>
                <a:solidFill>
                  <a:srgbClr val="0070C0"/>
                </a:solidFill>
                <a:effectLst/>
                <a:uLnTx/>
                <a:uFillTx/>
                <a:latin typeface="Tahoma"/>
                <a:ea typeface="+mn-ea"/>
                <a:cs typeface="+mn-cs"/>
              </a:rPr>
              <a:t> </a:t>
            </a:r>
            <a:r>
              <a:rPr kumimoji="0" lang="en-US" sz="4400" b="1" i="0" u="none" strike="noStrike" kern="1200" cap="none" spc="0" normalizeH="0" baseline="0" noProof="0" dirty="0">
                <a:ln>
                  <a:noFill/>
                </a:ln>
                <a:solidFill>
                  <a:srgbClr val="000000"/>
                </a:solidFill>
                <a:effectLst/>
                <a:uLnTx/>
                <a:uFillTx/>
                <a:latin typeface="Tahoma"/>
                <a:ea typeface="+mn-ea"/>
                <a:cs typeface="+mn-cs"/>
              </a:rPr>
              <a:t>of locations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0000"/>
                </a:solidFill>
                <a:effectLst/>
                <a:uLnTx/>
                <a:uFillTx/>
                <a:latin typeface="Tahoma"/>
                <a:ea typeface="+mn-ea"/>
                <a:cs typeface="+mn-cs"/>
              </a:rPr>
              <a:t>result in a </a:t>
            </a:r>
            <a:r>
              <a:rPr kumimoji="0" lang="en-US" sz="4400" b="1" i="0" u="none" strike="noStrike" kern="1200" cap="none" spc="0" normalizeH="0" baseline="0" noProof="0" dirty="0">
                <a:ln>
                  <a:noFill/>
                </a:ln>
                <a:solidFill>
                  <a:srgbClr val="FF0000"/>
                </a:solidFill>
                <a:effectLst/>
                <a:uLnTx/>
                <a:uFillTx/>
                <a:latin typeface="Tahoma"/>
                <a:ea typeface="+mn-ea"/>
                <a:cs typeface="+mn-cs"/>
              </a:rPr>
              <a:t>mismatch</a:t>
            </a:r>
            <a:endParaRPr kumimoji="0" lang="en-US" sz="4400" b="1" i="0" u="none" strike="noStrike" kern="1200" cap="none" spc="0" normalizeH="0" baseline="0" noProof="0" dirty="0">
              <a:ln>
                <a:noFill/>
              </a:ln>
              <a:solidFill>
                <a:srgbClr val="000000"/>
              </a:solidFill>
              <a:effectLst/>
              <a:uLnTx/>
              <a:uFillTx/>
              <a:latin typeface="Tahoma"/>
              <a:ea typeface="+mn-ea"/>
              <a:cs typeface="+mn-cs"/>
            </a:endParaRPr>
          </a:p>
        </p:txBody>
      </p:sp>
      <p:sp>
        <p:nvSpPr>
          <p:cNvPr id="3" name="TextBox 2"/>
          <p:cNvSpPr txBox="1"/>
          <p:nvPr/>
        </p:nvSpPr>
        <p:spPr>
          <a:xfrm>
            <a:off x="-1948070" y="3104282"/>
            <a:ext cx="141798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mrFAST</a:t>
            </a:r>
            <a:r>
              <a:rPr kumimoji="0" lang="en-US" sz="1800" b="0" i="0" u="none" strike="noStrike" kern="1200" cap="none" spc="0" normalizeH="0" baseline="0" noProof="0" dirty="0">
                <a:ln>
                  <a:noFill/>
                </a:ln>
                <a:solidFill>
                  <a:srgbClr val="000000"/>
                </a:solidFill>
                <a:effectLst/>
                <a:uLnTx/>
                <a:uFillTx/>
                <a:latin typeface="Tahoma"/>
                <a:ea typeface="+mn-ea"/>
                <a:cs typeface="+mn-cs"/>
              </a:rPr>
              <a:t> spends 59% of its execution time  performing sequence alignment on sequences that will be discarded</a:t>
            </a:r>
          </a:p>
        </p:txBody>
      </p:sp>
    </p:spTree>
    <p:extLst>
      <p:ext uri="{BB962C8B-B14F-4D97-AF65-F5344CB8AC3E}">
        <p14:creationId xmlns:p14="http://schemas.microsoft.com/office/powerpoint/2010/main" val="850038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42" presetClass="path" presetSubtype="0" accel="50000" decel="50000" fill="hold" nodeType="afterEffect">
                                  <p:stCondLst>
                                    <p:cond delay="0"/>
                                  </p:stCondLst>
                                  <p:childTnLst>
                                    <p:animMotion origin="layout" path="M 5.55556E-7 3.33333E-6 L 0.00347 0.58564 " pathEditMode="relative" rAng="0" ptsTypes="AA">
                                      <p:cBhvr>
                                        <p:cTn id="11" dur="2000" fill="hold"/>
                                        <p:tgtEl>
                                          <p:spTgt spid="12"/>
                                        </p:tgtEl>
                                        <p:attrNameLst>
                                          <p:attrName>ppt_x</p:attrName>
                                          <p:attrName>ppt_y</p:attrName>
                                        </p:attrNameLst>
                                      </p:cBhvr>
                                      <p:rCtr x="174" y="29282"/>
                                    </p:animMotion>
                                  </p:childTnLst>
                                </p:cTn>
                              </p:par>
                              <p:par>
                                <p:cTn id="12" presetID="12" presetClass="entr" presetSubtype="8" fill="hold" nodeType="withEffect">
                                  <p:stCondLst>
                                    <p:cond delay="1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p:tgtEl>
                                          <p:spTgt spid="18"/>
                                        </p:tgtEl>
                                        <p:attrNameLst>
                                          <p:attrName>ppt_x</p:attrName>
                                        </p:attrNameLst>
                                      </p:cBhvr>
                                      <p:tavLst>
                                        <p:tav tm="0">
                                          <p:val>
                                            <p:strVal val="#ppt_x-#ppt_w*1.125000"/>
                                          </p:val>
                                        </p:tav>
                                        <p:tav tm="100000">
                                          <p:val>
                                            <p:strVal val="#ppt_x"/>
                                          </p:val>
                                        </p:tav>
                                      </p:tavLst>
                                    </p:anim>
                                    <p:animEffect transition="in" filter="wipe(right)">
                                      <p:cBhvr>
                                        <p:cTn id="15" dur="500"/>
                                        <p:tgtEl>
                                          <p:spTgt spid="18"/>
                                        </p:tgtEl>
                                      </p:cBhvr>
                                    </p:animEffect>
                                  </p:childTnLst>
                                </p:cTn>
                              </p:par>
                              <p:par>
                                <p:cTn id="16" presetID="12" presetClass="entr" presetSubtype="8" fill="hold" grpId="0" nodeType="withEffect">
                                  <p:stCondLst>
                                    <p:cond delay="1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150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3.88889E-6 7.40741E-7 L 0.32343 7.40741E-7 " pathEditMode="relative" rAng="0" ptsTypes="AA">
                                      <p:cBhvr>
                                        <p:cTn id="34" dur="2000" fill="hold"/>
                                        <p:tgtEl>
                                          <p:spTgt spid="44"/>
                                        </p:tgtEl>
                                        <p:attrNameLst>
                                          <p:attrName>ppt_x</p:attrName>
                                          <p:attrName>ppt_y</p:attrName>
                                        </p:attrNameLst>
                                      </p:cBhvr>
                                      <p:rCtr x="16163" y="0"/>
                                    </p:animMotion>
                                  </p:childTnLst>
                                </p:cTn>
                              </p:par>
                              <p:par>
                                <p:cTn id="35" presetID="0" presetClass="path" presetSubtype="0" accel="50000" decel="50000" fill="hold" grpId="1" nodeType="withEffect">
                                  <p:stCondLst>
                                    <p:cond delay="0"/>
                                  </p:stCondLst>
                                  <p:childTnLst>
                                    <p:animMotion origin="layout" path="M -5.55556E-7 3.33333E-6 L 0.32344 3.33333E-6 " pathEditMode="relative" rAng="0" ptsTypes="AA">
                                      <p:cBhvr>
                                        <p:cTn id="36" dur="2000" fill="hold"/>
                                        <p:tgtEl>
                                          <p:spTgt spid="54"/>
                                        </p:tgtEl>
                                        <p:attrNameLst>
                                          <p:attrName>ppt_x</p:attrName>
                                          <p:attrName>ppt_y</p:attrName>
                                        </p:attrNameLst>
                                      </p:cBhvr>
                                      <p:rCtr x="16163" y="0"/>
                                    </p:animMotion>
                                  </p:childTnLst>
                                </p:cTn>
                              </p:par>
                              <p:par>
                                <p:cTn id="37" presetID="0" presetClass="path" presetSubtype="0" accel="50000" decel="50000" fill="hold" grpId="1" nodeType="withEffect">
                                  <p:stCondLst>
                                    <p:cond delay="0"/>
                                  </p:stCondLst>
                                  <p:childTnLst>
                                    <p:animMotion origin="layout" path="M 0 0 L 0.32344 0 " pathEditMode="relative" ptsTypes="AA">
                                      <p:cBhvr>
                                        <p:cTn id="38" dur="2000" fill="hold"/>
                                        <p:tgtEl>
                                          <p:spTgt spid="55"/>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32344 0 " pathEditMode="relative" ptsTypes="AA">
                                      <p:cBhvr>
                                        <p:cTn id="40" dur="2000" fill="hold"/>
                                        <p:tgtEl>
                                          <p:spTgt spid="5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3.88889E-6 -3.7037E-7 L 0.32343 -3.7037E-7 " pathEditMode="relative" rAng="0" ptsTypes="AA">
                                      <p:cBhvr>
                                        <p:cTn id="42" dur="2000" fill="hold"/>
                                        <p:tgtEl>
                                          <p:spTgt spid="57"/>
                                        </p:tgtEl>
                                        <p:attrNameLst>
                                          <p:attrName>ppt_x</p:attrName>
                                          <p:attrName>ppt_y</p:attrName>
                                        </p:attrNameLst>
                                      </p:cBhvr>
                                      <p:rCtr x="16163" y="0"/>
                                    </p:animMotion>
                                  </p:childTnLst>
                                </p:cTn>
                              </p:par>
                            </p:childTnLst>
                          </p:cTn>
                        </p:par>
                        <p:par>
                          <p:cTn id="43" fill="hold">
                            <p:stCondLst>
                              <p:cond delay="2000"/>
                            </p:stCondLst>
                            <p:childTnLst>
                              <p:par>
                                <p:cTn id="44" presetID="0" presetClass="path" presetSubtype="0" accel="50000" decel="50000" fill="hold" grpId="2" nodeType="afterEffect">
                                  <p:stCondLst>
                                    <p:cond delay="0"/>
                                  </p:stCondLst>
                                  <p:childTnLst>
                                    <p:animMotion origin="layout" path="M 0.32343 7.40741E-7 L 0.32343 -0.20926 " pathEditMode="relative" rAng="0" ptsTypes="AA">
                                      <p:cBhvr>
                                        <p:cTn id="45" dur="2000" fill="hold"/>
                                        <p:tgtEl>
                                          <p:spTgt spid="44"/>
                                        </p:tgtEl>
                                        <p:attrNameLst>
                                          <p:attrName>ppt_x</p:attrName>
                                          <p:attrName>ppt_y</p:attrName>
                                        </p:attrNameLst>
                                      </p:cBhvr>
                                      <p:rCtr x="0" y="-10463"/>
                                    </p:animMotion>
                                  </p:childTnLst>
                                </p:cTn>
                              </p:par>
                              <p:par>
                                <p:cTn id="46" presetID="0" presetClass="path" presetSubtype="0" accel="50000" decel="50000" fill="hold" grpId="2" nodeType="withEffect">
                                  <p:stCondLst>
                                    <p:cond delay="0"/>
                                  </p:stCondLst>
                                  <p:childTnLst>
                                    <p:animMotion origin="layout" path="M 0.32344 3.33333E-6 L 0.32344 -0.20926 " pathEditMode="relative" rAng="0" ptsTypes="AA">
                                      <p:cBhvr>
                                        <p:cTn id="47" dur="2000" fill="hold"/>
                                        <p:tgtEl>
                                          <p:spTgt spid="54"/>
                                        </p:tgtEl>
                                        <p:attrNameLst>
                                          <p:attrName>ppt_x</p:attrName>
                                          <p:attrName>ppt_y</p:attrName>
                                        </p:attrNameLst>
                                      </p:cBhvr>
                                      <p:rCtr x="0" y="-10463"/>
                                    </p:animMotion>
                                  </p:childTnLst>
                                </p:cTn>
                              </p:par>
                              <p:par>
                                <p:cTn id="48" presetID="0" presetClass="path" presetSubtype="0" accel="50000" decel="50000" fill="hold" grpId="2" nodeType="withEffect">
                                  <p:stCondLst>
                                    <p:cond delay="0"/>
                                  </p:stCondLst>
                                  <p:childTnLst>
                                    <p:animMotion origin="layout" path="M 0.32343 2.22222E-6 L 0.32343 -0.2838 " pathEditMode="relative" rAng="0" ptsTypes="AA">
                                      <p:cBhvr>
                                        <p:cTn id="49" dur="2000" fill="hold"/>
                                        <p:tgtEl>
                                          <p:spTgt spid="55"/>
                                        </p:tgtEl>
                                        <p:attrNameLst>
                                          <p:attrName>ppt_x</p:attrName>
                                          <p:attrName>ppt_y</p:attrName>
                                        </p:attrNameLst>
                                      </p:cBhvr>
                                      <p:rCtr x="0" y="-14190"/>
                                    </p:animMotion>
                                  </p:childTnLst>
                                </p:cTn>
                              </p:par>
                              <p:par>
                                <p:cTn id="50" presetID="0" presetClass="path" presetSubtype="0" accel="50000" decel="50000" fill="hold" grpId="2" nodeType="withEffect">
                                  <p:stCondLst>
                                    <p:cond delay="0"/>
                                  </p:stCondLst>
                                  <p:childTnLst>
                                    <p:animMotion origin="layout" path="M 0.32344 2.22222E-6 L 0.32344 -0.2838 " pathEditMode="relative" rAng="0" ptsTypes="AA">
                                      <p:cBhvr>
                                        <p:cTn id="51" dur="2000" fill="hold"/>
                                        <p:tgtEl>
                                          <p:spTgt spid="56"/>
                                        </p:tgtEl>
                                        <p:attrNameLst>
                                          <p:attrName>ppt_x</p:attrName>
                                          <p:attrName>ppt_y</p:attrName>
                                        </p:attrNameLst>
                                      </p:cBhvr>
                                      <p:rCtr x="0" y="-14190"/>
                                    </p:animMotion>
                                  </p:childTnLst>
                                </p:cTn>
                              </p:par>
                              <p:par>
                                <p:cTn id="52" presetID="0" presetClass="path" presetSubtype="0" accel="50000" decel="50000" fill="hold" grpId="2" nodeType="withEffect">
                                  <p:stCondLst>
                                    <p:cond delay="0"/>
                                  </p:stCondLst>
                                  <p:childTnLst>
                                    <p:animMotion origin="layout" path="M 0.32343 -3.7037E-7 L 0.32343 -0.35255 " pathEditMode="relative" rAng="0" ptsTypes="AA">
                                      <p:cBhvr>
                                        <p:cTn id="53" dur="2000" fill="hold"/>
                                        <p:tgtEl>
                                          <p:spTgt spid="57"/>
                                        </p:tgtEl>
                                        <p:attrNameLst>
                                          <p:attrName>ppt_x</p:attrName>
                                          <p:attrName>ppt_y</p:attrName>
                                        </p:attrNameLst>
                                      </p:cBhvr>
                                      <p:rCtr x="0" y="-17639"/>
                                    </p:animMotion>
                                  </p:childTnLst>
                                </p:cTn>
                              </p:par>
                            </p:childTnLst>
                          </p:cTn>
                        </p:par>
                        <p:par>
                          <p:cTn id="54" fill="hold">
                            <p:stCondLst>
                              <p:cond delay="4000"/>
                            </p:stCondLst>
                            <p:childTnLst>
                              <p:par>
                                <p:cTn id="55" presetID="0" presetClass="path" presetSubtype="0" accel="50000" decel="50000" fill="hold" grpId="0" nodeType="afterEffect">
                                  <p:stCondLst>
                                    <p:cond delay="0"/>
                                  </p:stCondLst>
                                  <p:childTnLst>
                                    <p:animMotion origin="layout" path="M 0 0.0037 L -0.6592 -0.26852 " pathEditMode="relative" rAng="0" ptsTypes="AA">
                                      <p:cBhvr>
                                        <p:cTn id="56" dur="2000" fill="hold"/>
                                        <p:tgtEl>
                                          <p:spTgt spid="58"/>
                                        </p:tgtEl>
                                        <p:attrNameLst>
                                          <p:attrName>ppt_x</p:attrName>
                                          <p:attrName>ppt_y</p:attrName>
                                        </p:attrNameLst>
                                      </p:cBhvr>
                                      <p:rCtr x="-32969" y="-13611"/>
                                    </p:animMotion>
                                  </p:childTnLst>
                                </p:cTn>
                              </p:par>
                              <p:par>
                                <p:cTn id="57" presetID="0" presetClass="path" presetSubtype="0" accel="50000" decel="50000" fill="hold" grpId="0" nodeType="withEffect">
                                  <p:stCondLst>
                                    <p:cond delay="0"/>
                                  </p:stCondLst>
                                  <p:childTnLst>
                                    <p:animMotion origin="layout" path="M 0 0.00371 L -0.30208 -0.27152 " pathEditMode="relative" rAng="0" ptsTypes="AA">
                                      <p:cBhvr>
                                        <p:cTn id="58" dur="2000" fill="hold"/>
                                        <p:tgtEl>
                                          <p:spTgt spid="59"/>
                                        </p:tgtEl>
                                        <p:attrNameLst>
                                          <p:attrName>ppt_x</p:attrName>
                                          <p:attrName>ppt_y</p:attrName>
                                        </p:attrNameLst>
                                      </p:cBhvr>
                                      <p:rCtr x="-15104" y="-13773"/>
                                    </p:animMotion>
                                  </p:childTnLst>
                                </p:cTn>
                              </p:par>
                              <p:par>
                                <p:cTn id="59" presetID="0" presetClass="path" presetSubtype="0" accel="50000" decel="50000" fill="hold" grpId="0" nodeType="withEffect">
                                  <p:stCondLst>
                                    <p:cond delay="0"/>
                                  </p:stCondLst>
                                  <p:childTnLst>
                                    <p:animMotion origin="layout" path="M 0 0.00371 L 0.03993 -0.26111 " pathEditMode="relative" rAng="0" ptsTypes="AA">
                                      <p:cBhvr>
                                        <p:cTn id="60" dur="2000" fill="hold"/>
                                        <p:tgtEl>
                                          <p:spTgt spid="60"/>
                                        </p:tgtEl>
                                        <p:attrNameLst>
                                          <p:attrName>ppt_x</p:attrName>
                                          <p:attrName>ppt_y</p:attrName>
                                        </p:attrNameLst>
                                      </p:cBhvr>
                                      <p:rCtr x="1997" y="-13241"/>
                                    </p:animMotion>
                                  </p:childTnLst>
                                </p:cTn>
                              </p:par>
                              <p:par>
                                <p:cTn id="61" presetID="0" presetClass="path" presetSubtype="0" accel="50000" decel="50000" fill="hold" grpId="0" nodeType="withEffect">
                                  <p:stCondLst>
                                    <p:cond delay="0"/>
                                  </p:stCondLst>
                                  <p:childTnLst>
                                    <p:animMotion origin="layout" path="M 5E-6 0.0037 L -0.49827 -0.15232 " pathEditMode="relative" rAng="0" ptsTypes="AA">
                                      <p:cBhvr>
                                        <p:cTn id="62" dur="2000" fill="hold"/>
                                        <p:tgtEl>
                                          <p:spTgt spid="61"/>
                                        </p:tgtEl>
                                        <p:attrNameLst>
                                          <p:attrName>ppt_x</p:attrName>
                                          <p:attrName>ppt_y</p:attrName>
                                        </p:attrNameLst>
                                      </p:cBhvr>
                                      <p:rCtr x="-24913" y="-7801"/>
                                    </p:animMotion>
                                  </p:childTnLst>
                                </p:cTn>
                              </p:par>
                              <p:par>
                                <p:cTn id="63" presetID="0" presetClass="path" presetSubtype="0" accel="50000" decel="50000" fill="hold" grpId="0" nodeType="withEffect">
                                  <p:stCondLst>
                                    <p:cond delay="0"/>
                                  </p:stCondLst>
                                  <p:childTnLst>
                                    <p:animMotion origin="layout" path="M 5E-6 0.0037 L -0.11441 -0.14792 " pathEditMode="relative" rAng="0" ptsTypes="AA">
                                      <p:cBhvr>
                                        <p:cTn id="64" dur="2000" fill="hold"/>
                                        <p:tgtEl>
                                          <p:spTgt spid="62"/>
                                        </p:tgtEl>
                                        <p:attrNameLst>
                                          <p:attrName>ppt_x</p:attrName>
                                          <p:attrName>ppt_y</p:attrName>
                                        </p:attrNameLst>
                                      </p:cBhvr>
                                      <p:rCtr x="-5729" y="-7593"/>
                                    </p:animMotion>
                                  </p:childTnLst>
                                </p:cTn>
                              </p:par>
                              <p:par>
                                <p:cTn id="65" presetID="0" presetClass="path" presetSubtype="0" accel="50000" decel="50000" fill="hold" grpId="0" nodeType="withEffect">
                                  <p:stCondLst>
                                    <p:cond delay="0"/>
                                  </p:stCondLst>
                                  <p:childTnLst>
                                    <p:animMotion origin="layout" path="M 0.00052 -0.00764 L -0.65555 -0.26898 " pathEditMode="relative" rAng="0" ptsTypes="AA">
                                      <p:cBhvr>
                                        <p:cTn id="66" dur="2000" fill="hold"/>
                                        <p:tgtEl>
                                          <p:spTgt spid="65"/>
                                        </p:tgtEl>
                                        <p:attrNameLst>
                                          <p:attrName>ppt_x</p:attrName>
                                          <p:attrName>ppt_y</p:attrName>
                                        </p:attrNameLst>
                                      </p:cBhvr>
                                      <p:rCtr x="-32813" y="-13079"/>
                                    </p:animMotion>
                                  </p:childTnLst>
                                </p:cTn>
                              </p:par>
                              <p:par>
                                <p:cTn id="67" presetID="0" presetClass="path" presetSubtype="0" accel="50000" decel="50000" fill="hold" grpId="0" nodeType="withEffect">
                                  <p:stCondLst>
                                    <p:cond delay="0"/>
                                  </p:stCondLst>
                                  <p:childTnLst>
                                    <p:animMotion origin="layout" path="M -8.33333E-7 -2.96296E-6 L -0.30226 -0.2706 " pathEditMode="relative" rAng="0" ptsTypes="AA">
                                      <p:cBhvr>
                                        <p:cTn id="68" dur="2000" fill="hold"/>
                                        <p:tgtEl>
                                          <p:spTgt spid="67"/>
                                        </p:tgtEl>
                                        <p:attrNameLst>
                                          <p:attrName>ppt_x</p:attrName>
                                          <p:attrName>ppt_y</p:attrName>
                                        </p:attrNameLst>
                                      </p:cBhvr>
                                      <p:rCtr x="-15122" y="-13542"/>
                                    </p:animMotion>
                                  </p:childTnLst>
                                </p:cTn>
                              </p:par>
                              <p:par>
                                <p:cTn id="69" presetID="0" presetClass="path" presetSubtype="0" accel="50000" decel="50000" fill="hold" grpId="0" nodeType="withEffect">
                                  <p:stCondLst>
                                    <p:cond delay="0"/>
                                  </p:stCondLst>
                                  <p:childTnLst>
                                    <p:animMotion origin="layout" path="M -8.33333E-7 -3.33333E-6 L 0.02899 -0.26921 " pathEditMode="relative" rAng="0" ptsTypes="AA">
                                      <p:cBhvr>
                                        <p:cTn id="70" dur="2000" fill="hold"/>
                                        <p:tgtEl>
                                          <p:spTgt spid="69"/>
                                        </p:tgtEl>
                                        <p:attrNameLst>
                                          <p:attrName>ppt_x</p:attrName>
                                          <p:attrName>ppt_y</p:attrName>
                                        </p:attrNameLst>
                                      </p:cBhvr>
                                      <p:rCtr x="1441" y="-13472"/>
                                    </p:animMotion>
                                  </p:childTnLst>
                                </p:cTn>
                              </p:par>
                              <p:par>
                                <p:cTn id="71" presetID="0" presetClass="path" presetSubtype="0" accel="50000" decel="50000" fill="hold" grpId="0" nodeType="withEffect">
                                  <p:stCondLst>
                                    <p:cond delay="0"/>
                                  </p:stCondLst>
                                  <p:childTnLst>
                                    <p:animMotion origin="layout" path="M -1.66667E-6 -3.7037E-7 L -0.49601 -0.15602 " pathEditMode="relative" rAng="0" ptsTypes="AA">
                                      <p:cBhvr>
                                        <p:cTn id="72" dur="2000" fill="hold"/>
                                        <p:tgtEl>
                                          <p:spTgt spid="68"/>
                                        </p:tgtEl>
                                        <p:attrNameLst>
                                          <p:attrName>ppt_x</p:attrName>
                                          <p:attrName>ppt_y</p:attrName>
                                        </p:attrNameLst>
                                      </p:cBhvr>
                                      <p:rCtr x="-24809" y="-7801"/>
                                    </p:animMotion>
                                  </p:childTnLst>
                                </p:cTn>
                              </p:par>
                              <p:par>
                                <p:cTn id="73" presetID="0" presetClass="path" presetSubtype="0" accel="50000" decel="50000" fill="hold" grpId="0" nodeType="withEffect">
                                  <p:stCondLst>
                                    <p:cond delay="0"/>
                                  </p:stCondLst>
                                  <p:childTnLst>
                                    <p:animMotion origin="layout" path="M 1.11022E-16 -3.33333E-6 L -0.11059 -0.14583 " pathEditMode="relative" rAng="0" ptsTypes="AA">
                                      <p:cBhvr>
                                        <p:cTn id="74" dur="2000" fill="hold"/>
                                        <p:tgtEl>
                                          <p:spTgt spid="66"/>
                                        </p:tgtEl>
                                        <p:attrNameLst>
                                          <p:attrName>ppt_x</p:attrName>
                                          <p:attrName>ppt_y</p:attrName>
                                        </p:attrNameLst>
                                      </p:cBhvr>
                                      <p:rCtr x="-5538" y="-7292"/>
                                    </p:animMotion>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77"/>
                                        </p:tgtEl>
                                        <p:attrNameLst>
                                          <p:attrName>style.visibility</p:attrName>
                                        </p:attrNameLst>
                                      </p:cBhvr>
                                      <p:to>
                                        <p:strVal val="hidden"/>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500"/>
                                  </p:stCondLst>
                                  <p:childTnLst>
                                    <p:set>
                                      <p:cBhvr>
                                        <p:cTn id="86" dur="1" fill="hold">
                                          <p:stCondLst>
                                            <p:cond delay="0"/>
                                          </p:stCondLst>
                                        </p:cTn>
                                        <p:tgtEl>
                                          <p:spTgt spid="37"/>
                                        </p:tgtEl>
                                        <p:attrNameLst>
                                          <p:attrName>style.visibility</p:attrName>
                                        </p:attrNameLst>
                                      </p:cBhvr>
                                      <p:to>
                                        <p:strVal val="visible"/>
                                      </p:to>
                                    </p:set>
                                  </p:childTnLst>
                                </p:cTn>
                              </p:par>
                            </p:childTnLst>
                          </p:cTn>
                        </p:par>
                        <p:par>
                          <p:cTn id="87" fill="hold">
                            <p:stCondLst>
                              <p:cond delay="500"/>
                            </p:stCondLst>
                            <p:childTnLst>
                              <p:par>
                                <p:cTn id="88" presetID="1" presetClass="entr" presetSubtype="0" fill="hold" grpId="0" nodeType="afterEffect">
                                  <p:stCondLst>
                                    <p:cond delay="500"/>
                                  </p:stCondLst>
                                  <p:childTnLst>
                                    <p:set>
                                      <p:cBhvr>
                                        <p:cTn id="89" dur="1" fill="hold">
                                          <p:stCondLst>
                                            <p:cond delay="0"/>
                                          </p:stCondLst>
                                        </p:cTn>
                                        <p:tgtEl>
                                          <p:spTgt spid="74"/>
                                        </p:tgtEl>
                                        <p:attrNameLst>
                                          <p:attrName>style.visibility</p:attrName>
                                        </p:attrNameLst>
                                      </p:cBhvr>
                                      <p:to>
                                        <p:strVal val="visible"/>
                                      </p:to>
                                    </p:set>
                                  </p:childTnLst>
                                </p:cTn>
                              </p:par>
                            </p:childTnLst>
                          </p:cTn>
                        </p:par>
                        <p:par>
                          <p:cTn id="90" fill="hold">
                            <p:stCondLst>
                              <p:cond delay="1000"/>
                            </p:stCondLst>
                            <p:childTnLst>
                              <p:par>
                                <p:cTn id="91" presetID="1" presetClass="entr" presetSubtype="0" fill="hold" grpId="0" nodeType="afterEffect">
                                  <p:stCondLst>
                                    <p:cond delay="500"/>
                                  </p:stCondLst>
                                  <p:childTnLst>
                                    <p:set>
                                      <p:cBhvr>
                                        <p:cTn id="92" dur="1" fill="hold">
                                          <p:stCondLst>
                                            <p:cond delay="0"/>
                                          </p:stCondLst>
                                        </p:cTn>
                                        <p:tgtEl>
                                          <p:spTgt spid="76"/>
                                        </p:tgtEl>
                                        <p:attrNameLst>
                                          <p:attrName>style.visibility</p:attrName>
                                        </p:attrNameLst>
                                      </p:cBhvr>
                                      <p:to>
                                        <p:strVal val="visible"/>
                                      </p:to>
                                    </p:set>
                                  </p:childTnLst>
                                </p:cTn>
                              </p:par>
                            </p:childTnLst>
                          </p:cTn>
                        </p:par>
                        <p:par>
                          <p:cTn id="93" fill="hold">
                            <p:stCondLst>
                              <p:cond delay="1500"/>
                            </p:stCondLst>
                            <p:childTnLst>
                              <p:par>
                                <p:cTn id="94" presetID="1" presetClass="exit" presetSubtype="0" fill="hold" grpId="1" nodeType="afterEffect">
                                  <p:stCondLst>
                                    <p:cond delay="0"/>
                                  </p:stCondLst>
                                  <p:childTnLst>
                                    <p:set>
                                      <p:cBhvr>
                                        <p:cTn id="95" dur="1" fill="hold">
                                          <p:stCondLst>
                                            <p:cond delay="0"/>
                                          </p:stCondLst>
                                        </p:cTn>
                                        <p:tgtEl>
                                          <p:spTgt spid="36"/>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76"/>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7"/>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74"/>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35"/>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7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1"/>
                                        </p:tgtEl>
                                        <p:attrNameLst>
                                          <p:attrName>style.visibility</p:attrName>
                                        </p:attrNameLst>
                                      </p:cBhvr>
                                      <p:to>
                                        <p:strVal val="visible"/>
                                      </p:to>
                                    </p:set>
                                  </p:childTnLst>
                                </p:cTn>
                              </p:par>
                            </p:childTnLst>
                          </p:cTn>
                        </p:par>
                        <p:par>
                          <p:cTn id="108" fill="hold">
                            <p:stCondLst>
                              <p:cond delay="1500"/>
                            </p:stCondLst>
                            <p:childTnLst>
                              <p:par>
                                <p:cTn id="109" presetID="0" presetClass="path" presetSubtype="0" accel="50000" decel="50000" fill="hold" grpId="0" nodeType="afterEffect">
                                  <p:stCondLst>
                                    <p:cond delay="0"/>
                                  </p:stCondLst>
                                  <p:childTnLst>
                                    <p:animMotion origin="layout" path="M -3.33333E-6 2.96296E-6 L 0.35399 -1.48148E-6 " pathEditMode="relative" rAng="0" ptsTypes="AA">
                                      <p:cBhvr>
                                        <p:cTn id="110" dur="2000" fill="hold"/>
                                        <p:tgtEl>
                                          <p:spTgt spid="7"/>
                                        </p:tgtEl>
                                        <p:attrNameLst>
                                          <p:attrName>ppt_x</p:attrName>
                                          <p:attrName>ppt_y</p:attrName>
                                        </p:attrNameLst>
                                      </p:cBhvr>
                                      <p:rCtr x="17708" y="23"/>
                                    </p:animMotion>
                                  </p:childTnLst>
                                </p:cTn>
                              </p:par>
                            </p:childTnLst>
                          </p:cTn>
                        </p:par>
                        <p:par>
                          <p:cTn id="111" fill="hold">
                            <p:stCondLst>
                              <p:cond delay="3500"/>
                            </p:stCondLst>
                            <p:childTnLst>
                              <p:par>
                                <p:cTn id="112" presetID="1" presetClass="entr" presetSubtype="0" fill="hold" grpId="0" nodeType="afterEffect">
                                  <p:stCondLst>
                                    <p:cond delay="0"/>
                                  </p:stCondLst>
                                  <p:childTnLst>
                                    <p:set>
                                      <p:cBhvr>
                                        <p:cTn id="113" dur="1" fill="hold">
                                          <p:stCondLst>
                                            <p:cond delay="0"/>
                                          </p:stCondLst>
                                        </p:cTn>
                                        <p:tgtEl>
                                          <p:spTgt spid="80"/>
                                        </p:tgtEl>
                                        <p:attrNameLst>
                                          <p:attrName>style.visibility</p:attrName>
                                        </p:attrNameLst>
                                      </p:cBhvr>
                                      <p:to>
                                        <p:strVal val="visible"/>
                                      </p:to>
                                    </p:set>
                                  </p:childTnLst>
                                </p:cTn>
                              </p:par>
                            </p:childTnLst>
                          </p:cTn>
                        </p:par>
                        <p:par>
                          <p:cTn id="114" fill="hold">
                            <p:stCondLst>
                              <p:cond delay="3500"/>
                            </p:stCondLst>
                            <p:childTnLst>
                              <p:par>
                                <p:cTn id="115" presetID="1" presetClass="entr" presetSubtype="0" fill="hold" grpId="0" nodeType="after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childTnLst>
                          </p:cTn>
                        </p:par>
                        <p:par>
                          <p:cTn id="117" fill="hold">
                            <p:stCondLst>
                              <p:cond delay="3500"/>
                            </p:stCondLst>
                            <p:childTnLst>
                              <p:par>
                                <p:cTn id="118" presetID="1" presetClass="entr" presetSubtype="0" fill="hold" grpId="0" nodeType="afterEffect">
                                  <p:stCondLst>
                                    <p:cond delay="500"/>
                                  </p:stCondLst>
                                  <p:childTnLst>
                                    <p:set>
                                      <p:cBhvr>
                                        <p:cTn id="119" dur="1" fill="hold">
                                          <p:stCondLst>
                                            <p:cond delay="0"/>
                                          </p:stCondLst>
                                        </p:cTn>
                                        <p:tgtEl>
                                          <p:spTgt spid="83"/>
                                        </p:tgtEl>
                                        <p:attrNameLst>
                                          <p:attrName>style.visibility</p:attrName>
                                        </p:attrNameLst>
                                      </p:cBhvr>
                                      <p:to>
                                        <p:strVal val="visible"/>
                                      </p:to>
                                    </p:set>
                                  </p:childTnLst>
                                </p:cTn>
                              </p:par>
                            </p:childTnLst>
                          </p:cTn>
                        </p:par>
                        <p:par>
                          <p:cTn id="120" fill="hold">
                            <p:stCondLst>
                              <p:cond delay="4000"/>
                            </p:stCondLst>
                            <p:childTnLst>
                              <p:par>
                                <p:cTn id="121" presetID="1" presetClass="entr" presetSubtype="0" fill="hold" grpId="0" nodeType="afterEffect">
                                  <p:stCondLst>
                                    <p:cond delay="500"/>
                                  </p:stCondLst>
                                  <p:childTnLst>
                                    <p:set>
                                      <p:cBhvr>
                                        <p:cTn id="122" dur="1" fill="hold">
                                          <p:stCondLst>
                                            <p:cond delay="0"/>
                                          </p:stCondLst>
                                        </p:cTn>
                                        <p:tgtEl>
                                          <p:spTgt spid="84"/>
                                        </p:tgtEl>
                                        <p:attrNameLst>
                                          <p:attrName>style.visibility</p:attrName>
                                        </p:attrNameLst>
                                      </p:cBhvr>
                                      <p:to>
                                        <p:strVal val="visible"/>
                                      </p:to>
                                    </p:set>
                                  </p:childTnLst>
                                </p:cTn>
                              </p:par>
                            </p:childTnLst>
                          </p:cTn>
                        </p:par>
                        <p:par>
                          <p:cTn id="123" fill="hold">
                            <p:stCondLst>
                              <p:cond delay="4500"/>
                            </p:stCondLst>
                            <p:childTnLst>
                              <p:par>
                                <p:cTn id="124" presetID="1" presetClass="entr" presetSubtype="0" fill="hold" grpId="0" nodeType="afterEffect">
                                  <p:stCondLst>
                                    <p:cond delay="500"/>
                                  </p:stCondLst>
                                  <p:childTnLst>
                                    <p:set>
                                      <p:cBhvr>
                                        <p:cTn id="125" dur="1" fill="hold">
                                          <p:stCondLst>
                                            <p:cond delay="0"/>
                                          </p:stCondLst>
                                        </p:cTn>
                                        <p:tgtEl>
                                          <p:spTgt spid="85"/>
                                        </p:tgtEl>
                                        <p:attrNameLst>
                                          <p:attrName>style.visibility</p:attrName>
                                        </p:attrNameLst>
                                      </p:cBhvr>
                                      <p:to>
                                        <p:strVal val="visible"/>
                                      </p:to>
                                    </p:set>
                                  </p:childTnLst>
                                </p:cTn>
                              </p:par>
                            </p:childTnLst>
                          </p:cTn>
                        </p:par>
                        <p:par>
                          <p:cTn id="126" fill="hold">
                            <p:stCondLst>
                              <p:cond delay="5000"/>
                            </p:stCondLst>
                            <p:childTnLst>
                              <p:par>
                                <p:cTn id="127" presetID="1" presetClass="exit" presetSubtype="0" fill="hold" grpId="1" nodeType="afterEffect">
                                  <p:stCondLst>
                                    <p:cond delay="0"/>
                                  </p:stCondLst>
                                  <p:childTnLst>
                                    <p:set>
                                      <p:cBhvr>
                                        <p:cTn id="128" dur="1" fill="hold">
                                          <p:stCondLst>
                                            <p:cond delay="0"/>
                                          </p:stCondLst>
                                        </p:cTn>
                                        <p:tgtEl>
                                          <p:spTgt spid="8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8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83"/>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84"/>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80"/>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1"/>
                                        </p:tgtEl>
                                        <p:attrNameLst>
                                          <p:attrName>style.visibility</p:attrName>
                                        </p:attrNameLst>
                                      </p:cBhvr>
                                      <p:to>
                                        <p:strVal val="visible"/>
                                      </p:to>
                                    </p:set>
                                  </p:childTnLst>
                                </p:cTn>
                              </p:par>
                            </p:childTnLst>
                          </p:cTn>
                        </p:par>
                        <p:par>
                          <p:cTn id="141" fill="hold">
                            <p:stCondLst>
                              <p:cond delay="5000"/>
                            </p:stCondLst>
                            <p:childTnLst>
                              <p:par>
                                <p:cTn id="142" presetID="0" presetClass="path" presetSubtype="0" accel="50000" decel="50000" fill="hold" grpId="1" nodeType="afterEffect">
                                  <p:stCondLst>
                                    <p:cond delay="0"/>
                                  </p:stCondLst>
                                  <p:childTnLst>
                                    <p:animMotion origin="layout" path="M 0.354 1.11111E-6 L 0.69983 -0.00116 " pathEditMode="fixed" rAng="0" ptsTypes="AA">
                                      <p:cBhvr>
                                        <p:cTn id="143" dur="2000" fill="hold"/>
                                        <p:tgtEl>
                                          <p:spTgt spid="7"/>
                                        </p:tgtEl>
                                        <p:attrNameLst>
                                          <p:attrName>ppt_x</p:attrName>
                                          <p:attrName>ppt_y</p:attrName>
                                        </p:attrNameLst>
                                      </p:cBhvr>
                                      <p:rCtr x="17188" y="116"/>
                                    </p:animMotion>
                                  </p:childTnLst>
                                </p:cTn>
                              </p:par>
                            </p:childTnLst>
                          </p:cTn>
                        </p:par>
                        <p:par>
                          <p:cTn id="144" fill="hold">
                            <p:stCondLst>
                              <p:cond delay="7000"/>
                            </p:stCondLst>
                            <p:childTnLst>
                              <p:par>
                                <p:cTn id="145" presetID="1" presetClass="entr" presetSubtype="0" fill="hold" grpId="1" nodeType="after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8"/>
                                        </p:tgtEl>
                                        <p:attrNameLst>
                                          <p:attrName>style.visibility</p:attrName>
                                        </p:attrNameLst>
                                      </p:cBhvr>
                                      <p:to>
                                        <p:strVal val="visible"/>
                                      </p:to>
                                    </p:set>
                                  </p:childTnLst>
                                </p:cTn>
                              </p:par>
                            </p:childTnLst>
                          </p:cTn>
                        </p:par>
                        <p:par>
                          <p:cTn id="149" fill="hold">
                            <p:stCondLst>
                              <p:cond delay="7000"/>
                            </p:stCondLst>
                            <p:childTnLst>
                              <p:par>
                                <p:cTn id="150" presetID="1" presetClass="entr" presetSubtype="0" fill="hold" grpId="0" nodeType="afterEffect">
                                  <p:stCondLst>
                                    <p:cond delay="500"/>
                                  </p:stCondLst>
                                  <p:childTnLst>
                                    <p:set>
                                      <p:cBhvr>
                                        <p:cTn id="151" dur="1" fill="hold">
                                          <p:stCondLst>
                                            <p:cond delay="0"/>
                                          </p:stCondLst>
                                        </p:cTn>
                                        <p:tgtEl>
                                          <p:spTgt spid="89"/>
                                        </p:tgtEl>
                                        <p:attrNameLst>
                                          <p:attrName>style.visibility</p:attrName>
                                        </p:attrNameLst>
                                      </p:cBhvr>
                                      <p:to>
                                        <p:strVal val="visible"/>
                                      </p:to>
                                    </p:set>
                                  </p:childTnLst>
                                </p:cTn>
                              </p:par>
                            </p:childTnLst>
                          </p:cTn>
                        </p:par>
                        <p:par>
                          <p:cTn id="152" fill="hold">
                            <p:stCondLst>
                              <p:cond delay="7500"/>
                            </p:stCondLst>
                            <p:childTnLst>
                              <p:par>
                                <p:cTn id="153" presetID="1" presetClass="entr" presetSubtype="0" fill="hold" grpId="0" nodeType="afterEffect">
                                  <p:stCondLst>
                                    <p:cond delay="500"/>
                                  </p:stCondLst>
                                  <p:childTnLst>
                                    <p:set>
                                      <p:cBhvr>
                                        <p:cTn id="154" dur="1" fill="hold">
                                          <p:stCondLst>
                                            <p:cond delay="0"/>
                                          </p:stCondLst>
                                        </p:cTn>
                                        <p:tgtEl>
                                          <p:spTgt spid="90"/>
                                        </p:tgtEl>
                                        <p:attrNameLst>
                                          <p:attrName>style.visibility</p:attrName>
                                        </p:attrNameLst>
                                      </p:cBhvr>
                                      <p:to>
                                        <p:strVal val="visible"/>
                                      </p:to>
                                    </p:set>
                                  </p:childTnLst>
                                </p:cTn>
                              </p:par>
                            </p:childTnLst>
                          </p:cTn>
                        </p:par>
                        <p:par>
                          <p:cTn id="155" fill="hold">
                            <p:stCondLst>
                              <p:cond delay="8000"/>
                            </p:stCondLst>
                            <p:childTnLst>
                              <p:par>
                                <p:cTn id="156" presetID="1" presetClass="entr" presetSubtype="0" fill="hold" grpId="0" nodeType="afterEffect">
                                  <p:stCondLst>
                                    <p:cond delay="500"/>
                                  </p:stCondLst>
                                  <p:childTnLst>
                                    <p:set>
                                      <p:cBhvr>
                                        <p:cTn id="157" dur="1" fill="hold">
                                          <p:stCondLst>
                                            <p:cond delay="0"/>
                                          </p:stCondLst>
                                        </p:cTn>
                                        <p:tgtEl>
                                          <p:spTgt spid="91"/>
                                        </p:tgtEl>
                                        <p:attrNameLst>
                                          <p:attrName>style.visibility</p:attrName>
                                        </p:attrNameLst>
                                      </p:cBhvr>
                                      <p:to>
                                        <p:strVal val="visible"/>
                                      </p:to>
                                    </p:set>
                                  </p:childTnLst>
                                </p:cTn>
                              </p:par>
                            </p:childTnLst>
                          </p:cTn>
                        </p:par>
                        <p:par>
                          <p:cTn id="158" fill="hold">
                            <p:stCondLst>
                              <p:cond delay="8500"/>
                            </p:stCondLst>
                            <p:childTnLst>
                              <p:par>
                                <p:cTn id="159" presetID="1" presetClass="exit" presetSubtype="0" fill="hold" grpId="1" nodeType="afterEffect">
                                  <p:stCondLst>
                                    <p:cond delay="0"/>
                                  </p:stCondLst>
                                  <p:childTnLst>
                                    <p:set>
                                      <p:cBhvr>
                                        <p:cTn id="160" dur="1" fill="hold">
                                          <p:stCondLst>
                                            <p:cond delay="0"/>
                                          </p:stCondLst>
                                        </p:cTn>
                                        <p:tgtEl>
                                          <p:spTgt spid="88"/>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91"/>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89"/>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90"/>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87"/>
                                        </p:tgtEl>
                                        <p:attrNameLst>
                                          <p:attrName>style.visibility</p:attrName>
                                        </p:attrNameLst>
                                      </p:cBhvr>
                                      <p:to>
                                        <p:strVal val="hidden"/>
                                      </p:to>
                                    </p:set>
                                  </p:childTnLst>
                                </p:cTn>
                              </p:par>
                              <p:par>
                                <p:cTn id="169" presetID="1" presetClass="entr" presetSubtype="0" fill="hold" grpId="0" nodeType="withEffect">
                                  <p:stCondLst>
                                    <p:cond delay="0"/>
                                  </p:stCondLst>
                                  <p:childTnLst>
                                    <p:set>
                                      <p:cBhvr>
                                        <p:cTn id="170" dur="1" fill="hold">
                                          <p:stCondLst>
                                            <p:cond delay="0"/>
                                          </p:stCondLst>
                                        </p:cTn>
                                        <p:tgtEl>
                                          <p:spTgt spid="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93"/>
                                        </p:tgtEl>
                                        <p:attrNameLst>
                                          <p:attrName>style.visibility</p:attrName>
                                        </p:attrNameLst>
                                      </p:cBhvr>
                                      <p:to>
                                        <p:strVal val="visible"/>
                                      </p:to>
                                    </p:set>
                                  </p:childTnLst>
                                </p:cTn>
                              </p:par>
                            </p:childTnLst>
                          </p:cTn>
                        </p:par>
                        <p:par>
                          <p:cTn id="173" fill="hold">
                            <p:stCondLst>
                              <p:cond delay="8500"/>
                            </p:stCondLst>
                            <p:childTnLst>
                              <p:par>
                                <p:cTn id="174" presetID="0" presetClass="path" presetSubtype="0" accel="50000" decel="50000" fill="hold" grpId="2" nodeType="afterEffect">
                                  <p:stCondLst>
                                    <p:cond delay="0"/>
                                  </p:stCondLst>
                                  <p:childTnLst>
                                    <p:animMotion origin="layout" path="M 0.69983 -0.00116 L 0.54826 0.12593 " pathEditMode="fixed" rAng="0" ptsTypes="AA">
                                      <p:cBhvr>
                                        <p:cTn id="175" dur="2000" fill="hold"/>
                                        <p:tgtEl>
                                          <p:spTgt spid="7"/>
                                        </p:tgtEl>
                                        <p:attrNameLst>
                                          <p:attrName>ppt_x</p:attrName>
                                          <p:attrName>ppt_y</p:attrName>
                                        </p:attrNameLst>
                                      </p:cBhvr>
                                      <p:rCtr x="-7587" y="6343"/>
                                    </p:animMotion>
                                  </p:childTnLst>
                                </p:cTn>
                              </p:par>
                            </p:childTnLst>
                          </p:cTn>
                        </p:par>
                        <p:par>
                          <p:cTn id="176" fill="hold">
                            <p:stCondLst>
                              <p:cond delay="10500"/>
                            </p:stCondLst>
                            <p:childTnLst>
                              <p:par>
                                <p:cTn id="177" presetID="1" presetClass="entr" presetSubtype="0" fill="hold" grpId="1" nodeType="afterEffect">
                                  <p:stCondLst>
                                    <p:cond delay="0"/>
                                  </p:stCondLst>
                                  <p:childTnLst>
                                    <p:set>
                                      <p:cBhvr>
                                        <p:cTn id="178" dur="1" fill="hold">
                                          <p:stCondLst>
                                            <p:cond delay="0"/>
                                          </p:stCondLst>
                                        </p:cTn>
                                        <p:tgtEl>
                                          <p:spTgt spid="94"/>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95"/>
                                        </p:tgtEl>
                                        <p:attrNameLst>
                                          <p:attrName>style.visibility</p:attrName>
                                        </p:attrNameLst>
                                      </p:cBhvr>
                                      <p:to>
                                        <p:strVal val="visible"/>
                                      </p:to>
                                    </p:set>
                                  </p:childTnLst>
                                </p:cTn>
                              </p:par>
                            </p:childTnLst>
                          </p:cTn>
                        </p:par>
                        <p:par>
                          <p:cTn id="181" fill="hold">
                            <p:stCondLst>
                              <p:cond delay="10500"/>
                            </p:stCondLst>
                            <p:childTnLst>
                              <p:par>
                                <p:cTn id="182" presetID="1" presetClass="entr" presetSubtype="0" fill="hold" grpId="0" nodeType="afterEffect">
                                  <p:stCondLst>
                                    <p:cond delay="500"/>
                                  </p:stCondLst>
                                  <p:childTnLst>
                                    <p:set>
                                      <p:cBhvr>
                                        <p:cTn id="183" dur="1" fill="hold">
                                          <p:stCondLst>
                                            <p:cond delay="0"/>
                                          </p:stCondLst>
                                        </p:cTn>
                                        <p:tgtEl>
                                          <p:spTgt spid="96"/>
                                        </p:tgtEl>
                                        <p:attrNameLst>
                                          <p:attrName>style.visibility</p:attrName>
                                        </p:attrNameLst>
                                      </p:cBhvr>
                                      <p:to>
                                        <p:strVal val="visible"/>
                                      </p:to>
                                    </p:set>
                                  </p:childTnLst>
                                </p:cTn>
                              </p:par>
                            </p:childTnLst>
                          </p:cTn>
                        </p:par>
                        <p:par>
                          <p:cTn id="184" fill="hold">
                            <p:stCondLst>
                              <p:cond delay="11000"/>
                            </p:stCondLst>
                            <p:childTnLst>
                              <p:par>
                                <p:cTn id="185" presetID="1" presetClass="entr" presetSubtype="0" fill="hold" grpId="0" nodeType="afterEffect">
                                  <p:stCondLst>
                                    <p:cond delay="500"/>
                                  </p:stCondLst>
                                  <p:childTnLst>
                                    <p:set>
                                      <p:cBhvr>
                                        <p:cTn id="186" dur="1" fill="hold">
                                          <p:stCondLst>
                                            <p:cond delay="0"/>
                                          </p:stCondLst>
                                        </p:cTn>
                                        <p:tgtEl>
                                          <p:spTgt spid="97"/>
                                        </p:tgtEl>
                                        <p:attrNameLst>
                                          <p:attrName>style.visibility</p:attrName>
                                        </p:attrNameLst>
                                      </p:cBhvr>
                                      <p:to>
                                        <p:strVal val="visible"/>
                                      </p:to>
                                    </p:set>
                                  </p:childTnLst>
                                </p:cTn>
                              </p:par>
                            </p:childTnLst>
                          </p:cTn>
                        </p:par>
                        <p:par>
                          <p:cTn id="187" fill="hold">
                            <p:stCondLst>
                              <p:cond delay="11500"/>
                            </p:stCondLst>
                            <p:childTnLst>
                              <p:par>
                                <p:cTn id="188" presetID="1" presetClass="entr" presetSubtype="0" fill="hold" grpId="0" nodeType="afterEffect">
                                  <p:stCondLst>
                                    <p:cond delay="500"/>
                                  </p:stCondLst>
                                  <p:childTnLst>
                                    <p:set>
                                      <p:cBhvr>
                                        <p:cTn id="189" dur="1" fill="hold">
                                          <p:stCondLst>
                                            <p:cond delay="0"/>
                                          </p:stCondLst>
                                        </p:cTn>
                                        <p:tgtEl>
                                          <p:spTgt spid="98"/>
                                        </p:tgtEl>
                                        <p:attrNameLst>
                                          <p:attrName>style.visibility</p:attrName>
                                        </p:attrNameLst>
                                      </p:cBhvr>
                                      <p:to>
                                        <p:strVal val="visible"/>
                                      </p:to>
                                    </p:set>
                                  </p:childTnLst>
                                </p:cTn>
                              </p:par>
                            </p:childTnLst>
                          </p:cTn>
                        </p:par>
                        <p:par>
                          <p:cTn id="190" fill="hold">
                            <p:stCondLst>
                              <p:cond delay="12000"/>
                            </p:stCondLst>
                            <p:childTnLst>
                              <p:par>
                                <p:cTn id="191" presetID="1" presetClass="exit" presetSubtype="0" fill="hold" grpId="1" nodeType="afterEffect">
                                  <p:stCondLst>
                                    <p:cond delay="0"/>
                                  </p:stCondLst>
                                  <p:childTnLst>
                                    <p:set>
                                      <p:cBhvr>
                                        <p:cTn id="192" dur="1" fill="hold">
                                          <p:stCondLst>
                                            <p:cond delay="0"/>
                                          </p:stCondLst>
                                        </p:cTn>
                                        <p:tgtEl>
                                          <p:spTgt spid="95"/>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98"/>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96"/>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97"/>
                                        </p:tgtEl>
                                        <p:attrNameLst>
                                          <p:attrName>style.visibility</p:attrName>
                                        </p:attrNameLst>
                                      </p:cBhvr>
                                      <p:to>
                                        <p:strVal val="hidden"/>
                                      </p:to>
                                    </p:set>
                                  </p:childTnLst>
                                </p:cTn>
                              </p:par>
                              <p:par>
                                <p:cTn id="199" presetID="1" presetClass="exit" presetSubtype="0" fill="hold" grpId="0" nodeType="withEffect">
                                  <p:stCondLst>
                                    <p:cond delay="0"/>
                                  </p:stCondLst>
                                  <p:childTnLst>
                                    <p:set>
                                      <p:cBhvr>
                                        <p:cTn id="200" dur="1" fill="hold">
                                          <p:stCondLst>
                                            <p:cond delay="0"/>
                                          </p:stCondLst>
                                        </p:cTn>
                                        <p:tgtEl>
                                          <p:spTgt spid="94"/>
                                        </p:tgtEl>
                                        <p:attrNameLst>
                                          <p:attrName>style.visibility</p:attrName>
                                        </p:attrNameLst>
                                      </p:cBhvr>
                                      <p:to>
                                        <p:strVal val="hidden"/>
                                      </p:to>
                                    </p:set>
                                  </p:childTnLst>
                                </p:cTn>
                              </p:par>
                              <p:par>
                                <p:cTn id="201" presetID="1" presetClass="entr" presetSubtype="0" fill="hold" grpId="0" nodeType="withEffect">
                                  <p:stCondLst>
                                    <p:cond delay="0"/>
                                  </p:stCondLst>
                                  <p:childTnLst>
                                    <p:set>
                                      <p:cBhvr>
                                        <p:cTn id="202" dur="1" fill="hold">
                                          <p:stCondLst>
                                            <p:cond delay="0"/>
                                          </p:stCondLst>
                                        </p:cTn>
                                        <p:tgtEl>
                                          <p:spTgt spid="9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00"/>
                                        </p:tgtEl>
                                        <p:attrNameLst>
                                          <p:attrName>style.visibility</p:attrName>
                                        </p:attrNameLst>
                                      </p:cBhvr>
                                      <p:to>
                                        <p:strVal val="visible"/>
                                      </p:to>
                                    </p:set>
                                  </p:childTnLst>
                                </p:cTn>
                              </p:par>
                            </p:childTnLst>
                          </p:cTn>
                        </p:par>
                        <p:par>
                          <p:cTn id="205" fill="hold">
                            <p:stCondLst>
                              <p:cond delay="12000"/>
                            </p:stCondLst>
                            <p:childTnLst>
                              <p:par>
                                <p:cTn id="206" presetID="0" presetClass="path" presetSubtype="0" accel="50000" decel="50000" fill="hold" grpId="3" nodeType="afterEffect">
                                  <p:stCondLst>
                                    <p:cond delay="0"/>
                                  </p:stCondLst>
                                  <p:childTnLst>
                                    <p:animMotion origin="layout" path="M 0.54826 0.12593 L 0.16823 0.11806 " pathEditMode="fixed" rAng="0" ptsTypes="AA">
                                      <p:cBhvr>
                                        <p:cTn id="207" dur="2000" fill="hold"/>
                                        <p:tgtEl>
                                          <p:spTgt spid="7"/>
                                        </p:tgtEl>
                                        <p:attrNameLst>
                                          <p:attrName>ppt_x</p:attrName>
                                          <p:attrName>ppt_y</p:attrName>
                                        </p:attrNameLst>
                                      </p:cBhvr>
                                      <p:rCtr x="-19010" y="-394"/>
                                    </p:animMotion>
                                  </p:childTnLst>
                                </p:cTn>
                              </p:par>
                            </p:childTnLst>
                          </p:cTn>
                        </p:par>
                        <p:par>
                          <p:cTn id="208" fill="hold">
                            <p:stCondLst>
                              <p:cond delay="14000"/>
                            </p:stCondLst>
                            <p:childTnLst>
                              <p:par>
                                <p:cTn id="209" presetID="1" presetClass="entr" presetSubtype="0" fill="hold" grpId="1" nodeType="afterEffect">
                                  <p:stCondLst>
                                    <p:cond delay="0"/>
                                  </p:stCondLst>
                                  <p:childTnLst>
                                    <p:set>
                                      <p:cBhvr>
                                        <p:cTn id="210" dur="1" fill="hold">
                                          <p:stCondLst>
                                            <p:cond delay="0"/>
                                          </p:stCondLst>
                                        </p:cTn>
                                        <p:tgtEl>
                                          <p:spTgt spid="101"/>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02"/>
                                        </p:tgtEl>
                                        <p:attrNameLst>
                                          <p:attrName>style.visibility</p:attrName>
                                        </p:attrNameLst>
                                      </p:cBhvr>
                                      <p:to>
                                        <p:strVal val="visible"/>
                                      </p:to>
                                    </p:set>
                                  </p:childTnLst>
                                </p:cTn>
                              </p:par>
                            </p:childTnLst>
                          </p:cTn>
                        </p:par>
                        <p:par>
                          <p:cTn id="213" fill="hold">
                            <p:stCondLst>
                              <p:cond delay="14000"/>
                            </p:stCondLst>
                            <p:childTnLst>
                              <p:par>
                                <p:cTn id="214" presetID="1" presetClass="entr" presetSubtype="0" fill="hold" grpId="0" nodeType="afterEffect">
                                  <p:stCondLst>
                                    <p:cond delay="500"/>
                                  </p:stCondLst>
                                  <p:childTnLst>
                                    <p:set>
                                      <p:cBhvr>
                                        <p:cTn id="215" dur="1" fill="hold">
                                          <p:stCondLst>
                                            <p:cond delay="0"/>
                                          </p:stCondLst>
                                        </p:cTn>
                                        <p:tgtEl>
                                          <p:spTgt spid="103"/>
                                        </p:tgtEl>
                                        <p:attrNameLst>
                                          <p:attrName>style.visibility</p:attrName>
                                        </p:attrNameLst>
                                      </p:cBhvr>
                                      <p:to>
                                        <p:strVal val="visible"/>
                                      </p:to>
                                    </p:set>
                                  </p:childTnLst>
                                </p:cTn>
                              </p:par>
                            </p:childTnLst>
                          </p:cTn>
                        </p:par>
                        <p:par>
                          <p:cTn id="216" fill="hold">
                            <p:stCondLst>
                              <p:cond delay="14500"/>
                            </p:stCondLst>
                            <p:childTnLst>
                              <p:par>
                                <p:cTn id="217" presetID="1" presetClass="entr" presetSubtype="0" fill="hold" grpId="0" nodeType="afterEffect">
                                  <p:stCondLst>
                                    <p:cond delay="500"/>
                                  </p:stCondLst>
                                  <p:childTnLst>
                                    <p:set>
                                      <p:cBhvr>
                                        <p:cTn id="218" dur="1" fill="hold">
                                          <p:stCondLst>
                                            <p:cond delay="0"/>
                                          </p:stCondLst>
                                        </p:cTn>
                                        <p:tgtEl>
                                          <p:spTgt spid="104"/>
                                        </p:tgtEl>
                                        <p:attrNameLst>
                                          <p:attrName>style.visibility</p:attrName>
                                        </p:attrNameLst>
                                      </p:cBhvr>
                                      <p:to>
                                        <p:strVal val="visible"/>
                                      </p:to>
                                    </p:set>
                                  </p:childTnLst>
                                </p:cTn>
                              </p:par>
                            </p:childTnLst>
                          </p:cTn>
                        </p:par>
                        <p:par>
                          <p:cTn id="219" fill="hold">
                            <p:stCondLst>
                              <p:cond delay="15000"/>
                            </p:stCondLst>
                            <p:childTnLst>
                              <p:par>
                                <p:cTn id="220" presetID="1" presetClass="entr" presetSubtype="0" fill="hold" grpId="0" nodeType="afterEffect">
                                  <p:stCondLst>
                                    <p:cond delay="500"/>
                                  </p:stCondLst>
                                  <p:childTnLst>
                                    <p:set>
                                      <p:cBhvr>
                                        <p:cTn id="221" dur="1" fill="hold">
                                          <p:stCondLst>
                                            <p:cond delay="0"/>
                                          </p:stCondLst>
                                        </p:cTn>
                                        <p:tgtEl>
                                          <p:spTgt spid="105"/>
                                        </p:tgtEl>
                                        <p:attrNameLst>
                                          <p:attrName>style.visibility</p:attrName>
                                        </p:attrNameLst>
                                      </p:cBhvr>
                                      <p:to>
                                        <p:strVal val="visible"/>
                                      </p:to>
                                    </p:set>
                                  </p:childTnLst>
                                </p:cTn>
                              </p:par>
                            </p:childTnLst>
                          </p:cTn>
                        </p:par>
                        <p:par>
                          <p:cTn id="222" fill="hold">
                            <p:stCondLst>
                              <p:cond delay="15500"/>
                            </p:stCondLst>
                            <p:childTnLst>
                              <p:par>
                                <p:cTn id="223" presetID="1" presetClass="exit" presetSubtype="0" fill="hold" grpId="1" nodeType="afterEffect">
                                  <p:stCondLst>
                                    <p:cond delay="0"/>
                                  </p:stCondLst>
                                  <p:childTnLst>
                                    <p:set>
                                      <p:cBhvr>
                                        <p:cTn id="224" dur="1" fill="hold">
                                          <p:stCondLst>
                                            <p:cond delay="0"/>
                                          </p:stCondLst>
                                        </p:cTn>
                                        <p:tgtEl>
                                          <p:spTgt spid="102"/>
                                        </p:tgtEl>
                                        <p:attrNameLst>
                                          <p:attrName>style.visibility</p:attrName>
                                        </p:attrNameLst>
                                      </p:cBhvr>
                                      <p:to>
                                        <p:strVal val="hidden"/>
                                      </p:to>
                                    </p:set>
                                  </p:childTnLst>
                                </p:cTn>
                              </p:par>
                              <p:par>
                                <p:cTn id="225" presetID="1" presetClass="exit" presetSubtype="0" fill="hold" grpId="1" nodeType="withEffect">
                                  <p:stCondLst>
                                    <p:cond delay="0"/>
                                  </p:stCondLst>
                                  <p:childTnLst>
                                    <p:set>
                                      <p:cBhvr>
                                        <p:cTn id="226" dur="1" fill="hold">
                                          <p:stCondLst>
                                            <p:cond delay="0"/>
                                          </p:stCondLst>
                                        </p:cTn>
                                        <p:tgtEl>
                                          <p:spTgt spid="105"/>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103"/>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104"/>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101"/>
                                        </p:tgtEl>
                                        <p:attrNameLst>
                                          <p:attrName>style.visibility</p:attrName>
                                        </p:attrNameLst>
                                      </p:cBhvr>
                                      <p:to>
                                        <p:strVal val="hidden"/>
                                      </p:to>
                                    </p:set>
                                  </p:childTnLst>
                                </p:cTn>
                              </p:par>
                              <p:par>
                                <p:cTn id="233" presetID="1" presetClass="entr" presetSubtype="0" fill="hold" grpId="0" nodeType="withEffect">
                                  <p:stCondLst>
                                    <p:cond delay="0"/>
                                  </p:stCondLst>
                                  <p:childTnLst>
                                    <p:set>
                                      <p:cBhvr>
                                        <p:cTn id="234" dur="1" fill="hold">
                                          <p:stCondLst>
                                            <p:cond delay="0"/>
                                          </p:stCondLst>
                                        </p:cTn>
                                        <p:tgtEl>
                                          <p:spTgt spid="106"/>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07"/>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40"/>
                                        </p:tgtEl>
                                        <p:attrNameLst>
                                          <p:attrName>style.visibility</p:attrName>
                                        </p:attrNameLst>
                                      </p:cBhvr>
                                      <p:to>
                                        <p:strVal val="visible"/>
                                      </p:to>
                                    </p:set>
                                  </p:childTnLst>
                                </p:cTn>
                              </p:par>
                              <p:par>
                                <p:cTn id="241" presetID="9" presetClass="emph" presetSubtype="0" grpId="2" nodeType="withEffect">
                                  <p:stCondLst>
                                    <p:cond delay="0"/>
                                  </p:stCondLst>
                                  <p:childTnLst>
                                    <p:set>
                                      <p:cBhvr rctx="PPT">
                                        <p:cTn id="242" dur="indefinite"/>
                                        <p:tgtEl>
                                          <p:spTgt spid="87"/>
                                        </p:tgtEl>
                                        <p:attrNameLst>
                                          <p:attrName>style.opacity</p:attrName>
                                        </p:attrNameLst>
                                      </p:cBhvr>
                                      <p:to>
                                        <p:strVal val="0.25"/>
                                      </p:to>
                                    </p:set>
                                    <p:animEffect filter="image" prLst="opacity: 0.25">
                                      <p:cBhvr rctx="IE">
                                        <p:cTn id="243" dur="indefinite"/>
                                        <p:tgtEl>
                                          <p:spTgt spid="87"/>
                                        </p:tgtEl>
                                      </p:cBhvr>
                                    </p:animEffect>
                                  </p:childTnLst>
                                </p:cTn>
                              </p:par>
                              <p:par>
                                <p:cTn id="244" presetID="9" presetClass="emph" presetSubtype="0" grpId="2" nodeType="withEffect">
                                  <p:stCondLst>
                                    <p:cond delay="0"/>
                                  </p:stCondLst>
                                  <p:childTnLst>
                                    <p:set>
                                      <p:cBhvr rctx="PPT">
                                        <p:cTn id="245" dur="indefinite"/>
                                        <p:tgtEl>
                                          <p:spTgt spid="80"/>
                                        </p:tgtEl>
                                        <p:attrNameLst>
                                          <p:attrName>style.opacity</p:attrName>
                                        </p:attrNameLst>
                                      </p:cBhvr>
                                      <p:to>
                                        <p:strVal val="0.25"/>
                                      </p:to>
                                    </p:set>
                                    <p:animEffect filter="image" prLst="opacity: 0.25">
                                      <p:cBhvr rctx="IE">
                                        <p:cTn id="246" dur="indefinite"/>
                                        <p:tgtEl>
                                          <p:spTgt spid="80"/>
                                        </p:tgtEl>
                                      </p:cBhvr>
                                    </p:animEffect>
                                  </p:childTnLst>
                                </p:cTn>
                              </p:par>
                              <p:par>
                                <p:cTn id="247" presetID="9" presetClass="emph" presetSubtype="0" grpId="2" nodeType="withEffect">
                                  <p:stCondLst>
                                    <p:cond delay="0"/>
                                  </p:stCondLst>
                                  <p:childTnLst>
                                    <p:set>
                                      <p:cBhvr rctx="PPT">
                                        <p:cTn id="248" dur="indefinite"/>
                                        <p:tgtEl>
                                          <p:spTgt spid="35"/>
                                        </p:tgtEl>
                                        <p:attrNameLst>
                                          <p:attrName>style.opacity</p:attrName>
                                        </p:attrNameLst>
                                      </p:cBhvr>
                                      <p:to>
                                        <p:strVal val="0.25"/>
                                      </p:to>
                                    </p:set>
                                    <p:animEffect filter="image" prLst="opacity: 0.25">
                                      <p:cBhvr rctx="IE">
                                        <p:cTn id="249" dur="indefinite"/>
                                        <p:tgtEl>
                                          <p:spTgt spid="35"/>
                                        </p:tgtEl>
                                      </p:cBhvr>
                                    </p:animEffect>
                                  </p:childTnLst>
                                </p:cTn>
                              </p:par>
                              <p:par>
                                <p:cTn id="250" presetID="9" presetClass="emph" presetSubtype="0" grpId="2" nodeType="withEffect">
                                  <p:stCondLst>
                                    <p:cond delay="0"/>
                                  </p:stCondLst>
                                  <p:childTnLst>
                                    <p:set>
                                      <p:cBhvr rctx="PPT">
                                        <p:cTn id="251" dur="indefinite"/>
                                        <p:tgtEl>
                                          <p:spTgt spid="94"/>
                                        </p:tgtEl>
                                        <p:attrNameLst>
                                          <p:attrName>style.opacity</p:attrName>
                                        </p:attrNameLst>
                                      </p:cBhvr>
                                      <p:to>
                                        <p:strVal val="0.25"/>
                                      </p:to>
                                    </p:set>
                                    <p:animEffect filter="image" prLst="opacity: 0.25">
                                      <p:cBhvr rctx="IE">
                                        <p:cTn id="252" dur="indefinite"/>
                                        <p:tgtEl>
                                          <p:spTgt spid="94"/>
                                        </p:tgtEl>
                                      </p:cBhvr>
                                    </p:animEffect>
                                  </p:childTnLst>
                                </p:cTn>
                              </p:par>
                              <p:par>
                                <p:cTn id="253" presetID="9" presetClass="emph" presetSubtype="0" grpId="2" nodeType="withEffect">
                                  <p:stCondLst>
                                    <p:cond delay="0"/>
                                  </p:stCondLst>
                                  <p:childTnLst>
                                    <p:set>
                                      <p:cBhvr rctx="PPT">
                                        <p:cTn id="254" dur="indefinite"/>
                                        <p:tgtEl>
                                          <p:spTgt spid="101"/>
                                        </p:tgtEl>
                                        <p:attrNameLst>
                                          <p:attrName>style.opacity</p:attrName>
                                        </p:attrNameLst>
                                      </p:cBhvr>
                                      <p:to>
                                        <p:strVal val="0.25"/>
                                      </p:to>
                                    </p:set>
                                    <p:animEffect filter="image" prLst="opacity: 0.25">
                                      <p:cBhvr rctx="IE">
                                        <p:cTn id="255" dur="indefinite"/>
                                        <p:tgtEl>
                                          <p:spTgt spid="101"/>
                                        </p:tgtEl>
                                      </p:cBhvr>
                                    </p:animEffect>
                                  </p:childTnLst>
                                </p:cTn>
                              </p:par>
                              <p:par>
                                <p:cTn id="256" presetID="9" presetClass="emph" presetSubtype="0" grpId="2" nodeType="withEffect">
                                  <p:stCondLst>
                                    <p:cond delay="0"/>
                                  </p:stCondLst>
                                  <p:childTnLst>
                                    <p:set>
                                      <p:cBhvr rctx="PPT">
                                        <p:cTn id="257" dur="indefinite"/>
                                        <p:tgtEl>
                                          <p:spTgt spid="82"/>
                                        </p:tgtEl>
                                        <p:attrNameLst>
                                          <p:attrName>style.opacity</p:attrName>
                                        </p:attrNameLst>
                                      </p:cBhvr>
                                      <p:to>
                                        <p:strVal val="0.25"/>
                                      </p:to>
                                    </p:set>
                                    <p:animEffect filter="image" prLst="opacity: 0.25">
                                      <p:cBhvr rctx="IE">
                                        <p:cTn id="258" dur="indefinite"/>
                                        <p:tgtEl>
                                          <p:spTgt spid="82"/>
                                        </p:tgtEl>
                                      </p:cBhvr>
                                    </p:animEffect>
                                  </p:childTnLst>
                                </p:cTn>
                              </p:par>
                              <p:par>
                                <p:cTn id="259" presetID="9" presetClass="emph" presetSubtype="0" grpId="2" nodeType="withEffect">
                                  <p:stCondLst>
                                    <p:cond delay="0"/>
                                  </p:stCondLst>
                                  <p:childTnLst>
                                    <p:set>
                                      <p:cBhvr rctx="PPT">
                                        <p:cTn id="260" dur="indefinite"/>
                                        <p:tgtEl>
                                          <p:spTgt spid="83"/>
                                        </p:tgtEl>
                                        <p:attrNameLst>
                                          <p:attrName>style.opacity</p:attrName>
                                        </p:attrNameLst>
                                      </p:cBhvr>
                                      <p:to>
                                        <p:strVal val="0.25"/>
                                      </p:to>
                                    </p:set>
                                    <p:animEffect filter="image" prLst="opacity: 0.25">
                                      <p:cBhvr rctx="IE">
                                        <p:cTn id="261" dur="indefinite"/>
                                        <p:tgtEl>
                                          <p:spTgt spid="83"/>
                                        </p:tgtEl>
                                      </p:cBhvr>
                                    </p:animEffect>
                                  </p:childTnLst>
                                </p:cTn>
                              </p:par>
                              <p:par>
                                <p:cTn id="262" presetID="9" presetClass="emph" presetSubtype="0" grpId="2" nodeType="withEffect">
                                  <p:stCondLst>
                                    <p:cond delay="0"/>
                                  </p:stCondLst>
                                  <p:childTnLst>
                                    <p:set>
                                      <p:cBhvr rctx="PPT">
                                        <p:cTn id="263" dur="indefinite"/>
                                        <p:tgtEl>
                                          <p:spTgt spid="84"/>
                                        </p:tgtEl>
                                        <p:attrNameLst>
                                          <p:attrName>style.opacity</p:attrName>
                                        </p:attrNameLst>
                                      </p:cBhvr>
                                      <p:to>
                                        <p:strVal val="0.25"/>
                                      </p:to>
                                    </p:set>
                                    <p:animEffect filter="image" prLst="opacity: 0.25">
                                      <p:cBhvr rctx="IE">
                                        <p:cTn id="264" dur="indefinite"/>
                                        <p:tgtEl>
                                          <p:spTgt spid="84"/>
                                        </p:tgtEl>
                                      </p:cBhvr>
                                    </p:animEffect>
                                  </p:childTnLst>
                                </p:cTn>
                              </p:par>
                              <p:par>
                                <p:cTn id="265" presetID="9" presetClass="emph" presetSubtype="0" grpId="2" nodeType="withEffect">
                                  <p:stCondLst>
                                    <p:cond delay="0"/>
                                  </p:stCondLst>
                                  <p:childTnLst>
                                    <p:set>
                                      <p:cBhvr rctx="PPT">
                                        <p:cTn id="266" dur="indefinite"/>
                                        <p:tgtEl>
                                          <p:spTgt spid="85"/>
                                        </p:tgtEl>
                                        <p:attrNameLst>
                                          <p:attrName>style.opacity</p:attrName>
                                        </p:attrNameLst>
                                      </p:cBhvr>
                                      <p:to>
                                        <p:strVal val="0.25"/>
                                      </p:to>
                                    </p:set>
                                    <p:animEffect filter="image" prLst="opacity: 0.25">
                                      <p:cBhvr rctx="IE">
                                        <p:cTn id="267" dur="indefinite"/>
                                        <p:tgtEl>
                                          <p:spTgt spid="85"/>
                                        </p:tgtEl>
                                      </p:cBhvr>
                                    </p:animEffect>
                                  </p:childTnLst>
                                </p:cTn>
                              </p:par>
                              <p:par>
                                <p:cTn id="268" presetID="9" presetClass="emph" presetSubtype="0" grpId="1" nodeType="withEffect">
                                  <p:stCondLst>
                                    <p:cond delay="0"/>
                                  </p:stCondLst>
                                  <p:childTnLst>
                                    <p:set>
                                      <p:cBhvr rctx="PPT">
                                        <p:cTn id="269" dur="indefinite"/>
                                        <p:tgtEl>
                                          <p:spTgt spid="86"/>
                                        </p:tgtEl>
                                        <p:attrNameLst>
                                          <p:attrName>style.opacity</p:attrName>
                                        </p:attrNameLst>
                                      </p:cBhvr>
                                      <p:to>
                                        <p:strVal val="0.25"/>
                                      </p:to>
                                    </p:set>
                                    <p:animEffect filter="image" prLst="opacity: 0.25">
                                      <p:cBhvr rctx="IE">
                                        <p:cTn id="270" dur="indefinite"/>
                                        <p:tgtEl>
                                          <p:spTgt spid="86"/>
                                        </p:tgtEl>
                                      </p:cBhvr>
                                    </p:animEffect>
                                  </p:childTnLst>
                                </p:cTn>
                              </p:par>
                              <p:par>
                                <p:cTn id="271" presetID="9" presetClass="emph" presetSubtype="0" grpId="1" nodeType="withEffect">
                                  <p:stCondLst>
                                    <p:cond delay="0"/>
                                  </p:stCondLst>
                                  <p:childTnLst>
                                    <p:set>
                                      <p:cBhvr rctx="PPT">
                                        <p:cTn id="272" dur="indefinite"/>
                                        <p:tgtEl>
                                          <p:spTgt spid="69"/>
                                        </p:tgtEl>
                                        <p:attrNameLst>
                                          <p:attrName>style.opacity</p:attrName>
                                        </p:attrNameLst>
                                      </p:cBhvr>
                                      <p:to>
                                        <p:strVal val="0.25"/>
                                      </p:to>
                                    </p:set>
                                    <p:animEffect filter="image" prLst="opacity: 0.25">
                                      <p:cBhvr rctx="IE">
                                        <p:cTn id="273" dur="indefinite"/>
                                        <p:tgtEl>
                                          <p:spTgt spid="69"/>
                                        </p:tgtEl>
                                      </p:cBhvr>
                                    </p:animEffect>
                                  </p:childTnLst>
                                </p:cTn>
                              </p:par>
                              <p:par>
                                <p:cTn id="274" presetID="9" presetClass="emph" presetSubtype="0" grpId="1" nodeType="withEffect">
                                  <p:stCondLst>
                                    <p:cond delay="0"/>
                                  </p:stCondLst>
                                  <p:childTnLst>
                                    <p:set>
                                      <p:cBhvr rctx="PPT">
                                        <p:cTn id="275" dur="indefinite"/>
                                        <p:tgtEl>
                                          <p:spTgt spid="65"/>
                                        </p:tgtEl>
                                        <p:attrNameLst>
                                          <p:attrName>style.opacity</p:attrName>
                                        </p:attrNameLst>
                                      </p:cBhvr>
                                      <p:to>
                                        <p:strVal val="0.25"/>
                                      </p:to>
                                    </p:set>
                                    <p:animEffect filter="image" prLst="opacity: 0.25">
                                      <p:cBhvr rctx="IE">
                                        <p:cTn id="276" dur="indefinite"/>
                                        <p:tgtEl>
                                          <p:spTgt spid="65"/>
                                        </p:tgtEl>
                                      </p:cBhvr>
                                    </p:animEffect>
                                  </p:childTnLst>
                                </p:cTn>
                              </p:par>
                              <p:par>
                                <p:cTn id="277" presetID="9" presetClass="emph" presetSubtype="0" grpId="1" nodeType="withEffect">
                                  <p:stCondLst>
                                    <p:cond delay="0"/>
                                  </p:stCondLst>
                                  <p:childTnLst>
                                    <p:set>
                                      <p:cBhvr rctx="PPT">
                                        <p:cTn id="278" dur="indefinite"/>
                                        <p:tgtEl>
                                          <p:spTgt spid="66"/>
                                        </p:tgtEl>
                                        <p:attrNameLst>
                                          <p:attrName>style.opacity</p:attrName>
                                        </p:attrNameLst>
                                      </p:cBhvr>
                                      <p:to>
                                        <p:strVal val="0.25"/>
                                      </p:to>
                                    </p:set>
                                    <p:animEffect filter="image" prLst="opacity: 0.25">
                                      <p:cBhvr rctx="IE">
                                        <p:cTn id="279" dur="indefinite"/>
                                        <p:tgtEl>
                                          <p:spTgt spid="66"/>
                                        </p:tgtEl>
                                      </p:cBhvr>
                                    </p:animEffect>
                                  </p:childTnLst>
                                </p:cTn>
                              </p:par>
                              <p:par>
                                <p:cTn id="280" presetID="9" presetClass="emph" presetSubtype="0" grpId="1" nodeType="withEffect">
                                  <p:stCondLst>
                                    <p:cond delay="0"/>
                                  </p:stCondLst>
                                  <p:childTnLst>
                                    <p:set>
                                      <p:cBhvr rctx="PPT">
                                        <p:cTn id="281" dur="indefinite"/>
                                        <p:tgtEl>
                                          <p:spTgt spid="67"/>
                                        </p:tgtEl>
                                        <p:attrNameLst>
                                          <p:attrName>style.opacity</p:attrName>
                                        </p:attrNameLst>
                                      </p:cBhvr>
                                      <p:to>
                                        <p:strVal val="0.25"/>
                                      </p:to>
                                    </p:set>
                                    <p:animEffect filter="image" prLst="opacity: 0.25">
                                      <p:cBhvr rctx="IE">
                                        <p:cTn id="282" dur="indefinite"/>
                                        <p:tgtEl>
                                          <p:spTgt spid="67"/>
                                        </p:tgtEl>
                                      </p:cBhvr>
                                    </p:animEffect>
                                  </p:childTnLst>
                                </p:cTn>
                              </p:par>
                              <p:par>
                                <p:cTn id="283" presetID="9" presetClass="emph" presetSubtype="0" grpId="1" nodeType="withEffect">
                                  <p:stCondLst>
                                    <p:cond delay="0"/>
                                  </p:stCondLst>
                                  <p:childTnLst>
                                    <p:set>
                                      <p:cBhvr rctx="PPT">
                                        <p:cTn id="284" dur="indefinite"/>
                                        <p:tgtEl>
                                          <p:spTgt spid="68"/>
                                        </p:tgtEl>
                                        <p:attrNameLst>
                                          <p:attrName>style.opacity</p:attrName>
                                        </p:attrNameLst>
                                      </p:cBhvr>
                                      <p:to>
                                        <p:strVal val="0.25"/>
                                      </p:to>
                                    </p:set>
                                    <p:animEffect filter="image" prLst="opacity: 0.25">
                                      <p:cBhvr rctx="IE">
                                        <p:cTn id="285" dur="indefinite"/>
                                        <p:tgtEl>
                                          <p:spTgt spid="68"/>
                                        </p:tgtEl>
                                      </p:cBhvr>
                                    </p:animEffect>
                                  </p:childTnLst>
                                </p:cTn>
                              </p:par>
                              <p:par>
                                <p:cTn id="286" presetID="9" presetClass="emph" presetSubtype="0" grpId="3" nodeType="withEffect">
                                  <p:stCondLst>
                                    <p:cond delay="0"/>
                                  </p:stCondLst>
                                  <p:childTnLst>
                                    <p:set>
                                      <p:cBhvr rctx="PPT">
                                        <p:cTn id="287" dur="indefinite"/>
                                        <p:tgtEl>
                                          <p:spTgt spid="57"/>
                                        </p:tgtEl>
                                        <p:attrNameLst>
                                          <p:attrName>style.opacity</p:attrName>
                                        </p:attrNameLst>
                                      </p:cBhvr>
                                      <p:to>
                                        <p:strVal val="0.25"/>
                                      </p:to>
                                    </p:set>
                                    <p:animEffect filter="image" prLst="opacity: 0.25">
                                      <p:cBhvr rctx="IE">
                                        <p:cTn id="288" dur="indefinite"/>
                                        <p:tgtEl>
                                          <p:spTgt spid="57"/>
                                        </p:tgtEl>
                                      </p:cBhvr>
                                    </p:animEffect>
                                  </p:childTnLst>
                                </p:cTn>
                              </p:par>
                              <p:par>
                                <p:cTn id="289" presetID="9" presetClass="emph" presetSubtype="0" grpId="3" nodeType="withEffect">
                                  <p:stCondLst>
                                    <p:cond delay="0"/>
                                  </p:stCondLst>
                                  <p:childTnLst>
                                    <p:set>
                                      <p:cBhvr rctx="PPT">
                                        <p:cTn id="290" dur="indefinite"/>
                                        <p:tgtEl>
                                          <p:spTgt spid="55"/>
                                        </p:tgtEl>
                                        <p:attrNameLst>
                                          <p:attrName>style.opacity</p:attrName>
                                        </p:attrNameLst>
                                      </p:cBhvr>
                                      <p:to>
                                        <p:strVal val="0.25"/>
                                      </p:to>
                                    </p:set>
                                    <p:animEffect filter="image" prLst="opacity: 0.25">
                                      <p:cBhvr rctx="IE">
                                        <p:cTn id="291" dur="indefinite"/>
                                        <p:tgtEl>
                                          <p:spTgt spid="55"/>
                                        </p:tgtEl>
                                      </p:cBhvr>
                                    </p:animEffect>
                                  </p:childTnLst>
                                </p:cTn>
                              </p:par>
                              <p:par>
                                <p:cTn id="292" presetID="9" presetClass="emph" presetSubtype="0" grpId="3" nodeType="withEffect">
                                  <p:stCondLst>
                                    <p:cond delay="0"/>
                                  </p:stCondLst>
                                  <p:childTnLst>
                                    <p:set>
                                      <p:cBhvr rctx="PPT">
                                        <p:cTn id="293" dur="indefinite"/>
                                        <p:tgtEl>
                                          <p:spTgt spid="56"/>
                                        </p:tgtEl>
                                        <p:attrNameLst>
                                          <p:attrName>style.opacity</p:attrName>
                                        </p:attrNameLst>
                                      </p:cBhvr>
                                      <p:to>
                                        <p:strVal val="0.25"/>
                                      </p:to>
                                    </p:set>
                                    <p:animEffect filter="image" prLst="opacity: 0.25">
                                      <p:cBhvr rctx="IE">
                                        <p:cTn id="294" dur="indefinite"/>
                                        <p:tgtEl>
                                          <p:spTgt spid="56"/>
                                        </p:tgtEl>
                                      </p:cBhvr>
                                    </p:animEffect>
                                  </p:childTnLst>
                                </p:cTn>
                              </p:par>
                              <p:par>
                                <p:cTn id="295" presetID="9" presetClass="emph" presetSubtype="0" grpId="3" nodeType="withEffect">
                                  <p:stCondLst>
                                    <p:cond delay="0"/>
                                  </p:stCondLst>
                                  <p:childTnLst>
                                    <p:set>
                                      <p:cBhvr rctx="PPT">
                                        <p:cTn id="296" dur="indefinite"/>
                                        <p:tgtEl>
                                          <p:spTgt spid="44"/>
                                        </p:tgtEl>
                                        <p:attrNameLst>
                                          <p:attrName>style.opacity</p:attrName>
                                        </p:attrNameLst>
                                      </p:cBhvr>
                                      <p:to>
                                        <p:strVal val="0.25"/>
                                      </p:to>
                                    </p:set>
                                    <p:animEffect filter="image" prLst="opacity: 0.25">
                                      <p:cBhvr rctx="IE">
                                        <p:cTn id="297" dur="indefinite"/>
                                        <p:tgtEl>
                                          <p:spTgt spid="44"/>
                                        </p:tgtEl>
                                      </p:cBhvr>
                                    </p:animEffect>
                                  </p:childTnLst>
                                </p:cTn>
                              </p:par>
                              <p:par>
                                <p:cTn id="298" presetID="9" presetClass="emph" presetSubtype="0" grpId="3" nodeType="withEffect">
                                  <p:stCondLst>
                                    <p:cond delay="0"/>
                                  </p:stCondLst>
                                  <p:childTnLst>
                                    <p:set>
                                      <p:cBhvr rctx="PPT">
                                        <p:cTn id="299" dur="indefinite"/>
                                        <p:tgtEl>
                                          <p:spTgt spid="54"/>
                                        </p:tgtEl>
                                        <p:attrNameLst>
                                          <p:attrName>style.opacity</p:attrName>
                                        </p:attrNameLst>
                                      </p:cBhvr>
                                      <p:to>
                                        <p:strVal val="0.25"/>
                                      </p:to>
                                    </p:set>
                                    <p:animEffect filter="image" prLst="opacity: 0.25">
                                      <p:cBhvr rctx="IE">
                                        <p:cTn id="300" dur="indefinite"/>
                                        <p:tgtEl>
                                          <p:spTgt spid="54"/>
                                        </p:tgtEl>
                                      </p:cBhvr>
                                    </p:animEffect>
                                  </p:childTnLst>
                                </p:cTn>
                              </p:par>
                              <p:par>
                                <p:cTn id="301" presetID="9" presetClass="emph" presetSubtype="0" grpId="1" nodeType="withEffect">
                                  <p:stCondLst>
                                    <p:cond delay="0"/>
                                  </p:stCondLst>
                                  <p:childTnLst>
                                    <p:set>
                                      <p:cBhvr rctx="PPT">
                                        <p:cTn id="302" dur="indefinite"/>
                                        <p:tgtEl>
                                          <p:spTgt spid="58"/>
                                        </p:tgtEl>
                                        <p:attrNameLst>
                                          <p:attrName>style.opacity</p:attrName>
                                        </p:attrNameLst>
                                      </p:cBhvr>
                                      <p:to>
                                        <p:strVal val="0.25"/>
                                      </p:to>
                                    </p:set>
                                    <p:animEffect filter="image" prLst="opacity: 0.25">
                                      <p:cBhvr rctx="IE">
                                        <p:cTn id="303" dur="indefinite"/>
                                        <p:tgtEl>
                                          <p:spTgt spid="58"/>
                                        </p:tgtEl>
                                      </p:cBhvr>
                                    </p:animEffect>
                                  </p:childTnLst>
                                </p:cTn>
                              </p:par>
                              <p:par>
                                <p:cTn id="304" presetID="9" presetClass="emph" presetSubtype="0" grpId="1" nodeType="withEffect">
                                  <p:stCondLst>
                                    <p:cond delay="0"/>
                                  </p:stCondLst>
                                  <p:childTnLst>
                                    <p:set>
                                      <p:cBhvr rctx="PPT">
                                        <p:cTn id="305" dur="indefinite"/>
                                        <p:tgtEl>
                                          <p:spTgt spid="59"/>
                                        </p:tgtEl>
                                        <p:attrNameLst>
                                          <p:attrName>style.opacity</p:attrName>
                                        </p:attrNameLst>
                                      </p:cBhvr>
                                      <p:to>
                                        <p:strVal val="0.25"/>
                                      </p:to>
                                    </p:set>
                                    <p:animEffect filter="image" prLst="opacity: 0.25">
                                      <p:cBhvr rctx="IE">
                                        <p:cTn id="306" dur="indefinite"/>
                                        <p:tgtEl>
                                          <p:spTgt spid="59"/>
                                        </p:tgtEl>
                                      </p:cBhvr>
                                    </p:animEffect>
                                  </p:childTnLst>
                                </p:cTn>
                              </p:par>
                              <p:par>
                                <p:cTn id="307" presetID="9" presetClass="emph" presetSubtype="0" grpId="1" nodeType="withEffect">
                                  <p:stCondLst>
                                    <p:cond delay="0"/>
                                  </p:stCondLst>
                                  <p:childTnLst>
                                    <p:set>
                                      <p:cBhvr rctx="PPT">
                                        <p:cTn id="308" dur="indefinite"/>
                                        <p:tgtEl>
                                          <p:spTgt spid="60"/>
                                        </p:tgtEl>
                                        <p:attrNameLst>
                                          <p:attrName>style.opacity</p:attrName>
                                        </p:attrNameLst>
                                      </p:cBhvr>
                                      <p:to>
                                        <p:strVal val="0.25"/>
                                      </p:to>
                                    </p:set>
                                    <p:animEffect filter="image" prLst="opacity: 0.25">
                                      <p:cBhvr rctx="IE">
                                        <p:cTn id="309" dur="indefinite"/>
                                        <p:tgtEl>
                                          <p:spTgt spid="60"/>
                                        </p:tgtEl>
                                      </p:cBhvr>
                                    </p:animEffect>
                                  </p:childTnLst>
                                </p:cTn>
                              </p:par>
                              <p:par>
                                <p:cTn id="310" presetID="9" presetClass="emph" presetSubtype="0" grpId="1" nodeType="withEffect">
                                  <p:stCondLst>
                                    <p:cond delay="0"/>
                                  </p:stCondLst>
                                  <p:childTnLst>
                                    <p:set>
                                      <p:cBhvr rctx="PPT">
                                        <p:cTn id="311" dur="indefinite"/>
                                        <p:tgtEl>
                                          <p:spTgt spid="61"/>
                                        </p:tgtEl>
                                        <p:attrNameLst>
                                          <p:attrName>style.opacity</p:attrName>
                                        </p:attrNameLst>
                                      </p:cBhvr>
                                      <p:to>
                                        <p:strVal val="0.25"/>
                                      </p:to>
                                    </p:set>
                                    <p:animEffect filter="image" prLst="opacity: 0.25">
                                      <p:cBhvr rctx="IE">
                                        <p:cTn id="312" dur="indefinite"/>
                                        <p:tgtEl>
                                          <p:spTgt spid="61"/>
                                        </p:tgtEl>
                                      </p:cBhvr>
                                    </p:animEffect>
                                  </p:childTnLst>
                                </p:cTn>
                              </p:par>
                              <p:par>
                                <p:cTn id="313" presetID="9" presetClass="emph" presetSubtype="0" grpId="1" nodeType="withEffect">
                                  <p:stCondLst>
                                    <p:cond delay="0"/>
                                  </p:stCondLst>
                                  <p:childTnLst>
                                    <p:set>
                                      <p:cBhvr rctx="PPT">
                                        <p:cTn id="314" dur="indefinite"/>
                                        <p:tgtEl>
                                          <p:spTgt spid="62"/>
                                        </p:tgtEl>
                                        <p:attrNameLst>
                                          <p:attrName>style.opacity</p:attrName>
                                        </p:attrNameLst>
                                      </p:cBhvr>
                                      <p:to>
                                        <p:strVal val="0.25"/>
                                      </p:to>
                                    </p:set>
                                    <p:animEffect filter="image" prLst="opacity: 0.25">
                                      <p:cBhvr rctx="IE">
                                        <p:cTn id="315" dur="indefinite"/>
                                        <p:tgtEl>
                                          <p:spTgt spid="62"/>
                                        </p:tgtEl>
                                      </p:cBhvr>
                                    </p:animEffect>
                                  </p:childTnLst>
                                </p:cTn>
                              </p:par>
                              <p:par>
                                <p:cTn id="316" presetID="9" presetClass="emph" presetSubtype="0" nodeType="withEffect">
                                  <p:stCondLst>
                                    <p:cond delay="0"/>
                                  </p:stCondLst>
                                  <p:childTnLst>
                                    <p:set>
                                      <p:cBhvr rctx="PPT">
                                        <p:cTn id="317" dur="indefinite"/>
                                        <p:tgtEl>
                                          <p:spTgt spid="12"/>
                                        </p:tgtEl>
                                        <p:attrNameLst>
                                          <p:attrName>style.opacity</p:attrName>
                                        </p:attrNameLst>
                                      </p:cBhvr>
                                      <p:to>
                                        <p:strVal val="0.25"/>
                                      </p:to>
                                    </p:set>
                                    <p:animEffect filter="image" prLst="opacity: 0.25">
                                      <p:cBhvr rctx="IE">
                                        <p:cTn id="318" dur="indefinite"/>
                                        <p:tgtEl>
                                          <p:spTgt spid="12"/>
                                        </p:tgtEl>
                                      </p:cBhvr>
                                    </p:animEffect>
                                  </p:childTnLst>
                                </p:cTn>
                              </p:par>
                              <p:par>
                                <p:cTn id="319" presetID="9" presetClass="emph" presetSubtype="0" grpId="0" nodeType="withEffect">
                                  <p:stCondLst>
                                    <p:cond delay="0"/>
                                  </p:stCondLst>
                                  <p:childTnLst>
                                    <p:set>
                                      <p:cBhvr rctx="PPT">
                                        <p:cTn id="320" dur="indefinite"/>
                                        <p:tgtEl>
                                          <p:spTgt spid="6"/>
                                        </p:tgtEl>
                                        <p:attrNameLst>
                                          <p:attrName>style.opacity</p:attrName>
                                        </p:attrNameLst>
                                      </p:cBhvr>
                                      <p:to>
                                        <p:strVal val="0.25"/>
                                      </p:to>
                                    </p:set>
                                    <p:animEffect filter="image" prLst="opacity: 0.25">
                                      <p:cBhvr rctx="IE">
                                        <p:cTn id="321" dur="indefinite"/>
                                        <p:tgtEl>
                                          <p:spTgt spid="6"/>
                                        </p:tgtEl>
                                      </p:cBhvr>
                                    </p:animEffect>
                                  </p:childTnLst>
                                </p:cTn>
                              </p:par>
                              <p:par>
                                <p:cTn id="322" presetID="9" presetClass="emph" presetSubtype="0" grpId="4" nodeType="withEffect">
                                  <p:stCondLst>
                                    <p:cond delay="0"/>
                                  </p:stCondLst>
                                  <p:childTnLst>
                                    <p:set>
                                      <p:cBhvr rctx="PPT">
                                        <p:cTn id="323" dur="indefinite"/>
                                        <p:tgtEl>
                                          <p:spTgt spid="7"/>
                                        </p:tgtEl>
                                        <p:attrNameLst>
                                          <p:attrName>style.opacity</p:attrName>
                                        </p:attrNameLst>
                                      </p:cBhvr>
                                      <p:to>
                                        <p:strVal val="0.25"/>
                                      </p:to>
                                    </p:set>
                                    <p:animEffect filter="image" prLst="opacity: 0.25">
                                      <p:cBhvr rctx="IE">
                                        <p:cTn id="324" dur="indefinite"/>
                                        <p:tgtEl>
                                          <p:spTgt spid="7"/>
                                        </p:tgtEl>
                                      </p:cBhvr>
                                    </p:animEffect>
                                  </p:childTnLst>
                                </p:cTn>
                              </p:par>
                              <p:par>
                                <p:cTn id="325" presetID="9" presetClass="emph" presetSubtype="0" grpId="0" nodeType="withEffect">
                                  <p:stCondLst>
                                    <p:cond delay="0"/>
                                  </p:stCondLst>
                                  <p:childTnLst>
                                    <p:set>
                                      <p:cBhvr rctx="PPT">
                                        <p:cTn id="326" dur="indefinite"/>
                                        <p:tgtEl>
                                          <p:spTgt spid="8"/>
                                        </p:tgtEl>
                                        <p:attrNameLst>
                                          <p:attrName>style.opacity</p:attrName>
                                        </p:attrNameLst>
                                      </p:cBhvr>
                                      <p:to>
                                        <p:strVal val="0.25"/>
                                      </p:to>
                                    </p:set>
                                    <p:animEffect filter="image" prLst="opacity: 0.25">
                                      <p:cBhvr rctx="IE">
                                        <p:cTn id="327" dur="indefinite"/>
                                        <p:tgtEl>
                                          <p:spTgt spid="8"/>
                                        </p:tgtEl>
                                      </p:cBhvr>
                                    </p:animEffect>
                                  </p:childTnLst>
                                </p:cTn>
                              </p:par>
                              <p:par>
                                <p:cTn id="328" presetID="9" presetClass="emph" presetSubtype="0" nodeType="withEffect">
                                  <p:stCondLst>
                                    <p:cond delay="0"/>
                                  </p:stCondLst>
                                  <p:childTnLst>
                                    <p:set>
                                      <p:cBhvr rctx="PPT">
                                        <p:cTn id="329" dur="indefinite"/>
                                        <p:tgtEl>
                                          <p:spTgt spid="18"/>
                                        </p:tgtEl>
                                        <p:attrNameLst>
                                          <p:attrName>style.opacity</p:attrName>
                                        </p:attrNameLst>
                                      </p:cBhvr>
                                      <p:to>
                                        <p:strVal val="0.25"/>
                                      </p:to>
                                    </p:set>
                                    <p:animEffect filter="image" prLst="opacity: 0.25">
                                      <p:cBhvr rctx="IE">
                                        <p:cTn id="330" dur="indefinite"/>
                                        <p:tgtEl>
                                          <p:spTgt spid="18"/>
                                        </p:tgtEl>
                                      </p:cBhvr>
                                    </p:animEffect>
                                  </p:childTnLst>
                                </p:cTn>
                              </p:par>
                              <p:par>
                                <p:cTn id="331" presetID="9" presetClass="emph" presetSubtype="0" grpId="1" nodeType="withEffect">
                                  <p:stCondLst>
                                    <p:cond delay="0"/>
                                  </p:stCondLst>
                                  <p:childTnLst>
                                    <p:set>
                                      <p:cBhvr rctx="PPT">
                                        <p:cTn id="332" dur="indefinite"/>
                                        <p:tgtEl>
                                          <p:spTgt spid="71"/>
                                        </p:tgtEl>
                                        <p:attrNameLst>
                                          <p:attrName>style.opacity</p:attrName>
                                        </p:attrNameLst>
                                      </p:cBhvr>
                                      <p:to>
                                        <p:strVal val="0.25"/>
                                      </p:to>
                                    </p:set>
                                    <p:animEffect filter="image" prLst="opacity: 0.25">
                                      <p:cBhvr rctx="IE">
                                        <p:cTn id="333" dur="indefinite"/>
                                        <p:tgtEl>
                                          <p:spTgt spid="71"/>
                                        </p:tgtEl>
                                      </p:cBhvr>
                                    </p:animEffect>
                                  </p:childTnLst>
                                </p:cTn>
                              </p:par>
                              <p:par>
                                <p:cTn id="334" presetID="9" presetClass="emph" presetSubtype="0" nodeType="withEffect">
                                  <p:stCondLst>
                                    <p:cond delay="0"/>
                                  </p:stCondLst>
                                  <p:childTnLst>
                                    <p:set>
                                      <p:cBhvr rctx="PPT">
                                        <p:cTn id="335" dur="indefinite"/>
                                        <p:tgtEl>
                                          <p:spTgt spid="77"/>
                                        </p:tgtEl>
                                        <p:attrNameLst>
                                          <p:attrName>style.opacity</p:attrName>
                                        </p:attrNameLst>
                                      </p:cBhvr>
                                      <p:to>
                                        <p:strVal val="0.25"/>
                                      </p:to>
                                    </p:set>
                                    <p:animEffect filter="image" prLst="opacity: 0.25">
                                      <p:cBhvr rctx="IE">
                                        <p:cTn id="336" dur="indefinite"/>
                                        <p:tgtEl>
                                          <p:spTgt spid="77"/>
                                        </p:tgtEl>
                                      </p:cBhvr>
                                    </p:animEffect>
                                  </p:childTnLst>
                                </p:cTn>
                              </p:par>
                              <p:par>
                                <p:cTn id="337" presetID="9" presetClass="emph" presetSubtype="0" grpId="0" nodeType="withEffect">
                                  <p:stCondLst>
                                    <p:cond delay="0"/>
                                  </p:stCondLst>
                                  <p:childTnLst>
                                    <p:set>
                                      <p:cBhvr rctx="PPT">
                                        <p:cTn id="338" dur="indefinite"/>
                                        <p:tgtEl>
                                          <p:spTgt spid="43"/>
                                        </p:tgtEl>
                                        <p:attrNameLst>
                                          <p:attrName>style.opacity</p:attrName>
                                        </p:attrNameLst>
                                      </p:cBhvr>
                                      <p:to>
                                        <p:strVal val="0.25"/>
                                      </p:to>
                                    </p:set>
                                    <p:animEffect filter="image" prLst="opacity: 0.25">
                                      <p:cBhvr rctx="IE">
                                        <p:cTn id="339" dur="indefinite"/>
                                        <p:tgtEl>
                                          <p:spTgt spid="43"/>
                                        </p:tgtEl>
                                      </p:cBhvr>
                                    </p:animEffect>
                                  </p:childTnLst>
                                </p:cTn>
                              </p:par>
                              <p:par>
                                <p:cTn id="340" presetID="9" presetClass="emph" presetSubtype="0" grpId="1" nodeType="withEffect">
                                  <p:stCondLst>
                                    <p:cond delay="0"/>
                                  </p:stCondLst>
                                  <p:childTnLst>
                                    <p:set>
                                      <p:cBhvr rctx="PPT">
                                        <p:cTn id="341" dur="indefinite"/>
                                        <p:tgtEl>
                                          <p:spTgt spid="13"/>
                                        </p:tgtEl>
                                        <p:attrNameLst>
                                          <p:attrName>style.opacity</p:attrName>
                                        </p:attrNameLst>
                                      </p:cBhvr>
                                      <p:to>
                                        <p:strVal val="0.25"/>
                                      </p:to>
                                    </p:set>
                                    <p:animEffect filter="image" prLst="opacity: 0.25">
                                      <p:cBhvr rctx="IE">
                                        <p:cTn id="342" dur="indefinite"/>
                                        <p:tgtEl>
                                          <p:spTgt spid="13"/>
                                        </p:tgtEl>
                                      </p:cBhvr>
                                    </p:animEffect>
                                  </p:childTnLst>
                                </p:cTn>
                              </p:par>
                              <p:par>
                                <p:cTn id="343" presetID="9" presetClass="emph" presetSubtype="0" grpId="2" nodeType="withEffect">
                                  <p:stCondLst>
                                    <p:cond delay="0"/>
                                  </p:stCondLst>
                                  <p:childTnLst>
                                    <p:set>
                                      <p:cBhvr rctx="PPT">
                                        <p:cTn id="344" dur="indefinite"/>
                                        <p:tgtEl>
                                          <p:spTgt spid="36"/>
                                        </p:tgtEl>
                                        <p:attrNameLst>
                                          <p:attrName>style.opacity</p:attrName>
                                        </p:attrNameLst>
                                      </p:cBhvr>
                                      <p:to>
                                        <p:strVal val="0.25"/>
                                      </p:to>
                                    </p:set>
                                    <p:animEffect filter="image" prLst="opacity: 0.25">
                                      <p:cBhvr rctx="IE">
                                        <p:cTn id="345" dur="indefinite"/>
                                        <p:tgtEl>
                                          <p:spTgt spid="36"/>
                                        </p:tgtEl>
                                      </p:cBhvr>
                                    </p:animEffect>
                                  </p:childTnLst>
                                </p:cTn>
                              </p:par>
                              <p:par>
                                <p:cTn id="346" presetID="9" presetClass="emph" presetSubtype="0" grpId="2" nodeType="withEffect">
                                  <p:stCondLst>
                                    <p:cond delay="0"/>
                                  </p:stCondLst>
                                  <p:childTnLst>
                                    <p:set>
                                      <p:cBhvr rctx="PPT">
                                        <p:cTn id="347" dur="indefinite"/>
                                        <p:tgtEl>
                                          <p:spTgt spid="37"/>
                                        </p:tgtEl>
                                        <p:attrNameLst>
                                          <p:attrName>style.opacity</p:attrName>
                                        </p:attrNameLst>
                                      </p:cBhvr>
                                      <p:to>
                                        <p:strVal val="0.25"/>
                                      </p:to>
                                    </p:set>
                                    <p:animEffect filter="image" prLst="opacity: 0.25">
                                      <p:cBhvr rctx="IE">
                                        <p:cTn id="348" dur="indefinite"/>
                                        <p:tgtEl>
                                          <p:spTgt spid="37"/>
                                        </p:tgtEl>
                                      </p:cBhvr>
                                    </p:animEffect>
                                  </p:childTnLst>
                                </p:cTn>
                              </p:par>
                              <p:par>
                                <p:cTn id="349" presetID="9" presetClass="emph" presetSubtype="0" grpId="2" nodeType="withEffect">
                                  <p:stCondLst>
                                    <p:cond delay="0"/>
                                  </p:stCondLst>
                                  <p:childTnLst>
                                    <p:set>
                                      <p:cBhvr rctx="PPT">
                                        <p:cTn id="350" dur="indefinite"/>
                                        <p:tgtEl>
                                          <p:spTgt spid="74"/>
                                        </p:tgtEl>
                                        <p:attrNameLst>
                                          <p:attrName>style.opacity</p:attrName>
                                        </p:attrNameLst>
                                      </p:cBhvr>
                                      <p:to>
                                        <p:strVal val="0.25"/>
                                      </p:to>
                                    </p:set>
                                    <p:animEffect filter="image" prLst="opacity: 0.25">
                                      <p:cBhvr rctx="IE">
                                        <p:cTn id="351" dur="indefinite"/>
                                        <p:tgtEl>
                                          <p:spTgt spid="74"/>
                                        </p:tgtEl>
                                      </p:cBhvr>
                                    </p:animEffect>
                                  </p:childTnLst>
                                </p:cTn>
                              </p:par>
                              <p:par>
                                <p:cTn id="352" presetID="9" presetClass="emph" presetSubtype="0" grpId="2" nodeType="withEffect">
                                  <p:stCondLst>
                                    <p:cond delay="0"/>
                                  </p:stCondLst>
                                  <p:childTnLst>
                                    <p:set>
                                      <p:cBhvr rctx="PPT">
                                        <p:cTn id="353" dur="indefinite"/>
                                        <p:tgtEl>
                                          <p:spTgt spid="76"/>
                                        </p:tgtEl>
                                        <p:attrNameLst>
                                          <p:attrName>style.opacity</p:attrName>
                                        </p:attrNameLst>
                                      </p:cBhvr>
                                      <p:to>
                                        <p:strVal val="0.25"/>
                                      </p:to>
                                    </p:set>
                                    <p:animEffect filter="image" prLst="opacity: 0.25">
                                      <p:cBhvr rctx="IE">
                                        <p:cTn id="354" dur="indefinite"/>
                                        <p:tgtEl>
                                          <p:spTgt spid="76"/>
                                        </p:tgtEl>
                                      </p:cBhvr>
                                    </p:animEffect>
                                  </p:childTnLst>
                                </p:cTn>
                              </p:par>
                              <p:par>
                                <p:cTn id="355" presetID="9" presetClass="emph" presetSubtype="0" grpId="1" nodeType="withEffect">
                                  <p:stCondLst>
                                    <p:cond delay="0"/>
                                  </p:stCondLst>
                                  <p:childTnLst>
                                    <p:set>
                                      <p:cBhvr rctx="PPT">
                                        <p:cTn id="356" dur="indefinite"/>
                                        <p:tgtEl>
                                          <p:spTgt spid="78"/>
                                        </p:tgtEl>
                                        <p:attrNameLst>
                                          <p:attrName>style.opacity</p:attrName>
                                        </p:attrNameLst>
                                      </p:cBhvr>
                                      <p:to>
                                        <p:strVal val="0.25"/>
                                      </p:to>
                                    </p:set>
                                    <p:animEffect filter="image" prLst="opacity: 0.25">
                                      <p:cBhvr rctx="IE">
                                        <p:cTn id="357" dur="indefinite"/>
                                        <p:tgtEl>
                                          <p:spTgt spid="78"/>
                                        </p:tgtEl>
                                      </p:cBhvr>
                                    </p:animEffect>
                                  </p:childTnLst>
                                </p:cTn>
                              </p:par>
                              <p:par>
                                <p:cTn id="358" presetID="9" presetClass="emph" presetSubtype="0" grpId="2" nodeType="withEffect">
                                  <p:stCondLst>
                                    <p:cond delay="0"/>
                                  </p:stCondLst>
                                  <p:childTnLst>
                                    <p:set>
                                      <p:cBhvr rctx="PPT">
                                        <p:cTn id="359" dur="indefinite"/>
                                        <p:tgtEl>
                                          <p:spTgt spid="88"/>
                                        </p:tgtEl>
                                        <p:attrNameLst>
                                          <p:attrName>style.opacity</p:attrName>
                                        </p:attrNameLst>
                                      </p:cBhvr>
                                      <p:to>
                                        <p:strVal val="0.25"/>
                                      </p:to>
                                    </p:set>
                                    <p:animEffect filter="image" prLst="opacity: 0.25">
                                      <p:cBhvr rctx="IE">
                                        <p:cTn id="360" dur="indefinite"/>
                                        <p:tgtEl>
                                          <p:spTgt spid="88"/>
                                        </p:tgtEl>
                                      </p:cBhvr>
                                    </p:animEffect>
                                  </p:childTnLst>
                                </p:cTn>
                              </p:par>
                              <p:par>
                                <p:cTn id="361" presetID="9" presetClass="emph" presetSubtype="0" grpId="2" nodeType="withEffect">
                                  <p:stCondLst>
                                    <p:cond delay="0"/>
                                  </p:stCondLst>
                                  <p:childTnLst>
                                    <p:set>
                                      <p:cBhvr rctx="PPT">
                                        <p:cTn id="362" dur="indefinite"/>
                                        <p:tgtEl>
                                          <p:spTgt spid="89"/>
                                        </p:tgtEl>
                                        <p:attrNameLst>
                                          <p:attrName>style.opacity</p:attrName>
                                        </p:attrNameLst>
                                      </p:cBhvr>
                                      <p:to>
                                        <p:strVal val="0.25"/>
                                      </p:to>
                                    </p:set>
                                    <p:animEffect filter="image" prLst="opacity: 0.25">
                                      <p:cBhvr rctx="IE">
                                        <p:cTn id="363" dur="indefinite"/>
                                        <p:tgtEl>
                                          <p:spTgt spid="89"/>
                                        </p:tgtEl>
                                      </p:cBhvr>
                                    </p:animEffect>
                                  </p:childTnLst>
                                </p:cTn>
                              </p:par>
                              <p:par>
                                <p:cTn id="364" presetID="9" presetClass="emph" presetSubtype="0" grpId="2" nodeType="withEffect">
                                  <p:stCondLst>
                                    <p:cond delay="0"/>
                                  </p:stCondLst>
                                  <p:childTnLst>
                                    <p:set>
                                      <p:cBhvr rctx="PPT">
                                        <p:cTn id="365" dur="indefinite"/>
                                        <p:tgtEl>
                                          <p:spTgt spid="90"/>
                                        </p:tgtEl>
                                        <p:attrNameLst>
                                          <p:attrName>style.opacity</p:attrName>
                                        </p:attrNameLst>
                                      </p:cBhvr>
                                      <p:to>
                                        <p:strVal val="0.25"/>
                                      </p:to>
                                    </p:set>
                                    <p:animEffect filter="image" prLst="opacity: 0.25">
                                      <p:cBhvr rctx="IE">
                                        <p:cTn id="366" dur="indefinite"/>
                                        <p:tgtEl>
                                          <p:spTgt spid="90"/>
                                        </p:tgtEl>
                                      </p:cBhvr>
                                    </p:animEffect>
                                  </p:childTnLst>
                                </p:cTn>
                              </p:par>
                              <p:par>
                                <p:cTn id="367" presetID="9" presetClass="emph" presetSubtype="0" grpId="2" nodeType="withEffect">
                                  <p:stCondLst>
                                    <p:cond delay="0"/>
                                  </p:stCondLst>
                                  <p:childTnLst>
                                    <p:set>
                                      <p:cBhvr rctx="PPT">
                                        <p:cTn id="368" dur="indefinite"/>
                                        <p:tgtEl>
                                          <p:spTgt spid="91"/>
                                        </p:tgtEl>
                                        <p:attrNameLst>
                                          <p:attrName>style.opacity</p:attrName>
                                        </p:attrNameLst>
                                      </p:cBhvr>
                                      <p:to>
                                        <p:strVal val="0.25"/>
                                      </p:to>
                                    </p:set>
                                    <p:animEffect filter="image" prLst="opacity: 0.25">
                                      <p:cBhvr rctx="IE">
                                        <p:cTn id="369" dur="indefinite"/>
                                        <p:tgtEl>
                                          <p:spTgt spid="91"/>
                                        </p:tgtEl>
                                      </p:cBhvr>
                                    </p:animEffect>
                                  </p:childTnLst>
                                </p:cTn>
                              </p:par>
                              <p:par>
                                <p:cTn id="370" presetID="9" presetClass="emph" presetSubtype="0" grpId="1" nodeType="withEffect">
                                  <p:stCondLst>
                                    <p:cond delay="0"/>
                                  </p:stCondLst>
                                  <p:childTnLst>
                                    <p:set>
                                      <p:cBhvr rctx="PPT">
                                        <p:cTn id="371" dur="indefinite"/>
                                        <p:tgtEl>
                                          <p:spTgt spid="92"/>
                                        </p:tgtEl>
                                        <p:attrNameLst>
                                          <p:attrName>style.opacity</p:attrName>
                                        </p:attrNameLst>
                                      </p:cBhvr>
                                      <p:to>
                                        <p:strVal val="0.25"/>
                                      </p:to>
                                    </p:set>
                                    <p:animEffect filter="image" prLst="opacity: 0.25">
                                      <p:cBhvr rctx="IE">
                                        <p:cTn id="372" dur="indefinite"/>
                                        <p:tgtEl>
                                          <p:spTgt spid="92"/>
                                        </p:tgtEl>
                                      </p:cBhvr>
                                    </p:animEffect>
                                  </p:childTnLst>
                                </p:cTn>
                              </p:par>
                              <p:par>
                                <p:cTn id="373" presetID="9" presetClass="emph" presetSubtype="0" grpId="2" nodeType="withEffect">
                                  <p:stCondLst>
                                    <p:cond delay="0"/>
                                  </p:stCondLst>
                                  <p:childTnLst>
                                    <p:set>
                                      <p:cBhvr rctx="PPT">
                                        <p:cTn id="374" dur="indefinite"/>
                                        <p:tgtEl>
                                          <p:spTgt spid="95"/>
                                        </p:tgtEl>
                                        <p:attrNameLst>
                                          <p:attrName>style.opacity</p:attrName>
                                        </p:attrNameLst>
                                      </p:cBhvr>
                                      <p:to>
                                        <p:strVal val="0.25"/>
                                      </p:to>
                                    </p:set>
                                    <p:animEffect filter="image" prLst="opacity: 0.25">
                                      <p:cBhvr rctx="IE">
                                        <p:cTn id="375" dur="indefinite"/>
                                        <p:tgtEl>
                                          <p:spTgt spid="95"/>
                                        </p:tgtEl>
                                      </p:cBhvr>
                                    </p:animEffect>
                                  </p:childTnLst>
                                </p:cTn>
                              </p:par>
                              <p:par>
                                <p:cTn id="376" presetID="9" presetClass="emph" presetSubtype="0" grpId="2" nodeType="withEffect">
                                  <p:stCondLst>
                                    <p:cond delay="0"/>
                                  </p:stCondLst>
                                  <p:childTnLst>
                                    <p:set>
                                      <p:cBhvr rctx="PPT">
                                        <p:cTn id="377" dur="indefinite"/>
                                        <p:tgtEl>
                                          <p:spTgt spid="96"/>
                                        </p:tgtEl>
                                        <p:attrNameLst>
                                          <p:attrName>style.opacity</p:attrName>
                                        </p:attrNameLst>
                                      </p:cBhvr>
                                      <p:to>
                                        <p:strVal val="0.25"/>
                                      </p:to>
                                    </p:set>
                                    <p:animEffect filter="image" prLst="opacity: 0.25">
                                      <p:cBhvr rctx="IE">
                                        <p:cTn id="378" dur="indefinite"/>
                                        <p:tgtEl>
                                          <p:spTgt spid="96"/>
                                        </p:tgtEl>
                                      </p:cBhvr>
                                    </p:animEffect>
                                  </p:childTnLst>
                                </p:cTn>
                              </p:par>
                              <p:par>
                                <p:cTn id="379" presetID="9" presetClass="emph" presetSubtype="0" grpId="2" nodeType="withEffect">
                                  <p:stCondLst>
                                    <p:cond delay="0"/>
                                  </p:stCondLst>
                                  <p:childTnLst>
                                    <p:set>
                                      <p:cBhvr rctx="PPT">
                                        <p:cTn id="380" dur="indefinite"/>
                                        <p:tgtEl>
                                          <p:spTgt spid="97"/>
                                        </p:tgtEl>
                                        <p:attrNameLst>
                                          <p:attrName>style.opacity</p:attrName>
                                        </p:attrNameLst>
                                      </p:cBhvr>
                                      <p:to>
                                        <p:strVal val="0.25"/>
                                      </p:to>
                                    </p:set>
                                    <p:animEffect filter="image" prLst="opacity: 0.25">
                                      <p:cBhvr rctx="IE">
                                        <p:cTn id="381" dur="indefinite"/>
                                        <p:tgtEl>
                                          <p:spTgt spid="97"/>
                                        </p:tgtEl>
                                      </p:cBhvr>
                                    </p:animEffect>
                                  </p:childTnLst>
                                </p:cTn>
                              </p:par>
                              <p:par>
                                <p:cTn id="382" presetID="9" presetClass="emph" presetSubtype="0" grpId="2" nodeType="withEffect">
                                  <p:stCondLst>
                                    <p:cond delay="0"/>
                                  </p:stCondLst>
                                  <p:childTnLst>
                                    <p:set>
                                      <p:cBhvr rctx="PPT">
                                        <p:cTn id="383" dur="indefinite"/>
                                        <p:tgtEl>
                                          <p:spTgt spid="98"/>
                                        </p:tgtEl>
                                        <p:attrNameLst>
                                          <p:attrName>style.opacity</p:attrName>
                                        </p:attrNameLst>
                                      </p:cBhvr>
                                      <p:to>
                                        <p:strVal val="0.25"/>
                                      </p:to>
                                    </p:set>
                                    <p:animEffect filter="image" prLst="opacity: 0.25">
                                      <p:cBhvr rctx="IE">
                                        <p:cTn id="384" dur="indefinite"/>
                                        <p:tgtEl>
                                          <p:spTgt spid="98"/>
                                        </p:tgtEl>
                                      </p:cBhvr>
                                    </p:animEffect>
                                  </p:childTnLst>
                                </p:cTn>
                              </p:par>
                              <p:par>
                                <p:cTn id="385" presetID="9" presetClass="emph" presetSubtype="0" grpId="1" nodeType="withEffect">
                                  <p:stCondLst>
                                    <p:cond delay="0"/>
                                  </p:stCondLst>
                                  <p:childTnLst>
                                    <p:set>
                                      <p:cBhvr rctx="PPT">
                                        <p:cTn id="386" dur="indefinite"/>
                                        <p:tgtEl>
                                          <p:spTgt spid="99"/>
                                        </p:tgtEl>
                                        <p:attrNameLst>
                                          <p:attrName>style.opacity</p:attrName>
                                        </p:attrNameLst>
                                      </p:cBhvr>
                                      <p:to>
                                        <p:strVal val="0.25"/>
                                      </p:to>
                                    </p:set>
                                    <p:animEffect filter="image" prLst="opacity: 0.25">
                                      <p:cBhvr rctx="IE">
                                        <p:cTn id="387" dur="indefinite"/>
                                        <p:tgtEl>
                                          <p:spTgt spid="99"/>
                                        </p:tgtEl>
                                      </p:cBhvr>
                                    </p:animEffect>
                                  </p:childTnLst>
                                </p:cTn>
                              </p:par>
                              <p:par>
                                <p:cTn id="388" presetID="9" presetClass="emph" presetSubtype="0" grpId="2" nodeType="withEffect">
                                  <p:stCondLst>
                                    <p:cond delay="0"/>
                                  </p:stCondLst>
                                  <p:childTnLst>
                                    <p:set>
                                      <p:cBhvr rctx="PPT">
                                        <p:cTn id="389" dur="indefinite"/>
                                        <p:tgtEl>
                                          <p:spTgt spid="102"/>
                                        </p:tgtEl>
                                        <p:attrNameLst>
                                          <p:attrName>style.opacity</p:attrName>
                                        </p:attrNameLst>
                                      </p:cBhvr>
                                      <p:to>
                                        <p:strVal val="0.25"/>
                                      </p:to>
                                    </p:set>
                                    <p:animEffect filter="image" prLst="opacity: 0.25">
                                      <p:cBhvr rctx="IE">
                                        <p:cTn id="390" dur="indefinite"/>
                                        <p:tgtEl>
                                          <p:spTgt spid="102"/>
                                        </p:tgtEl>
                                      </p:cBhvr>
                                    </p:animEffect>
                                  </p:childTnLst>
                                </p:cTn>
                              </p:par>
                              <p:par>
                                <p:cTn id="391" presetID="9" presetClass="emph" presetSubtype="0" grpId="2" nodeType="withEffect">
                                  <p:stCondLst>
                                    <p:cond delay="0"/>
                                  </p:stCondLst>
                                  <p:childTnLst>
                                    <p:set>
                                      <p:cBhvr rctx="PPT">
                                        <p:cTn id="392" dur="indefinite"/>
                                        <p:tgtEl>
                                          <p:spTgt spid="103"/>
                                        </p:tgtEl>
                                        <p:attrNameLst>
                                          <p:attrName>style.opacity</p:attrName>
                                        </p:attrNameLst>
                                      </p:cBhvr>
                                      <p:to>
                                        <p:strVal val="0.25"/>
                                      </p:to>
                                    </p:set>
                                    <p:animEffect filter="image" prLst="opacity: 0.25">
                                      <p:cBhvr rctx="IE">
                                        <p:cTn id="393" dur="indefinite"/>
                                        <p:tgtEl>
                                          <p:spTgt spid="103"/>
                                        </p:tgtEl>
                                      </p:cBhvr>
                                    </p:animEffect>
                                  </p:childTnLst>
                                </p:cTn>
                              </p:par>
                              <p:par>
                                <p:cTn id="394" presetID="9" presetClass="emph" presetSubtype="0" grpId="2" nodeType="withEffect">
                                  <p:stCondLst>
                                    <p:cond delay="0"/>
                                  </p:stCondLst>
                                  <p:childTnLst>
                                    <p:set>
                                      <p:cBhvr rctx="PPT">
                                        <p:cTn id="395" dur="indefinite"/>
                                        <p:tgtEl>
                                          <p:spTgt spid="104"/>
                                        </p:tgtEl>
                                        <p:attrNameLst>
                                          <p:attrName>style.opacity</p:attrName>
                                        </p:attrNameLst>
                                      </p:cBhvr>
                                      <p:to>
                                        <p:strVal val="0.25"/>
                                      </p:to>
                                    </p:set>
                                    <p:animEffect filter="image" prLst="opacity: 0.25">
                                      <p:cBhvr rctx="IE">
                                        <p:cTn id="396" dur="indefinite"/>
                                        <p:tgtEl>
                                          <p:spTgt spid="104"/>
                                        </p:tgtEl>
                                      </p:cBhvr>
                                    </p:animEffect>
                                  </p:childTnLst>
                                </p:cTn>
                              </p:par>
                              <p:par>
                                <p:cTn id="397" presetID="9" presetClass="emph" presetSubtype="0" grpId="2" nodeType="withEffect">
                                  <p:stCondLst>
                                    <p:cond delay="0"/>
                                  </p:stCondLst>
                                  <p:childTnLst>
                                    <p:set>
                                      <p:cBhvr rctx="PPT">
                                        <p:cTn id="398" dur="indefinite"/>
                                        <p:tgtEl>
                                          <p:spTgt spid="105"/>
                                        </p:tgtEl>
                                        <p:attrNameLst>
                                          <p:attrName>style.opacity</p:attrName>
                                        </p:attrNameLst>
                                      </p:cBhvr>
                                      <p:to>
                                        <p:strVal val="0.25"/>
                                      </p:to>
                                    </p:set>
                                    <p:animEffect filter="image" prLst="opacity: 0.25">
                                      <p:cBhvr rctx="IE">
                                        <p:cTn id="399" dur="indefinite"/>
                                        <p:tgtEl>
                                          <p:spTgt spid="105"/>
                                        </p:tgtEl>
                                      </p:cBhvr>
                                    </p:animEffect>
                                  </p:childTnLst>
                                </p:cTn>
                              </p:par>
                              <p:par>
                                <p:cTn id="400" presetID="9" presetClass="emph" presetSubtype="0" grpId="1" nodeType="withEffect">
                                  <p:stCondLst>
                                    <p:cond delay="0"/>
                                  </p:stCondLst>
                                  <p:childTnLst>
                                    <p:set>
                                      <p:cBhvr rctx="PPT">
                                        <p:cTn id="401" dur="indefinite"/>
                                        <p:tgtEl>
                                          <p:spTgt spid="106"/>
                                        </p:tgtEl>
                                        <p:attrNameLst>
                                          <p:attrName>style.opacity</p:attrName>
                                        </p:attrNameLst>
                                      </p:cBhvr>
                                      <p:to>
                                        <p:strVal val="0.25"/>
                                      </p:to>
                                    </p:set>
                                    <p:animEffect filter="image" prLst="opacity: 0.25">
                                      <p:cBhvr rctx="IE">
                                        <p:cTn id="402" dur="indefinite"/>
                                        <p:tgtEl>
                                          <p:spTgt spid="106"/>
                                        </p:tgtEl>
                                      </p:cBhvr>
                                    </p:animEffect>
                                  </p:childTnLst>
                                </p:cTn>
                              </p:par>
                              <p:par>
                                <p:cTn id="403" presetID="9" presetClass="emph" presetSubtype="0" grpId="1" nodeType="withEffect">
                                  <p:stCondLst>
                                    <p:cond delay="0"/>
                                  </p:stCondLst>
                                  <p:childTnLst>
                                    <p:set>
                                      <p:cBhvr rctx="PPT">
                                        <p:cTn id="404" dur="indefinite"/>
                                        <p:tgtEl>
                                          <p:spTgt spid="81"/>
                                        </p:tgtEl>
                                        <p:attrNameLst>
                                          <p:attrName>style.opacity</p:attrName>
                                        </p:attrNameLst>
                                      </p:cBhvr>
                                      <p:to>
                                        <p:strVal val="0.25"/>
                                      </p:to>
                                    </p:set>
                                    <p:animEffect filter="image" prLst="opacity: 0.25">
                                      <p:cBhvr rctx="IE">
                                        <p:cTn id="405" dur="indefinite"/>
                                        <p:tgtEl>
                                          <p:spTgt spid="81"/>
                                        </p:tgtEl>
                                      </p:cBhvr>
                                    </p:animEffect>
                                  </p:childTnLst>
                                </p:cTn>
                              </p:par>
                              <p:par>
                                <p:cTn id="406" presetID="9" presetClass="emph" presetSubtype="0" grpId="1" nodeType="withEffect">
                                  <p:stCondLst>
                                    <p:cond delay="0"/>
                                  </p:stCondLst>
                                  <p:childTnLst>
                                    <p:set>
                                      <p:cBhvr rctx="PPT">
                                        <p:cTn id="407" dur="indefinite"/>
                                        <p:tgtEl>
                                          <p:spTgt spid="93"/>
                                        </p:tgtEl>
                                        <p:attrNameLst>
                                          <p:attrName>style.opacity</p:attrName>
                                        </p:attrNameLst>
                                      </p:cBhvr>
                                      <p:to>
                                        <p:strVal val="0.25"/>
                                      </p:to>
                                    </p:set>
                                    <p:animEffect filter="image" prLst="opacity: 0.25">
                                      <p:cBhvr rctx="IE">
                                        <p:cTn id="408" dur="indefinite"/>
                                        <p:tgtEl>
                                          <p:spTgt spid="93"/>
                                        </p:tgtEl>
                                      </p:cBhvr>
                                    </p:animEffect>
                                  </p:childTnLst>
                                </p:cTn>
                              </p:par>
                              <p:par>
                                <p:cTn id="409" presetID="9" presetClass="emph" presetSubtype="0" grpId="1" nodeType="withEffect">
                                  <p:stCondLst>
                                    <p:cond delay="0"/>
                                  </p:stCondLst>
                                  <p:childTnLst>
                                    <p:set>
                                      <p:cBhvr rctx="PPT">
                                        <p:cTn id="410" dur="indefinite"/>
                                        <p:tgtEl>
                                          <p:spTgt spid="100"/>
                                        </p:tgtEl>
                                        <p:attrNameLst>
                                          <p:attrName>style.opacity</p:attrName>
                                        </p:attrNameLst>
                                      </p:cBhvr>
                                      <p:to>
                                        <p:strVal val="0.25"/>
                                      </p:to>
                                    </p:set>
                                    <p:animEffect filter="image" prLst="opacity: 0.25">
                                      <p:cBhvr rctx="IE">
                                        <p:cTn id="411" dur="indefinite"/>
                                        <p:tgtEl>
                                          <p:spTgt spid="100"/>
                                        </p:tgtEl>
                                      </p:cBhvr>
                                    </p:animEffect>
                                  </p:childTnLst>
                                </p:cTn>
                              </p:par>
                              <p:par>
                                <p:cTn id="412" presetID="9" presetClass="emph" presetSubtype="0" grpId="1" nodeType="withEffect">
                                  <p:stCondLst>
                                    <p:cond delay="0"/>
                                  </p:stCondLst>
                                  <p:childTnLst>
                                    <p:set>
                                      <p:cBhvr rctx="PPT">
                                        <p:cTn id="413" dur="indefinite"/>
                                        <p:tgtEl>
                                          <p:spTgt spid="107"/>
                                        </p:tgtEl>
                                        <p:attrNameLst>
                                          <p:attrName>style.opacity</p:attrName>
                                        </p:attrNameLst>
                                      </p:cBhvr>
                                      <p:to>
                                        <p:strVal val="0.25"/>
                                      </p:to>
                                    </p:set>
                                    <p:animEffect filter="image" prLst="opacity: 0.25">
                                      <p:cBhvr rctx="IE">
                                        <p:cTn id="414" dur="indefinite"/>
                                        <p:tgtEl>
                                          <p:spTgt spid="107"/>
                                        </p:tgtEl>
                                      </p:cBhvr>
                                    </p:animEffect>
                                  </p:childTnLst>
                                </p:cTn>
                              </p:par>
                            </p:childTnLst>
                          </p:cTn>
                        </p:par>
                      </p:childTnLst>
                    </p:cTn>
                  </p:par>
                  <p:par>
                    <p:cTn id="415" fill="hold">
                      <p:stCondLst>
                        <p:cond delay="indefinite"/>
                      </p:stCondLst>
                      <p:childTnLst>
                        <p:par>
                          <p:cTn id="416" fill="hold">
                            <p:stCondLst>
                              <p:cond delay="0"/>
                            </p:stCondLst>
                            <p:childTnLst>
                              <p:par>
                                <p:cTn id="417" presetID="1" presetClass="entr" presetSubtype="0" fill="hold" grpId="0" nodeType="clickEffect">
                                  <p:stCondLst>
                                    <p:cond delay="0"/>
                                  </p:stCondLst>
                                  <p:childTnLst>
                                    <p:set>
                                      <p:cBhvr>
                                        <p:cTn id="41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80" grpId="0" animBg="1"/>
      <p:bldP spid="80" grpId="1" animBg="1"/>
      <p:bldP spid="80" grpId="2" animBg="1"/>
      <p:bldP spid="35" grpId="0" animBg="1"/>
      <p:bldP spid="35" grpId="1" animBg="1"/>
      <p:bldP spid="35" grpId="2" animBg="1"/>
      <p:bldP spid="94" grpId="0" animBg="1"/>
      <p:bldP spid="94" grpId="1" animBg="1"/>
      <p:bldP spid="94" grpId="2" animBg="1"/>
      <p:bldP spid="101" grpId="0" animBg="1"/>
      <p:bldP spid="101" grpId="1" animBg="1"/>
      <p:bldP spid="101" grpId="2" animBg="1"/>
      <p:bldP spid="82" grpId="0"/>
      <p:bldP spid="82" grpId="1"/>
      <p:bldP spid="82" grpId="2"/>
      <p:bldP spid="83" grpId="0"/>
      <p:bldP spid="83" grpId="1"/>
      <p:bldP spid="83" grpId="2"/>
      <p:bldP spid="84" grpId="0"/>
      <p:bldP spid="84" grpId="1"/>
      <p:bldP spid="84" grpId="2"/>
      <p:bldP spid="85" grpId="0"/>
      <p:bldP spid="85" grpId="1"/>
      <p:bldP spid="85" grpId="2"/>
      <p:bldP spid="86" grpId="0"/>
      <p:bldP spid="86" grpId="1"/>
      <p:bldP spid="69" grpId="0" animBg="1"/>
      <p:bldP spid="69" grpId="1" animBg="1"/>
      <p:bldP spid="65" grpId="0" animBg="1"/>
      <p:bldP spid="65" grpId="1" animBg="1"/>
      <p:bldP spid="66" grpId="0" animBg="1"/>
      <p:bldP spid="66" grpId="1" animBg="1"/>
      <p:bldP spid="67" grpId="0" animBg="1"/>
      <p:bldP spid="67" grpId="1" animBg="1"/>
      <p:bldP spid="68" grpId="0" animBg="1"/>
      <p:bldP spid="68" grpId="1" animBg="1"/>
      <p:bldP spid="57" grpId="0" animBg="1"/>
      <p:bldP spid="57" grpId="1" animBg="1"/>
      <p:bldP spid="57" grpId="2" animBg="1"/>
      <p:bldP spid="57" grpId="3" animBg="1"/>
      <p:bldP spid="55" grpId="0" animBg="1"/>
      <p:bldP spid="55" grpId="1" animBg="1"/>
      <p:bldP spid="55" grpId="2" animBg="1"/>
      <p:bldP spid="55" grpId="3" animBg="1"/>
      <p:bldP spid="56" grpId="0" animBg="1"/>
      <p:bldP spid="56" grpId="1" animBg="1"/>
      <p:bldP spid="56" grpId="2" animBg="1"/>
      <p:bldP spid="56" grpId="3" animBg="1"/>
      <p:bldP spid="44" grpId="0" animBg="1"/>
      <p:bldP spid="44" grpId="1" animBg="1"/>
      <p:bldP spid="44" grpId="2" animBg="1"/>
      <p:bldP spid="44" grpId="3" animBg="1"/>
      <p:bldP spid="54" grpId="0" animBg="1"/>
      <p:bldP spid="54" grpId="1" animBg="1"/>
      <p:bldP spid="54" grpId="2" animBg="1"/>
      <p:bldP spid="54" grpId="3"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 grpId="0" animBg="1"/>
      <p:bldP spid="7" grpId="0" animBg="1"/>
      <p:bldP spid="7" grpId="1" animBg="1"/>
      <p:bldP spid="7" grpId="2" animBg="1"/>
      <p:bldP spid="7" grpId="3" animBg="1"/>
      <p:bldP spid="7" grpId="4" animBg="1"/>
      <p:bldP spid="8" grpId="0"/>
      <p:bldP spid="71" grpId="0"/>
      <p:bldP spid="71" grpId="1"/>
      <p:bldP spid="43" grpId="0" animBg="1"/>
      <p:bldP spid="13" grpId="0" animBg="1"/>
      <p:bldP spid="13" grpId="1" animBg="1"/>
      <p:bldP spid="63" grpId="0" animBg="1"/>
      <p:bldP spid="36" grpId="0"/>
      <p:bldP spid="36" grpId="1"/>
      <p:bldP spid="36" grpId="2"/>
      <p:bldP spid="37" grpId="0"/>
      <p:bldP spid="37" grpId="1"/>
      <p:bldP spid="37" grpId="2"/>
      <p:bldP spid="74" grpId="0"/>
      <p:bldP spid="74" grpId="1"/>
      <p:bldP spid="74" grpId="2"/>
      <p:bldP spid="76" grpId="0"/>
      <p:bldP spid="76" grpId="1"/>
      <p:bldP spid="76" grpId="2"/>
      <p:bldP spid="78" grpId="0"/>
      <p:bldP spid="78" grpId="1"/>
      <p:bldP spid="88" grpId="0"/>
      <p:bldP spid="88" grpId="1"/>
      <p:bldP spid="88" grpId="2"/>
      <p:bldP spid="89" grpId="0"/>
      <p:bldP spid="89" grpId="1"/>
      <p:bldP spid="89" grpId="2"/>
      <p:bldP spid="90" grpId="0"/>
      <p:bldP spid="90" grpId="1"/>
      <p:bldP spid="90" grpId="2"/>
      <p:bldP spid="91" grpId="0"/>
      <p:bldP spid="91" grpId="1"/>
      <p:bldP spid="91" grpId="2"/>
      <p:bldP spid="92" grpId="0"/>
      <p:bldP spid="92" grpId="1"/>
      <p:bldP spid="95" grpId="0"/>
      <p:bldP spid="95" grpId="1"/>
      <p:bldP spid="95" grpId="2"/>
      <p:bldP spid="96" grpId="0"/>
      <p:bldP spid="96" grpId="1"/>
      <p:bldP spid="96" grpId="2"/>
      <p:bldP spid="97" grpId="0"/>
      <p:bldP spid="97" grpId="1"/>
      <p:bldP spid="97" grpId="2"/>
      <p:bldP spid="98" grpId="0"/>
      <p:bldP spid="98" grpId="1"/>
      <p:bldP spid="98" grpId="2"/>
      <p:bldP spid="99" grpId="0"/>
      <p:bldP spid="99" grpId="1"/>
      <p:bldP spid="102" grpId="0"/>
      <p:bldP spid="102" grpId="1"/>
      <p:bldP spid="102" grpId="2"/>
      <p:bldP spid="103" grpId="0"/>
      <p:bldP spid="103" grpId="1"/>
      <p:bldP spid="103" grpId="2"/>
      <p:bldP spid="104" grpId="0"/>
      <p:bldP spid="104" grpId="1"/>
      <p:bldP spid="104" grpId="2"/>
      <p:bldP spid="105" grpId="0"/>
      <p:bldP spid="105" grpId="1"/>
      <p:bldP spid="105" grpId="2"/>
      <p:bldP spid="106" grpId="0"/>
      <p:bldP spid="106" grpId="1"/>
      <p:bldP spid="81" grpId="0"/>
      <p:bldP spid="81" grpId="1"/>
      <p:bldP spid="93" grpId="0"/>
      <p:bldP spid="93" grpId="1"/>
      <p:bldP spid="100" grpId="0"/>
      <p:bldP spid="100" grpId="1"/>
      <p:bldP spid="107" grpId="0"/>
      <p:bldP spid="107" grpId="1"/>
      <p:bldP spid="40"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Location Filtering</a:t>
            </a:r>
          </a:p>
        </p:txBody>
      </p:sp>
      <p:sp>
        <p:nvSpPr>
          <p:cNvPr id="3" name="Content Placeholder 2"/>
          <p:cNvSpPr>
            <a:spLocks noGrp="1"/>
          </p:cNvSpPr>
          <p:nvPr>
            <p:ph idx="1"/>
          </p:nvPr>
        </p:nvSpPr>
        <p:spPr>
          <a:xfrm>
            <a:off x="228600" y="1126191"/>
            <a:ext cx="8610600" cy="5122211"/>
          </a:xfrm>
        </p:spPr>
        <p:txBody>
          <a:bodyPr/>
          <a:lstStyle/>
          <a:p>
            <a:r>
              <a:rPr lang="en-US" sz="2400" b="1" dirty="0">
                <a:solidFill>
                  <a:srgbClr val="0070C0"/>
                </a:solidFill>
              </a:rPr>
              <a:t>Alignment</a:t>
            </a:r>
            <a:r>
              <a:rPr lang="en-US" sz="2400" dirty="0"/>
              <a:t> is </a:t>
            </a:r>
            <a:r>
              <a:rPr lang="en-US" sz="2400" dirty="0">
                <a:solidFill>
                  <a:srgbClr val="FF0000"/>
                </a:solidFill>
              </a:rPr>
              <a:t>expensive</a:t>
            </a:r>
            <a:r>
              <a:rPr lang="en-US" sz="2400" dirty="0"/>
              <a:t> and requires the use of O(n</a:t>
            </a:r>
            <a:r>
              <a:rPr lang="en-US" sz="2400" baseline="30000" dirty="0"/>
              <a:t>2</a:t>
            </a:r>
            <a:r>
              <a:rPr lang="en-US" sz="2400" dirty="0"/>
              <a:t>) dynamic programming algorithm </a:t>
            </a:r>
          </a:p>
          <a:p>
            <a:pPr lvl="1"/>
            <a:r>
              <a:rPr lang="en-US" sz="2100" dirty="0"/>
              <a:t>We need to align millions to billions of reads </a:t>
            </a:r>
          </a:p>
          <a:p>
            <a:pPr lvl="2"/>
            <a:endParaRPr lang="en-US" sz="2250" dirty="0"/>
          </a:p>
          <a:p>
            <a:pPr marL="257175" lvl="1" indent="-257175">
              <a:buClr>
                <a:schemeClr val="accent1"/>
              </a:buClr>
              <a:buSzPct val="65000"/>
              <a:buFont typeface="Wingdings" pitchFamily="2" charset="2"/>
              <a:buChar char="n"/>
            </a:pPr>
            <a:r>
              <a:rPr lang="en-US" sz="2400" dirty="0"/>
              <a:t>Modern read mappers reduce the time spent on alignment for increased performance. Can be done in two ways:</a:t>
            </a:r>
          </a:p>
          <a:p>
            <a:pPr marL="721519" lvl="2" indent="-457200">
              <a:buSzPct val="100000"/>
              <a:buFont typeface="+mj-lt"/>
              <a:buAutoNum type="arabicPeriod"/>
            </a:pPr>
            <a:r>
              <a:rPr lang="en-US" sz="2250" dirty="0"/>
              <a:t>Optimize the algorithm for alignment</a:t>
            </a:r>
          </a:p>
          <a:p>
            <a:pPr marL="721519" lvl="2" indent="-457200">
              <a:buSzPct val="100000"/>
              <a:buFont typeface="+mj-lt"/>
              <a:buAutoNum type="arabicPeriod"/>
            </a:pPr>
            <a:r>
              <a:rPr lang="en-US" sz="2250" dirty="0"/>
              <a:t>Reduce the number of alignments necessary by </a:t>
            </a:r>
            <a:r>
              <a:rPr lang="en-US" sz="2250" b="1" dirty="0">
                <a:solidFill>
                  <a:srgbClr val="0070C0"/>
                </a:solidFill>
              </a:rPr>
              <a:t>filtering</a:t>
            </a:r>
            <a:r>
              <a:rPr lang="en-US" sz="2250" dirty="0">
                <a:solidFill>
                  <a:srgbClr val="0070C0"/>
                </a:solidFill>
              </a:rPr>
              <a:t> </a:t>
            </a:r>
            <a:r>
              <a:rPr lang="en-US" sz="2250" dirty="0"/>
              <a:t>out mismatches quickly </a:t>
            </a:r>
          </a:p>
          <a:p>
            <a:pPr marL="721519" lvl="2" indent="-457200">
              <a:buSzPct val="100000"/>
              <a:buFont typeface="+mj-lt"/>
              <a:buAutoNum type="arabicPeriod"/>
            </a:pPr>
            <a:endParaRPr lang="en-US" sz="2100" dirty="0"/>
          </a:p>
          <a:p>
            <a:pPr marL="257175" lvl="1" indent="-257175">
              <a:buClr>
                <a:schemeClr val="accent1"/>
              </a:buClr>
              <a:buSzPct val="65000"/>
              <a:buFont typeface="Wingdings" pitchFamily="2" charset="2"/>
              <a:buChar char="n"/>
            </a:pPr>
            <a:r>
              <a:rPr lang="en-US" sz="2400" dirty="0"/>
              <a:t>Both methods are used by mappers today, but </a:t>
            </a:r>
            <a:r>
              <a:rPr lang="en-US" sz="2400" dirty="0">
                <a:solidFill>
                  <a:srgbClr val="7030A0"/>
                </a:solidFill>
              </a:rPr>
              <a:t>filtering has replaced alignment as the bottleneck</a:t>
            </a:r>
            <a:r>
              <a:rPr lang="en-US" sz="2400" dirty="0"/>
              <a:t> </a:t>
            </a:r>
            <a:r>
              <a:rPr lang="en-US" sz="1400" b="1" dirty="0">
                <a:solidFill>
                  <a:srgbClr val="4E6229"/>
                </a:solidFill>
              </a:rPr>
              <a:t>[Xin+, BMC Genomics 2013]</a:t>
            </a:r>
          </a:p>
          <a:p>
            <a:pPr marL="257175" lvl="1" indent="-257175">
              <a:buClr>
                <a:schemeClr val="accent1"/>
              </a:buClr>
              <a:buSzPct val="65000"/>
              <a:buFont typeface="Wingdings" pitchFamily="2" charset="2"/>
              <a:buChar char="n"/>
            </a:pPr>
            <a:endParaRPr lang="en-US" sz="1400" b="1" dirty="0">
              <a:solidFill>
                <a:srgbClr val="4E6229"/>
              </a:solidFill>
            </a:endParaRPr>
          </a:p>
          <a:p>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7" name="Rounded Rectangle 6"/>
          <p:cNvSpPr/>
          <p:nvPr/>
        </p:nvSpPr>
        <p:spPr>
          <a:xfrm>
            <a:off x="649777" y="2888053"/>
            <a:ext cx="7768246" cy="1686731"/>
          </a:xfrm>
          <a:prstGeom prst="roundRect">
            <a:avLst/>
          </a:prstGeom>
          <a:solidFill>
            <a:srgbClr val="DEEBF7"/>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Tahoma"/>
                <a:ea typeface="+mn-ea"/>
                <a:cs typeface="+mn-cs"/>
              </a:rPr>
              <a:t>Our goal is to accelerate </a:t>
            </a:r>
            <a:r>
              <a:rPr kumimoji="0" lang="en-US" sz="3000" b="1" i="0" u="none" strike="noStrike" kern="1200" cap="none" spc="0" normalizeH="0" baseline="0" noProof="0" dirty="0">
                <a:ln>
                  <a:noFill/>
                </a:ln>
                <a:solidFill>
                  <a:srgbClr val="0070C0"/>
                </a:solidFill>
                <a:effectLst/>
                <a:uLnTx/>
                <a:uFillTx/>
                <a:latin typeface="Tahoma"/>
                <a:ea typeface="+mn-ea"/>
                <a:cs typeface="+mn-cs"/>
              </a:rPr>
              <a:t>read mapping</a:t>
            </a:r>
            <a:r>
              <a:rPr kumimoji="0" lang="en-US" sz="3000" b="1" i="0" u="none" strike="noStrike" kern="1200" cap="none" spc="0" normalizeH="0" baseline="0" noProof="0" dirty="0">
                <a:ln>
                  <a:noFill/>
                </a:ln>
                <a:solidFill>
                  <a:srgbClr val="000000"/>
                </a:solidFill>
                <a:effectLst/>
                <a:uLnTx/>
                <a:uFillTx/>
                <a:latin typeface="Tahom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000000"/>
                </a:solidFill>
                <a:effectLst/>
                <a:uLnTx/>
                <a:uFillTx/>
                <a:latin typeface="Tahoma"/>
                <a:ea typeface="+mn-ea"/>
                <a:cs typeface="+mn-cs"/>
              </a:rPr>
              <a:t>by improving the </a:t>
            </a:r>
            <a:r>
              <a:rPr kumimoji="0" lang="en-US" sz="3000" b="1" i="0" u="none" strike="noStrike" kern="1200" cap="none" spc="0" normalizeH="0" baseline="0" noProof="0" dirty="0">
                <a:ln>
                  <a:noFill/>
                </a:ln>
                <a:solidFill>
                  <a:srgbClr val="0070C0"/>
                </a:solidFill>
                <a:effectLst/>
                <a:uLnTx/>
                <a:uFillTx/>
                <a:latin typeface="Tahoma"/>
                <a:ea typeface="+mn-ea"/>
                <a:cs typeface="+mn-cs"/>
              </a:rPr>
              <a:t>filtering</a:t>
            </a:r>
            <a:r>
              <a:rPr kumimoji="0" lang="en-US" sz="3000" b="1" i="0" u="none" strike="noStrike" kern="1200" cap="none" spc="0" normalizeH="0" baseline="0" noProof="0" dirty="0">
                <a:ln>
                  <a:noFill/>
                </a:ln>
                <a:solidFill>
                  <a:srgbClr val="000000"/>
                </a:solidFill>
                <a:effectLst/>
                <a:uLnTx/>
                <a:uFillTx/>
                <a:latin typeface="Tahoma"/>
                <a:ea typeface="+mn-ea"/>
                <a:cs typeface="+mn-cs"/>
              </a:rPr>
              <a:t> step </a:t>
            </a:r>
          </a:p>
        </p:txBody>
      </p:sp>
    </p:spTree>
    <p:extLst>
      <p:ext uri="{BB962C8B-B14F-4D97-AF65-F5344CB8AC3E}">
        <p14:creationId xmlns:p14="http://schemas.microsoft.com/office/powerpoint/2010/main" val="1064340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3">
                                            <p:txEl>
                                              <p:pRg st="0" end="0"/>
                                            </p:txEl>
                                          </p:spTgt>
                                        </p:tgtEl>
                                        <p:attrNameLst>
                                          <p:attrName>style.opacity</p:attrName>
                                        </p:attrNameLst>
                                      </p:cBhvr>
                                      <p:to>
                                        <p:strVal val="0.25"/>
                                      </p:to>
                                    </p:set>
                                    <p:animEffect filter="image" prLst="opacity: 0.25">
                                      <p:cBhvr rctx="IE">
                                        <p:cTn id="29" dur="indefinite"/>
                                        <p:tgtEl>
                                          <p:spTgt spid="3">
                                            <p:txEl>
                                              <p:pRg st="0" end="0"/>
                                            </p:txEl>
                                          </p:spTgt>
                                        </p:tgtEl>
                                      </p:cBhvr>
                                    </p:animEffect>
                                  </p:childTnLst>
                                </p:cTn>
                              </p:par>
                              <p:par>
                                <p:cTn id="30" presetID="9" presetClass="emph" presetSubtype="0" nodeType="withEffect">
                                  <p:stCondLst>
                                    <p:cond delay="0"/>
                                  </p:stCondLst>
                                  <p:childTnLst>
                                    <p:set>
                                      <p:cBhvr rctx="PPT">
                                        <p:cTn id="31" dur="indefinite"/>
                                        <p:tgtEl>
                                          <p:spTgt spid="3">
                                            <p:txEl>
                                              <p:pRg st="1" end="1"/>
                                            </p:txEl>
                                          </p:spTgt>
                                        </p:tgtEl>
                                        <p:attrNameLst>
                                          <p:attrName>style.opacity</p:attrName>
                                        </p:attrNameLst>
                                      </p:cBhvr>
                                      <p:to>
                                        <p:strVal val="0.25"/>
                                      </p:to>
                                    </p:set>
                                    <p:animEffect filter="image" prLst="opacity: 0.25">
                                      <p:cBhvr rctx="IE">
                                        <p:cTn id="32" dur="indefinite"/>
                                        <p:tgtEl>
                                          <p:spTgt spid="3">
                                            <p:txEl>
                                              <p:pRg st="1" end="1"/>
                                            </p:txEl>
                                          </p:spTgt>
                                        </p:tgtEl>
                                      </p:cBhvr>
                                    </p:animEffect>
                                  </p:childTnLst>
                                </p:cTn>
                              </p:par>
                              <p:par>
                                <p:cTn id="33" presetID="9" presetClass="emph" presetSubtype="0" nodeType="withEffect">
                                  <p:stCondLst>
                                    <p:cond delay="0"/>
                                  </p:stCondLst>
                                  <p:childTnLst>
                                    <p:set>
                                      <p:cBhvr rctx="PPT">
                                        <p:cTn id="34" dur="indefinite"/>
                                        <p:tgtEl>
                                          <p:spTgt spid="3">
                                            <p:txEl>
                                              <p:pRg st="3" end="3"/>
                                            </p:txEl>
                                          </p:spTgt>
                                        </p:tgtEl>
                                        <p:attrNameLst>
                                          <p:attrName>style.opacity</p:attrName>
                                        </p:attrNameLst>
                                      </p:cBhvr>
                                      <p:to>
                                        <p:strVal val="0.25"/>
                                      </p:to>
                                    </p:set>
                                    <p:animEffect filter="image" prLst="opacity: 0.25">
                                      <p:cBhvr rctx="IE">
                                        <p:cTn id="35" dur="indefinite"/>
                                        <p:tgtEl>
                                          <p:spTgt spid="3">
                                            <p:txEl>
                                              <p:pRg st="3" end="3"/>
                                            </p:txEl>
                                          </p:spTgt>
                                        </p:tgtEl>
                                      </p:cBhvr>
                                    </p:animEffect>
                                  </p:childTnLst>
                                </p:cTn>
                              </p:par>
                              <p:par>
                                <p:cTn id="36" presetID="9" presetClass="emph" presetSubtype="0" nodeType="withEffect">
                                  <p:stCondLst>
                                    <p:cond delay="0"/>
                                  </p:stCondLst>
                                  <p:childTnLst>
                                    <p:set>
                                      <p:cBhvr rctx="PPT">
                                        <p:cTn id="37" dur="indefinite"/>
                                        <p:tgtEl>
                                          <p:spTgt spid="3">
                                            <p:txEl>
                                              <p:pRg st="4" end="4"/>
                                            </p:txEl>
                                          </p:spTgt>
                                        </p:tgtEl>
                                        <p:attrNameLst>
                                          <p:attrName>style.opacity</p:attrName>
                                        </p:attrNameLst>
                                      </p:cBhvr>
                                      <p:to>
                                        <p:strVal val="0.25"/>
                                      </p:to>
                                    </p:set>
                                    <p:animEffect filter="image" prLst="opacity: 0.25">
                                      <p:cBhvr rctx="IE">
                                        <p:cTn id="38" dur="indefinite"/>
                                        <p:tgtEl>
                                          <p:spTgt spid="3">
                                            <p:txEl>
                                              <p:pRg st="4" end="4"/>
                                            </p:txEl>
                                          </p:spTgt>
                                        </p:tgtEl>
                                      </p:cBhvr>
                                    </p:animEffect>
                                  </p:childTnLst>
                                </p:cTn>
                              </p:par>
                              <p:par>
                                <p:cTn id="39" presetID="9" presetClass="emph" presetSubtype="0" nodeType="withEffect">
                                  <p:stCondLst>
                                    <p:cond delay="0"/>
                                  </p:stCondLst>
                                  <p:childTnLst>
                                    <p:set>
                                      <p:cBhvr rctx="PPT">
                                        <p:cTn id="40" dur="indefinite"/>
                                        <p:tgtEl>
                                          <p:spTgt spid="3">
                                            <p:txEl>
                                              <p:pRg st="5" end="5"/>
                                            </p:txEl>
                                          </p:spTgt>
                                        </p:tgtEl>
                                        <p:attrNameLst>
                                          <p:attrName>style.opacity</p:attrName>
                                        </p:attrNameLst>
                                      </p:cBhvr>
                                      <p:to>
                                        <p:strVal val="0.25"/>
                                      </p:to>
                                    </p:set>
                                    <p:animEffect filter="image" prLst="opacity: 0.25">
                                      <p:cBhvr rctx="IE">
                                        <p:cTn id="41" dur="indefinite"/>
                                        <p:tgtEl>
                                          <p:spTgt spid="3">
                                            <p:txEl>
                                              <p:pRg st="5" end="5"/>
                                            </p:txEl>
                                          </p:spTgt>
                                        </p:tgtEl>
                                      </p:cBhvr>
                                    </p:animEffect>
                                  </p:childTnLst>
                                </p:cTn>
                              </p:par>
                              <p:par>
                                <p:cTn id="42" presetID="9" presetClass="emph" presetSubtype="0" nodeType="withEffect">
                                  <p:stCondLst>
                                    <p:cond delay="0"/>
                                  </p:stCondLst>
                                  <p:childTnLst>
                                    <p:set>
                                      <p:cBhvr rctx="PPT">
                                        <p:cTn id="43" dur="indefinite"/>
                                        <p:tgtEl>
                                          <p:spTgt spid="3">
                                            <p:txEl>
                                              <p:pRg st="7" end="7"/>
                                            </p:txEl>
                                          </p:spTgt>
                                        </p:tgtEl>
                                        <p:attrNameLst>
                                          <p:attrName>style.opacity</p:attrName>
                                        </p:attrNameLst>
                                      </p:cBhvr>
                                      <p:to>
                                        <p:strVal val="0.25"/>
                                      </p:to>
                                    </p:set>
                                    <p:animEffect filter="image" prLst="opacity: 0.25">
                                      <p:cBhvr rctx="IE">
                                        <p:cTn id="44" dur="indefinite"/>
                                        <p:tgtEl>
                                          <p:spTgt spid="3">
                                            <p:txEl>
                                              <p:pRg st="7" end="7"/>
                                            </p:txEl>
                                          </p:spTgt>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A Paradigm Shift To </a:t>
            </a:r>
            <a:r>
              <a:rPr lang="is-IS" dirty="0"/>
              <a:t>…</a:t>
            </a:r>
            <a:endParaRPr lang="en-US" dirty="0"/>
          </a:p>
        </p:txBody>
      </p:sp>
      <p:sp>
        <p:nvSpPr>
          <p:cNvPr id="3" name="Content Placeholder 2"/>
          <p:cNvSpPr>
            <a:spLocks noGrp="1"/>
          </p:cNvSpPr>
          <p:nvPr>
            <p:ph idx="1"/>
          </p:nvPr>
        </p:nvSpPr>
        <p:spPr>
          <a:xfrm>
            <a:off x="228600" y="997527"/>
            <a:ext cx="8807896" cy="5193723"/>
          </a:xfrm>
        </p:spPr>
        <p:txBody>
          <a:bodyPr/>
          <a:lstStyle/>
          <a:p>
            <a:endParaRPr lang="en-US" dirty="0"/>
          </a:p>
          <a:p>
            <a:r>
              <a:rPr lang="en-US" sz="2800" dirty="0"/>
              <a:t>Enable computation with </a:t>
            </a:r>
            <a:r>
              <a:rPr lang="en-US" sz="2800" dirty="0">
                <a:solidFill>
                  <a:srgbClr val="0000FF"/>
                </a:solidFill>
              </a:rPr>
              <a:t>minimal data movement</a:t>
            </a:r>
          </a:p>
          <a:p>
            <a:endParaRPr lang="en-US" dirty="0"/>
          </a:p>
          <a:p>
            <a:endParaRPr lang="en-US" dirty="0"/>
          </a:p>
          <a:p>
            <a:r>
              <a:rPr lang="en-US" sz="2800" dirty="0">
                <a:solidFill>
                  <a:srgbClr val="0000FF"/>
                </a:solidFill>
              </a:rPr>
              <a:t>Compute where it makes sense</a:t>
            </a:r>
            <a:r>
              <a:rPr lang="en-US" sz="2800" dirty="0"/>
              <a:t> (</a:t>
            </a:r>
            <a:r>
              <a:rPr lang="en-US" sz="2800" dirty="0">
                <a:solidFill>
                  <a:srgbClr val="FF0000"/>
                </a:solidFill>
              </a:rPr>
              <a:t>where data resides</a:t>
            </a:r>
            <a:r>
              <a:rPr lang="en-US" sz="2800" dirty="0"/>
              <a:t>)</a:t>
            </a:r>
          </a:p>
          <a:p>
            <a:endParaRPr lang="en-US" dirty="0"/>
          </a:p>
          <a:p>
            <a:endParaRPr lang="en-US" dirty="0"/>
          </a:p>
          <a:p>
            <a:r>
              <a:rPr lang="en-US" sz="2800" dirty="0"/>
              <a:t>Make computing architectures more </a:t>
            </a:r>
            <a:r>
              <a:rPr lang="en-US" sz="2800" dirty="0">
                <a:solidFill>
                  <a:srgbClr val="0000FF"/>
                </a:solidFill>
              </a:rPr>
              <a:t>data-centric</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27</a:t>
            </a:fld>
            <a:endParaRPr lang="en-US"/>
          </a:p>
        </p:txBody>
      </p:sp>
    </p:spTree>
    <p:extLst>
      <p:ext uri="{BB962C8B-B14F-4D97-AF65-F5344CB8AC3E}">
        <p14:creationId xmlns:p14="http://schemas.microsoft.com/office/powerpoint/2010/main" val="70800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Background: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Hash Table Based with Filter</a:t>
            </a:r>
          </a:p>
        </p:txBody>
      </p:sp>
    </p:spTree>
    <p:extLst>
      <p:ext uri="{BB962C8B-B14F-4D97-AF65-F5344CB8AC3E}">
        <p14:creationId xmlns:p14="http://schemas.microsoft.com/office/powerpoint/2010/main" val="285324261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5455236" y="1277896"/>
            <a:ext cx="2914650" cy="86745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70" name="Rounded Rectangle 69"/>
          <p:cNvSpPr/>
          <p:nvPr/>
        </p:nvSpPr>
        <p:spPr>
          <a:xfrm>
            <a:off x="5621313" y="2560108"/>
            <a:ext cx="3357797" cy="3754825"/>
          </a:xfrm>
          <a:prstGeom prst="roundRect">
            <a:avLst/>
          </a:prstGeom>
          <a:solidFill>
            <a:srgbClr val="EBF2DF"/>
          </a:solid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Filter</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35" name="Rounded Rectangle 34"/>
          <p:cNvSpPr/>
          <p:nvPr/>
        </p:nvSpPr>
        <p:spPr>
          <a:xfrm>
            <a:off x="0" y="1288525"/>
            <a:ext cx="2914650" cy="87507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9" name="Rounded Rectangle 68"/>
          <p:cNvSpPr/>
          <p:nvPr/>
        </p:nvSpPr>
        <p:spPr>
          <a:xfrm>
            <a:off x="5819440" y="3320811"/>
            <a:ext cx="715710" cy="33039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894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5" name="Rounded Rectangle 64"/>
          <p:cNvSpPr/>
          <p:nvPr/>
        </p:nvSpPr>
        <p:spPr>
          <a:xfrm>
            <a:off x="6006664" y="3314032"/>
            <a:ext cx="507727"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37</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6" name="Rounded Rectangle 65"/>
          <p:cNvSpPr/>
          <p:nvPr/>
        </p:nvSpPr>
        <p:spPr>
          <a:xfrm>
            <a:off x="5713654" y="3320811"/>
            <a:ext cx="803994" cy="33049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1564</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7" name="Rounded Rectangle 66"/>
          <p:cNvSpPr/>
          <p:nvPr/>
        </p:nvSpPr>
        <p:spPr>
          <a:xfrm>
            <a:off x="5819441" y="3314031"/>
            <a:ext cx="717056"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ahoma"/>
                <a:ea typeface="+mn-ea"/>
                <a:cs typeface="+mn-cs"/>
              </a:rPr>
              <a:t>140</a:t>
            </a:r>
            <a:endParaRPr kumimoji="0" lang="en-US" sz="1800" b="1" i="0" u="none" strike="noStrike" kern="1200" cap="none" spc="0" normalizeH="0" baseline="0" noProof="0" dirty="0">
              <a:ln>
                <a:noFill/>
              </a:ln>
              <a:solidFill>
                <a:srgbClr val="FFFFFF"/>
              </a:solidFill>
              <a:effectLst/>
              <a:uLnTx/>
              <a:uFillTx/>
              <a:latin typeface="Tahoma"/>
              <a:ea typeface="+mn-ea"/>
              <a:cs typeface="+mn-cs"/>
            </a:endParaRPr>
          </a:p>
        </p:txBody>
      </p:sp>
      <p:sp>
        <p:nvSpPr>
          <p:cNvPr id="68" name="Rounded Rectangle 67"/>
          <p:cNvSpPr/>
          <p:nvPr/>
        </p:nvSpPr>
        <p:spPr>
          <a:xfrm>
            <a:off x="5715000" y="3320944"/>
            <a:ext cx="82015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57" name="Rounded Rectangle 56"/>
          <p:cNvSpPr/>
          <p:nvPr/>
        </p:nvSpPr>
        <p:spPr>
          <a:xfrm>
            <a:off x="3333759" y="5636658"/>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55" name="Rounded Rectangle 54"/>
          <p:cNvSpPr/>
          <p:nvPr/>
        </p:nvSpPr>
        <p:spPr>
          <a:xfrm>
            <a:off x="3333759"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894</a:t>
            </a:r>
          </a:p>
        </p:txBody>
      </p:sp>
      <p:sp>
        <p:nvSpPr>
          <p:cNvPr id="56" name="Rounded Rectangle 55"/>
          <p:cNvSpPr/>
          <p:nvPr/>
        </p:nvSpPr>
        <p:spPr>
          <a:xfrm>
            <a:off x="4368468" y="5257442"/>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1203</a:t>
            </a:r>
          </a:p>
        </p:txBody>
      </p:sp>
      <p:sp>
        <p:nvSpPr>
          <p:cNvPr id="44" name="Rounded Rectangle 43"/>
          <p:cNvSpPr/>
          <p:nvPr/>
        </p:nvSpPr>
        <p:spPr>
          <a:xfrm>
            <a:off x="3333759" y="487444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37</a:t>
            </a:r>
          </a:p>
        </p:txBody>
      </p:sp>
      <p:sp>
        <p:nvSpPr>
          <p:cNvPr id="54" name="Rounded Rectangle 53"/>
          <p:cNvSpPr/>
          <p:nvPr/>
        </p:nvSpPr>
        <p:spPr>
          <a:xfrm>
            <a:off x="4368468" y="4881599"/>
            <a:ext cx="909300" cy="323349"/>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140</a:t>
            </a:r>
          </a:p>
        </p:txBody>
      </p:sp>
      <p:sp>
        <p:nvSpPr>
          <p:cNvPr id="58" name="Freeform 57"/>
          <p:cNvSpPr/>
          <p:nvPr/>
        </p:nvSpPr>
        <p:spPr>
          <a:xfrm rot="5400000">
            <a:off x="7545841"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59" name="Freeform 58"/>
          <p:cNvSpPr/>
          <p:nvPr/>
        </p:nvSpPr>
        <p:spPr>
          <a:xfrm rot="5400000">
            <a:off x="7545841" y="242497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0" name="Freeform 59"/>
          <p:cNvSpPr/>
          <p:nvPr/>
        </p:nvSpPr>
        <p:spPr>
          <a:xfrm rot="5400000">
            <a:off x="7545841" y="237985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1" name="Freeform 60"/>
          <p:cNvSpPr/>
          <p:nvPr/>
        </p:nvSpPr>
        <p:spPr>
          <a:xfrm rot="5400000">
            <a:off x="7573899" y="24107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62" name="Freeform 61"/>
          <p:cNvSpPr/>
          <p:nvPr/>
        </p:nvSpPr>
        <p:spPr>
          <a:xfrm rot="5400000">
            <a:off x="7573899" y="2428024"/>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5156" t="33677" r="62961" b="29400"/>
          <a:stretch/>
        </p:blipFill>
        <p:spPr>
          <a:xfrm rot="21254383">
            <a:off x="519044" y="1345002"/>
            <a:ext cx="288954" cy="197331"/>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Hash Tables in Read Mapping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7996846" y="2"/>
            <a:ext cx="1147154" cy="973789"/>
          </a:xfrm>
          <a:prstGeom prst="rect">
            <a:avLst/>
          </a:prstGeom>
        </p:spPr>
      </p:pic>
      <p:sp>
        <p:nvSpPr>
          <p:cNvPr id="6" name="Rounded Rectangle 5"/>
          <p:cNvSpPr/>
          <p:nvPr/>
        </p:nvSpPr>
        <p:spPr>
          <a:xfrm>
            <a:off x="380905" y="3144297"/>
            <a:ext cx="2410691" cy="68517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Hash Table</a:t>
            </a:r>
          </a:p>
        </p:txBody>
      </p:sp>
      <p:sp>
        <p:nvSpPr>
          <p:cNvPr id="7" name="Freeform 6"/>
          <p:cNvSpPr/>
          <p:nvPr/>
        </p:nvSpPr>
        <p:spPr>
          <a:xfrm rot="5400000">
            <a:off x="1510144" y="408550"/>
            <a:ext cx="110838" cy="2101470"/>
          </a:xfrm>
          <a:custGeom>
            <a:avLst/>
            <a:gdLst>
              <a:gd name="connsiteX0" fmla="*/ 23852 w 57982"/>
              <a:gd name="connsiteY0" fmla="*/ 0 h 372533"/>
              <a:gd name="connsiteX1" fmla="*/ 1274 w 57982"/>
              <a:gd name="connsiteY1" fmla="*/ 146755 h 372533"/>
              <a:gd name="connsiteX2" fmla="*/ 57718 w 57982"/>
              <a:gd name="connsiteY2" fmla="*/ 237066 h 372533"/>
              <a:gd name="connsiteX3" fmla="*/ 23852 w 57982"/>
              <a:gd name="connsiteY3" fmla="*/ 372533 h 372533"/>
            </a:gdLst>
            <a:ahLst/>
            <a:cxnLst>
              <a:cxn ang="0">
                <a:pos x="connsiteX0" y="connsiteY0"/>
              </a:cxn>
              <a:cxn ang="0">
                <a:pos x="connsiteX1" y="connsiteY1"/>
              </a:cxn>
              <a:cxn ang="0">
                <a:pos x="connsiteX2" y="connsiteY2"/>
              </a:cxn>
              <a:cxn ang="0">
                <a:pos x="connsiteX3" y="connsiteY3"/>
              </a:cxn>
            </a:cxnLst>
            <a:rect l="l" t="t" r="r" b="b"/>
            <a:pathLst>
              <a:path w="57982" h="372533">
                <a:moveTo>
                  <a:pt x="23852" y="0"/>
                </a:moveTo>
                <a:cubicBezTo>
                  <a:pt x="9741" y="53622"/>
                  <a:pt x="-4370" y="107244"/>
                  <a:pt x="1274" y="146755"/>
                </a:cubicBezTo>
                <a:cubicBezTo>
                  <a:pt x="6918" y="186266"/>
                  <a:pt x="53955" y="199436"/>
                  <a:pt x="57718" y="237066"/>
                </a:cubicBezTo>
                <a:cubicBezTo>
                  <a:pt x="61481" y="274696"/>
                  <a:pt x="23852" y="357481"/>
                  <a:pt x="23852" y="372533"/>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ahoma"/>
              <a:ea typeface="+mn-ea"/>
              <a:cs typeface="+mn-cs"/>
            </a:endParaRPr>
          </a:p>
        </p:txBody>
      </p:sp>
      <p:sp>
        <p:nvSpPr>
          <p:cNvPr id="8" name="TextBox 7"/>
          <p:cNvSpPr txBox="1"/>
          <p:nvPr/>
        </p:nvSpPr>
        <p:spPr>
          <a:xfrm>
            <a:off x="79747" y="919191"/>
            <a:ext cx="3114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Tahoma"/>
                <a:ea typeface="+mn-ea"/>
                <a:cs typeface="+mn-cs"/>
              </a:rPr>
              <a:t>Read Sequence (100 </a:t>
            </a:r>
            <a:r>
              <a:rPr kumimoji="0" lang="en-US" sz="1800" b="1" i="0" u="none" strike="noStrike" kern="1200" cap="none" spc="0" normalizeH="0" baseline="0" noProof="0" dirty="0" err="1">
                <a:ln>
                  <a:noFill/>
                </a:ln>
                <a:solidFill>
                  <a:srgbClr val="FF0000"/>
                </a:solidFill>
                <a:effectLst/>
                <a:uLnTx/>
                <a:uFillTx/>
                <a:latin typeface="Tahoma"/>
                <a:ea typeface="+mn-ea"/>
                <a:cs typeface="+mn-cs"/>
              </a:rPr>
              <a:t>bp</a:t>
            </a:r>
            <a:r>
              <a:rPr kumimoji="0" lang="en-US" sz="1800" b="1" i="0" u="none" strike="noStrike" kern="1200" cap="none" spc="0" normalizeH="0" baseline="0" noProof="0" dirty="0">
                <a:ln>
                  <a:noFill/>
                </a:ln>
                <a:solidFill>
                  <a:srgbClr val="FF0000"/>
                </a:solidFill>
                <a:effectLst/>
                <a:uLnTx/>
                <a:uFillTx/>
                <a:latin typeface="Tahoma"/>
                <a:ea typeface="+mn-ea"/>
                <a:cs typeface="+mn-cs"/>
              </a:rPr>
              <a:t>)</a:t>
            </a:r>
          </a:p>
        </p:txBody>
      </p:sp>
      <p:cxnSp>
        <p:nvCxnSpPr>
          <p:cNvPr id="18" name="Straight Arrow Connector 17"/>
          <p:cNvCxnSpPr>
            <a:endCxn id="13" idx="1"/>
          </p:cNvCxnSpPr>
          <p:nvPr/>
        </p:nvCxnSpPr>
        <p:spPr>
          <a:xfrm>
            <a:off x="1034321" y="5381471"/>
            <a:ext cx="2247378" cy="2403"/>
          </a:xfrm>
          <a:prstGeom prst="straightConnector1">
            <a:avLst/>
          </a:prstGeom>
          <a:ln w="412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276009" y="1058176"/>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3B812F">
                    <a:lumMod val="75000"/>
                  </a:srgbClr>
                </a:solidFill>
                <a:effectLst/>
                <a:uLnTx/>
                <a:uFillTx/>
                <a:latin typeface="Tahoma"/>
                <a:ea typeface="+mn-ea"/>
                <a:cs typeface="+mn-cs"/>
              </a:rPr>
              <a:t>✔</a:t>
            </a:r>
          </a:p>
        </p:txBody>
      </p:sp>
      <p:cxnSp>
        <p:nvCxnSpPr>
          <p:cNvPr id="77" name="Straight Connector 76"/>
          <p:cNvCxnSpPr/>
          <p:nvPr/>
        </p:nvCxnSpPr>
        <p:spPr>
          <a:xfrm>
            <a:off x="821463" y="1335526"/>
            <a:ext cx="0" cy="249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621313" y="3104282"/>
            <a:ext cx="3357797" cy="791673"/>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ahoma"/>
                <a:ea typeface="+mn-ea"/>
                <a:cs typeface="+mn-cs"/>
              </a:rPr>
              <a:t>Reference Genome</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p:txBody>
      </p:sp>
      <p:sp>
        <p:nvSpPr>
          <p:cNvPr id="13" name="Rounded Rectangle 12"/>
          <p:cNvSpPr/>
          <p:nvPr/>
        </p:nvSpPr>
        <p:spPr>
          <a:xfrm>
            <a:off x="3281701" y="4807741"/>
            <a:ext cx="2173537" cy="1152265"/>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ctr" defTabSz="914400" rtl="0" eaLnBrk="1" fontAlgn="auto" latinLnBrk="0" hangingPunct="1">
              <a:lnSpc>
                <a:spcPct val="100000"/>
              </a:lnSpc>
              <a:spcBef>
                <a:spcPts val="0"/>
              </a:spcBef>
              <a:spcAft>
                <a:spcPts val="0"/>
              </a:spcAft>
              <a:buClrTx/>
              <a:buSzTx/>
              <a:buFontTx/>
              <a:buAutoNum type="arabicPlain" startAt="37"/>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140</a:t>
            </a:r>
          </a:p>
          <a:p>
            <a:pPr marL="342900" marR="0" lvl="0" indent="-342900" algn="ctr" defTabSz="914400" rtl="0" eaLnBrk="1" fontAlgn="auto" latinLnBrk="0" hangingPunct="1">
              <a:lnSpc>
                <a:spcPct val="100000"/>
              </a:lnSpc>
              <a:spcBef>
                <a:spcPts val="0"/>
              </a:spcBef>
              <a:spcAft>
                <a:spcPts val="0"/>
              </a:spcAft>
              <a:buClrTx/>
              <a:buSzTx/>
              <a:buFontTx/>
              <a:buAutoNum type="arabicPlain" startAt="894"/>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      1203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ahoma"/>
                <a:ea typeface="+mn-ea"/>
                <a:cs typeface="+mn-cs"/>
              </a:rPr>
              <a:t>1564</a:t>
            </a:r>
          </a:p>
        </p:txBody>
      </p:sp>
      <p:sp>
        <p:nvSpPr>
          <p:cNvPr id="36" name="TextBox 35"/>
          <p:cNvSpPr txBox="1"/>
          <p:nvPr/>
        </p:nvSpPr>
        <p:spPr>
          <a:xfrm>
            <a:off x="817172" y="1701939"/>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37" name="Rectangle 36"/>
          <p:cNvSpPr/>
          <p:nvPr/>
        </p:nvSpPr>
        <p:spPr>
          <a:xfrm>
            <a:off x="210186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Rectangle 73"/>
          <p:cNvSpPr/>
          <p:nvPr/>
        </p:nvSpPr>
        <p:spPr>
          <a:xfrm>
            <a:off x="2190390"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Rectangle 75"/>
          <p:cNvSpPr/>
          <p:nvPr/>
        </p:nvSpPr>
        <p:spPr>
          <a:xfrm>
            <a:off x="2283881" y="1776017"/>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8" name="TextBox 77"/>
          <p:cNvSpPr txBox="1"/>
          <p:nvPr/>
        </p:nvSpPr>
        <p:spPr>
          <a:xfrm>
            <a:off x="969572" y="1695526"/>
            <a:ext cx="127195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6633"/>
                </a:solidFill>
                <a:effectLst/>
                <a:uLnTx/>
                <a:uFillTx/>
                <a:latin typeface="Tahoma"/>
                <a:ea typeface="+mn-ea"/>
                <a:cs typeface="+mn-cs"/>
              </a:rPr>
              <a:t>Match!</a:t>
            </a:r>
          </a:p>
        </p:txBody>
      </p:sp>
      <p:sp>
        <p:nvSpPr>
          <p:cNvPr id="88" name="TextBox 87"/>
          <p:cNvSpPr txBox="1"/>
          <p:nvPr/>
        </p:nvSpPr>
        <p:spPr>
          <a:xfrm>
            <a:off x="6272408" y="1681371"/>
            <a:ext cx="176586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Tahoma"/>
                <a:ea typeface="+mn-ea"/>
                <a:cs typeface="+mn-cs"/>
              </a:rPr>
              <a:t>Aligning</a:t>
            </a:r>
          </a:p>
        </p:txBody>
      </p:sp>
      <p:sp>
        <p:nvSpPr>
          <p:cNvPr id="89" name="Rectangle 88"/>
          <p:cNvSpPr/>
          <p:nvPr/>
        </p:nvSpPr>
        <p:spPr>
          <a:xfrm>
            <a:off x="755709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0" name="Rectangle 89"/>
          <p:cNvSpPr/>
          <p:nvPr/>
        </p:nvSpPr>
        <p:spPr>
          <a:xfrm>
            <a:off x="7645626"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1" name="Rectangle 90"/>
          <p:cNvSpPr/>
          <p:nvPr/>
        </p:nvSpPr>
        <p:spPr>
          <a:xfrm>
            <a:off x="7739117" y="1755449"/>
            <a:ext cx="2568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92" name="TextBox 91"/>
          <p:cNvSpPr txBox="1"/>
          <p:nvPr/>
        </p:nvSpPr>
        <p:spPr>
          <a:xfrm>
            <a:off x="6249154" y="1684638"/>
            <a:ext cx="20289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FF0000"/>
                </a:solidFill>
                <a:effectLst/>
                <a:uLnTx/>
                <a:uFillTx/>
                <a:latin typeface="Tahoma"/>
                <a:ea typeface="+mn-ea"/>
                <a:cs typeface="+mn-cs"/>
              </a:rPr>
              <a:t>Mismatch</a:t>
            </a:r>
          </a:p>
        </p:txBody>
      </p:sp>
      <p:sp>
        <p:nvSpPr>
          <p:cNvPr id="72" name="TextBox 71"/>
          <p:cNvSpPr txBox="1"/>
          <p:nvPr/>
        </p:nvSpPr>
        <p:spPr>
          <a:xfrm>
            <a:off x="7333868" y="4469526"/>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3" name="TextBox 72"/>
          <p:cNvSpPr txBox="1"/>
          <p:nvPr/>
        </p:nvSpPr>
        <p:spPr>
          <a:xfrm>
            <a:off x="6306391" y="4894917"/>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5" name="TextBox 74"/>
          <p:cNvSpPr txBox="1"/>
          <p:nvPr/>
        </p:nvSpPr>
        <p:spPr>
          <a:xfrm>
            <a:off x="6304525" y="5372028"/>
            <a:ext cx="6858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
        <p:nvSpPr>
          <p:cNvPr id="79" name="TextBox 78"/>
          <p:cNvSpPr txBox="1"/>
          <p:nvPr/>
        </p:nvSpPr>
        <p:spPr>
          <a:xfrm>
            <a:off x="8028883" y="1801138"/>
            <a:ext cx="13023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False Negative</a:t>
            </a:r>
          </a:p>
        </p:txBody>
      </p:sp>
      <p:sp>
        <p:nvSpPr>
          <p:cNvPr id="93" name="Rectangle 92"/>
          <p:cNvSpPr/>
          <p:nvPr/>
        </p:nvSpPr>
        <p:spPr>
          <a:xfrm>
            <a:off x="6907339" y="1019100"/>
            <a:ext cx="877163"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0000"/>
                </a:solidFill>
                <a:effectLst/>
                <a:uLnTx/>
                <a:uFillTx/>
                <a:latin typeface="Tahoma"/>
                <a:ea typeface="+mn-ea"/>
                <a:cs typeface="+mn-cs"/>
              </a:rPr>
              <a:t>✘</a:t>
            </a:r>
          </a:p>
        </p:txBody>
      </p:sp>
    </p:spTree>
    <p:extLst>
      <p:ext uri="{BB962C8B-B14F-4D97-AF65-F5344CB8AC3E}">
        <p14:creationId xmlns:p14="http://schemas.microsoft.com/office/powerpoint/2010/main" val="4190174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42" presetClass="path" presetSubtype="0" accel="50000" decel="50000" fill="hold" nodeType="afterEffect">
                                  <p:stCondLst>
                                    <p:cond delay="0"/>
                                  </p:stCondLst>
                                  <p:childTnLst>
                                    <p:animMotion origin="layout" path="M 5.55556E-7 3.33333E-6 L 0.00347 0.58564 " pathEditMode="relative" rAng="0" ptsTypes="AA">
                                      <p:cBhvr>
                                        <p:cTn id="11" dur="2000" fill="hold"/>
                                        <p:tgtEl>
                                          <p:spTgt spid="12"/>
                                        </p:tgtEl>
                                        <p:attrNameLst>
                                          <p:attrName>ppt_x</p:attrName>
                                          <p:attrName>ppt_y</p:attrName>
                                        </p:attrNameLst>
                                      </p:cBhvr>
                                      <p:rCtr x="174" y="29282"/>
                                    </p:animMotion>
                                  </p:childTnLst>
                                </p:cTn>
                              </p:par>
                              <p:par>
                                <p:cTn id="12" presetID="12" presetClass="entr" presetSubtype="8" fill="hold" nodeType="withEffect">
                                  <p:stCondLst>
                                    <p:cond delay="1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p:tgtEl>
                                          <p:spTgt spid="18"/>
                                        </p:tgtEl>
                                        <p:attrNameLst>
                                          <p:attrName>ppt_x</p:attrName>
                                        </p:attrNameLst>
                                      </p:cBhvr>
                                      <p:tavLst>
                                        <p:tav tm="0">
                                          <p:val>
                                            <p:strVal val="#ppt_x-#ppt_w*1.125000"/>
                                          </p:val>
                                        </p:tav>
                                        <p:tav tm="100000">
                                          <p:val>
                                            <p:strVal val="#ppt_x"/>
                                          </p:val>
                                        </p:tav>
                                      </p:tavLst>
                                    </p:anim>
                                    <p:animEffect transition="in" filter="wipe(right)">
                                      <p:cBhvr>
                                        <p:cTn id="15" dur="500"/>
                                        <p:tgtEl>
                                          <p:spTgt spid="18"/>
                                        </p:tgtEl>
                                      </p:cBhvr>
                                    </p:animEffect>
                                  </p:childTnLst>
                                </p:cTn>
                              </p:par>
                              <p:par>
                                <p:cTn id="16" presetID="12" presetClass="entr" presetSubtype="8" fill="hold" grpId="0" nodeType="withEffect">
                                  <p:stCondLst>
                                    <p:cond delay="150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ppt_x</p:attrName>
                                        </p:attrNameLst>
                                      </p:cBhvr>
                                      <p:tavLst>
                                        <p:tav tm="0">
                                          <p:val>
                                            <p:strVal val="#ppt_x-#ppt_w*1.125000"/>
                                          </p:val>
                                        </p:tav>
                                        <p:tav tm="100000">
                                          <p:val>
                                            <p:strVal val="#ppt_x"/>
                                          </p:val>
                                        </p:tav>
                                      </p:tavLst>
                                    </p:anim>
                                    <p:animEffect transition="in" filter="wipe(right)">
                                      <p:cBhvr>
                                        <p:cTn id="19" dur="500"/>
                                        <p:tgtEl>
                                          <p:spTgt spid="13"/>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150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150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150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150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3.88889E-6 7.40741E-7 L 0.32343 7.40741E-7 " pathEditMode="relative" rAng="0" ptsTypes="AA">
                                      <p:cBhvr>
                                        <p:cTn id="34" dur="2000" fill="hold"/>
                                        <p:tgtEl>
                                          <p:spTgt spid="44"/>
                                        </p:tgtEl>
                                        <p:attrNameLst>
                                          <p:attrName>ppt_x</p:attrName>
                                          <p:attrName>ppt_y</p:attrName>
                                        </p:attrNameLst>
                                      </p:cBhvr>
                                      <p:rCtr x="16163" y="0"/>
                                    </p:animMotion>
                                  </p:childTnLst>
                                </p:cTn>
                              </p:par>
                              <p:par>
                                <p:cTn id="35" presetID="0" presetClass="path" presetSubtype="0" accel="50000" decel="50000" fill="hold" grpId="1" nodeType="withEffect">
                                  <p:stCondLst>
                                    <p:cond delay="0"/>
                                  </p:stCondLst>
                                  <p:childTnLst>
                                    <p:animMotion origin="layout" path="M -5.55556E-7 3.33333E-6 L 0.32344 3.33333E-6 " pathEditMode="relative" rAng="0" ptsTypes="AA">
                                      <p:cBhvr>
                                        <p:cTn id="36" dur="2000" fill="hold"/>
                                        <p:tgtEl>
                                          <p:spTgt spid="54"/>
                                        </p:tgtEl>
                                        <p:attrNameLst>
                                          <p:attrName>ppt_x</p:attrName>
                                          <p:attrName>ppt_y</p:attrName>
                                        </p:attrNameLst>
                                      </p:cBhvr>
                                      <p:rCtr x="16163" y="0"/>
                                    </p:animMotion>
                                  </p:childTnLst>
                                </p:cTn>
                              </p:par>
                              <p:par>
                                <p:cTn id="37" presetID="0" presetClass="path" presetSubtype="0" accel="50000" decel="50000" fill="hold" grpId="1" nodeType="withEffect">
                                  <p:stCondLst>
                                    <p:cond delay="0"/>
                                  </p:stCondLst>
                                  <p:childTnLst>
                                    <p:animMotion origin="layout" path="M 0 0 L 0.32344 0 " pathEditMode="relative" ptsTypes="AA">
                                      <p:cBhvr>
                                        <p:cTn id="38" dur="2000" fill="hold"/>
                                        <p:tgtEl>
                                          <p:spTgt spid="55"/>
                                        </p:tgtEl>
                                        <p:attrNameLst>
                                          <p:attrName>ppt_x</p:attrName>
                                          <p:attrName>ppt_y</p:attrName>
                                        </p:attrNameLst>
                                      </p:cBhvr>
                                    </p:animMotion>
                                  </p:childTnLst>
                                </p:cTn>
                              </p:par>
                              <p:par>
                                <p:cTn id="39" presetID="0" presetClass="path" presetSubtype="0" accel="50000" decel="50000" fill="hold" grpId="1" nodeType="withEffect">
                                  <p:stCondLst>
                                    <p:cond delay="0"/>
                                  </p:stCondLst>
                                  <p:childTnLst>
                                    <p:animMotion origin="layout" path="M 0 0 L 0.32344 0 " pathEditMode="relative" ptsTypes="AA">
                                      <p:cBhvr>
                                        <p:cTn id="40" dur="2000" fill="hold"/>
                                        <p:tgtEl>
                                          <p:spTgt spid="56"/>
                                        </p:tgtEl>
                                        <p:attrNameLst>
                                          <p:attrName>ppt_x</p:attrName>
                                          <p:attrName>ppt_y</p:attrName>
                                        </p:attrNameLst>
                                      </p:cBhvr>
                                    </p:animMotion>
                                  </p:childTnLst>
                                </p:cTn>
                              </p:par>
                              <p:par>
                                <p:cTn id="41" presetID="0" presetClass="path" presetSubtype="0" accel="50000" decel="50000" fill="hold" grpId="1" nodeType="withEffect">
                                  <p:stCondLst>
                                    <p:cond delay="0"/>
                                  </p:stCondLst>
                                  <p:childTnLst>
                                    <p:animMotion origin="layout" path="M 3.88889E-6 -3.7037E-7 L 0.32343 -3.7037E-7 " pathEditMode="relative" rAng="0" ptsTypes="AA">
                                      <p:cBhvr>
                                        <p:cTn id="42" dur="2000" fill="hold"/>
                                        <p:tgtEl>
                                          <p:spTgt spid="57"/>
                                        </p:tgtEl>
                                        <p:attrNameLst>
                                          <p:attrName>ppt_x</p:attrName>
                                          <p:attrName>ppt_y</p:attrName>
                                        </p:attrNameLst>
                                      </p:cBhvr>
                                      <p:rCtr x="16163" y="0"/>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par>
                          <p:cTn id="53" fill="hold">
                            <p:stCondLst>
                              <p:cond delay="0"/>
                            </p:stCondLst>
                            <p:childTnLst>
                              <p:par>
                                <p:cTn id="54" presetID="0" presetClass="path" presetSubtype="0" accel="50000" decel="50000" fill="hold" grpId="2" nodeType="afterEffect">
                                  <p:stCondLst>
                                    <p:cond delay="0"/>
                                  </p:stCondLst>
                                  <p:childTnLst>
                                    <p:animMotion origin="layout" path="M 0.32343 7.40741E-7 L 0.32343 -0.20926 " pathEditMode="relative" rAng="0" ptsTypes="AA">
                                      <p:cBhvr>
                                        <p:cTn id="55" dur="2000" fill="hold"/>
                                        <p:tgtEl>
                                          <p:spTgt spid="44"/>
                                        </p:tgtEl>
                                        <p:attrNameLst>
                                          <p:attrName>ppt_x</p:attrName>
                                          <p:attrName>ppt_y</p:attrName>
                                        </p:attrNameLst>
                                      </p:cBhvr>
                                      <p:rCtr x="0" y="-10463"/>
                                    </p:animMotion>
                                  </p:childTnLst>
                                </p:cTn>
                              </p:par>
                              <p:par>
                                <p:cTn id="56" presetID="0" presetClass="path" presetSubtype="0" accel="50000" decel="50000" fill="hold" grpId="2" nodeType="withEffect">
                                  <p:stCondLst>
                                    <p:cond delay="0"/>
                                  </p:stCondLst>
                                  <p:childTnLst>
                                    <p:animMotion origin="layout" path="M 0.32344 2.22222E-6 L 0.32344 -0.2838 " pathEditMode="relative" rAng="0" ptsTypes="AA">
                                      <p:cBhvr>
                                        <p:cTn id="57" dur="2000" fill="hold"/>
                                        <p:tgtEl>
                                          <p:spTgt spid="56"/>
                                        </p:tgtEl>
                                        <p:attrNameLst>
                                          <p:attrName>ppt_x</p:attrName>
                                          <p:attrName>ppt_y</p:attrName>
                                        </p:attrNameLst>
                                      </p:cBhvr>
                                      <p:rCtr x="0" y="-14190"/>
                                    </p:animMotion>
                                  </p:childTnLst>
                                </p:cTn>
                              </p:par>
                            </p:childTnLst>
                          </p:cTn>
                        </p:par>
                        <p:par>
                          <p:cTn id="58" fill="hold">
                            <p:stCondLst>
                              <p:cond delay="2000"/>
                            </p:stCondLst>
                            <p:childTnLst>
                              <p:par>
                                <p:cTn id="59" presetID="0" presetClass="path" presetSubtype="0" accel="50000" decel="50000" fill="hold" grpId="0" nodeType="afterEffect">
                                  <p:stCondLst>
                                    <p:cond delay="0"/>
                                  </p:stCondLst>
                                  <p:childTnLst>
                                    <p:animMotion origin="layout" path="M 0 0.0037 L -0.6592 -0.26852 " pathEditMode="relative" rAng="0" ptsTypes="AA">
                                      <p:cBhvr>
                                        <p:cTn id="60" dur="2000" fill="hold"/>
                                        <p:tgtEl>
                                          <p:spTgt spid="58"/>
                                        </p:tgtEl>
                                        <p:attrNameLst>
                                          <p:attrName>ppt_x</p:attrName>
                                          <p:attrName>ppt_y</p:attrName>
                                        </p:attrNameLst>
                                      </p:cBhvr>
                                      <p:rCtr x="-32969" y="-13611"/>
                                    </p:animMotion>
                                  </p:childTnLst>
                                </p:cTn>
                              </p:par>
                              <p:par>
                                <p:cTn id="61" presetID="0" presetClass="path" presetSubtype="0" accel="50000" decel="50000" fill="hold" grpId="0" nodeType="withEffect">
                                  <p:stCondLst>
                                    <p:cond delay="0"/>
                                  </p:stCondLst>
                                  <p:childTnLst>
                                    <p:animMotion origin="layout" path="M 0 0.00371 L -0.02986 -0.26921 " pathEditMode="relative" rAng="0" ptsTypes="AA">
                                      <p:cBhvr>
                                        <p:cTn id="62" dur="2000" fill="hold"/>
                                        <p:tgtEl>
                                          <p:spTgt spid="60"/>
                                        </p:tgtEl>
                                        <p:attrNameLst>
                                          <p:attrName>ppt_x</p:attrName>
                                          <p:attrName>ppt_y</p:attrName>
                                        </p:attrNameLst>
                                      </p:cBhvr>
                                      <p:rCtr x="-1493" y="-13657"/>
                                    </p:animMotion>
                                  </p:childTnLst>
                                </p:cTn>
                              </p:par>
                              <p:par>
                                <p:cTn id="63" presetID="0" presetClass="path" presetSubtype="0" accel="50000" decel="50000" fill="hold" grpId="0" nodeType="withEffect">
                                  <p:stCondLst>
                                    <p:cond delay="0"/>
                                  </p:stCondLst>
                                  <p:childTnLst>
                                    <p:animMotion origin="layout" path="M 0.00052 -0.00764 L -0.65555 -0.26898 " pathEditMode="relative" rAng="0" ptsTypes="AA">
                                      <p:cBhvr>
                                        <p:cTn id="64" dur="2000" fill="hold"/>
                                        <p:tgtEl>
                                          <p:spTgt spid="65"/>
                                        </p:tgtEl>
                                        <p:attrNameLst>
                                          <p:attrName>ppt_x</p:attrName>
                                          <p:attrName>ppt_y</p:attrName>
                                        </p:attrNameLst>
                                      </p:cBhvr>
                                      <p:rCtr x="-32813" y="-13079"/>
                                    </p:animMotion>
                                  </p:childTnLst>
                                </p:cTn>
                              </p:par>
                              <p:par>
                                <p:cTn id="65" presetID="0" presetClass="path" presetSubtype="0" accel="50000" decel="50000" fill="hold" grpId="0" nodeType="withEffect">
                                  <p:stCondLst>
                                    <p:cond delay="0"/>
                                  </p:stCondLst>
                                  <p:childTnLst>
                                    <p:animMotion origin="layout" path="M -8.33333E-7 -3.33333E-6 L -0.02899 -0.27268 " pathEditMode="relative" rAng="0" ptsTypes="AA">
                                      <p:cBhvr>
                                        <p:cTn id="66" dur="2000" fill="hold"/>
                                        <p:tgtEl>
                                          <p:spTgt spid="69"/>
                                        </p:tgtEl>
                                        <p:attrNameLst>
                                          <p:attrName>ppt_x</p:attrName>
                                          <p:attrName>ppt_y</p:attrName>
                                        </p:attrNameLst>
                                      </p:cBhvr>
                                      <p:rCtr x="-1458" y="-13634"/>
                                    </p:animMotion>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7"/>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500"/>
                                  </p:stCondLst>
                                  <p:childTnLst>
                                    <p:set>
                                      <p:cBhvr>
                                        <p:cTn id="78" dur="1" fill="hold">
                                          <p:stCondLst>
                                            <p:cond delay="0"/>
                                          </p:stCondLst>
                                        </p:cTn>
                                        <p:tgtEl>
                                          <p:spTgt spid="37"/>
                                        </p:tgtEl>
                                        <p:attrNameLst>
                                          <p:attrName>style.visibility</p:attrName>
                                        </p:attrNameLst>
                                      </p:cBhvr>
                                      <p:to>
                                        <p:strVal val="visible"/>
                                      </p:to>
                                    </p:set>
                                  </p:childTnLst>
                                </p:cTn>
                              </p:par>
                            </p:childTnLst>
                          </p:cTn>
                        </p:par>
                        <p:par>
                          <p:cTn id="79" fill="hold">
                            <p:stCondLst>
                              <p:cond delay="500"/>
                            </p:stCondLst>
                            <p:childTnLst>
                              <p:par>
                                <p:cTn id="80" presetID="1" presetClass="entr" presetSubtype="0" fill="hold" grpId="0" nodeType="afterEffect">
                                  <p:stCondLst>
                                    <p:cond delay="500"/>
                                  </p:stCondLst>
                                  <p:childTnLst>
                                    <p:set>
                                      <p:cBhvr>
                                        <p:cTn id="81" dur="1" fill="hold">
                                          <p:stCondLst>
                                            <p:cond delay="0"/>
                                          </p:stCondLst>
                                        </p:cTn>
                                        <p:tgtEl>
                                          <p:spTgt spid="74"/>
                                        </p:tgtEl>
                                        <p:attrNameLst>
                                          <p:attrName>style.visibility</p:attrName>
                                        </p:attrNameLst>
                                      </p:cBhvr>
                                      <p:to>
                                        <p:strVal val="visible"/>
                                      </p:to>
                                    </p:set>
                                  </p:childTnLst>
                                </p:cTn>
                              </p:par>
                            </p:childTnLst>
                          </p:cTn>
                        </p:par>
                        <p:par>
                          <p:cTn id="82" fill="hold">
                            <p:stCondLst>
                              <p:cond delay="1000"/>
                            </p:stCondLst>
                            <p:childTnLst>
                              <p:par>
                                <p:cTn id="83" presetID="1" presetClass="entr" presetSubtype="0" fill="hold" grpId="0" nodeType="afterEffect">
                                  <p:stCondLst>
                                    <p:cond delay="500"/>
                                  </p:stCondLst>
                                  <p:childTnLst>
                                    <p:set>
                                      <p:cBhvr>
                                        <p:cTn id="84" dur="1" fill="hold">
                                          <p:stCondLst>
                                            <p:cond delay="0"/>
                                          </p:stCondLst>
                                        </p:cTn>
                                        <p:tgtEl>
                                          <p:spTgt spid="76"/>
                                        </p:tgtEl>
                                        <p:attrNameLst>
                                          <p:attrName>style.visibility</p:attrName>
                                        </p:attrNameLst>
                                      </p:cBhvr>
                                      <p:to>
                                        <p:strVal val="visible"/>
                                      </p:to>
                                    </p:set>
                                  </p:childTnLst>
                                </p:cTn>
                              </p:par>
                            </p:childTnLst>
                          </p:cTn>
                        </p:par>
                        <p:par>
                          <p:cTn id="85" fill="hold">
                            <p:stCondLst>
                              <p:cond delay="1500"/>
                            </p:stCondLst>
                            <p:childTnLst>
                              <p:par>
                                <p:cTn id="86" presetID="1" presetClass="exit" presetSubtype="0" fill="hold" grpId="1" nodeType="afterEffect">
                                  <p:stCondLst>
                                    <p:cond delay="0"/>
                                  </p:stCondLst>
                                  <p:childTnLst>
                                    <p:set>
                                      <p:cBhvr>
                                        <p:cTn id="87" dur="1" fill="hold">
                                          <p:stCondLst>
                                            <p:cond delay="0"/>
                                          </p:stCondLst>
                                        </p:cTn>
                                        <p:tgtEl>
                                          <p:spTgt spid="3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3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5"/>
                                        </p:tgtEl>
                                        <p:attrNameLst>
                                          <p:attrName>style.visibility</p:attrName>
                                        </p:attrNameLst>
                                      </p:cBhvr>
                                      <p:to>
                                        <p:strVal val="hidden"/>
                                      </p:to>
                                    </p:set>
                                  </p:childTnLst>
                                </p:cTn>
                              </p:par>
                              <p:par>
                                <p:cTn id="96" presetID="1" presetClass="entr" presetSubtype="0" fill="hold" grpId="0" nodeType="withEffect">
                                  <p:stCondLst>
                                    <p:cond delay="0"/>
                                  </p:stCondLst>
                                  <p:childTnLst>
                                    <p:set>
                                      <p:cBhvr>
                                        <p:cTn id="97" dur="1" fill="hold">
                                          <p:stCondLst>
                                            <p:cond delay="0"/>
                                          </p:stCondLst>
                                        </p:cTn>
                                        <p:tgtEl>
                                          <p:spTgt spid="7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childTnLst>
                                </p:cTn>
                              </p:par>
                            </p:childTnLst>
                          </p:cTn>
                        </p:par>
                        <p:par>
                          <p:cTn id="100" fill="hold">
                            <p:stCondLst>
                              <p:cond delay="1500"/>
                            </p:stCondLst>
                            <p:childTnLst>
                              <p:par>
                                <p:cTn id="101" presetID="0" presetClass="path" presetSubtype="0" accel="50000" decel="50000" fill="hold" grpId="0" nodeType="afterEffect">
                                  <p:stCondLst>
                                    <p:cond delay="0"/>
                                  </p:stCondLst>
                                  <p:childTnLst>
                                    <p:animMotion origin="layout" path="M -5.55556E-7 -1.48148E-6 L 0.6309 -0.00023 " pathEditMode="relative" rAng="0" ptsTypes="AA">
                                      <p:cBhvr>
                                        <p:cTn id="102" dur="2000" fill="hold"/>
                                        <p:tgtEl>
                                          <p:spTgt spid="7"/>
                                        </p:tgtEl>
                                        <p:attrNameLst>
                                          <p:attrName>ppt_x</p:attrName>
                                          <p:attrName>ppt_y</p:attrName>
                                        </p:attrNameLst>
                                      </p:cBhvr>
                                      <p:rCtr x="31545" y="-23"/>
                                    </p:animMotion>
                                  </p:childTnLst>
                                </p:cTn>
                              </p:par>
                            </p:childTnLst>
                          </p:cTn>
                        </p:par>
                        <p:par>
                          <p:cTn id="103" fill="hold">
                            <p:stCondLst>
                              <p:cond delay="3500"/>
                            </p:stCondLst>
                            <p:childTnLst>
                              <p:par>
                                <p:cTn id="104" presetID="1" presetClass="entr" presetSubtype="0" fill="hold" grpId="1" nodeType="afterEffect">
                                  <p:stCondLst>
                                    <p:cond delay="0"/>
                                  </p:stCondLst>
                                  <p:childTnLst>
                                    <p:set>
                                      <p:cBhvr>
                                        <p:cTn id="105" dur="1" fill="hold">
                                          <p:stCondLst>
                                            <p:cond delay="0"/>
                                          </p:stCondLst>
                                        </p:cTn>
                                        <p:tgtEl>
                                          <p:spTgt spid="87"/>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88"/>
                                        </p:tgtEl>
                                        <p:attrNameLst>
                                          <p:attrName>style.visibility</p:attrName>
                                        </p:attrNameLst>
                                      </p:cBhvr>
                                      <p:to>
                                        <p:strVal val="visible"/>
                                      </p:to>
                                    </p:set>
                                  </p:childTnLst>
                                </p:cTn>
                              </p:par>
                            </p:childTnLst>
                          </p:cTn>
                        </p:par>
                        <p:par>
                          <p:cTn id="108" fill="hold">
                            <p:stCondLst>
                              <p:cond delay="3500"/>
                            </p:stCondLst>
                            <p:childTnLst>
                              <p:par>
                                <p:cTn id="109" presetID="1" presetClass="entr" presetSubtype="0" fill="hold" grpId="0" nodeType="afterEffect">
                                  <p:stCondLst>
                                    <p:cond delay="500"/>
                                  </p:stCondLst>
                                  <p:childTnLst>
                                    <p:set>
                                      <p:cBhvr>
                                        <p:cTn id="110" dur="1" fill="hold">
                                          <p:stCondLst>
                                            <p:cond delay="0"/>
                                          </p:stCondLst>
                                        </p:cTn>
                                        <p:tgtEl>
                                          <p:spTgt spid="89"/>
                                        </p:tgtEl>
                                        <p:attrNameLst>
                                          <p:attrName>style.visibility</p:attrName>
                                        </p:attrNameLst>
                                      </p:cBhvr>
                                      <p:to>
                                        <p:strVal val="visible"/>
                                      </p:to>
                                    </p:set>
                                  </p:childTnLst>
                                </p:cTn>
                              </p:par>
                            </p:childTnLst>
                          </p:cTn>
                        </p:par>
                        <p:par>
                          <p:cTn id="111" fill="hold">
                            <p:stCondLst>
                              <p:cond delay="4000"/>
                            </p:stCondLst>
                            <p:childTnLst>
                              <p:par>
                                <p:cTn id="112" presetID="1" presetClass="entr" presetSubtype="0" fill="hold" grpId="0" nodeType="afterEffect">
                                  <p:stCondLst>
                                    <p:cond delay="500"/>
                                  </p:stCondLst>
                                  <p:childTnLst>
                                    <p:set>
                                      <p:cBhvr>
                                        <p:cTn id="113" dur="1" fill="hold">
                                          <p:stCondLst>
                                            <p:cond delay="0"/>
                                          </p:stCondLst>
                                        </p:cTn>
                                        <p:tgtEl>
                                          <p:spTgt spid="90"/>
                                        </p:tgtEl>
                                        <p:attrNameLst>
                                          <p:attrName>style.visibility</p:attrName>
                                        </p:attrNameLst>
                                      </p:cBhvr>
                                      <p:to>
                                        <p:strVal val="visible"/>
                                      </p:to>
                                    </p:set>
                                  </p:childTnLst>
                                </p:cTn>
                              </p:par>
                            </p:childTnLst>
                          </p:cTn>
                        </p:par>
                        <p:par>
                          <p:cTn id="114" fill="hold">
                            <p:stCondLst>
                              <p:cond delay="4500"/>
                            </p:stCondLst>
                            <p:childTnLst>
                              <p:par>
                                <p:cTn id="115" presetID="1" presetClass="entr" presetSubtype="0" fill="hold" grpId="0" nodeType="afterEffect">
                                  <p:stCondLst>
                                    <p:cond delay="500"/>
                                  </p:stCondLst>
                                  <p:childTnLst>
                                    <p:set>
                                      <p:cBhvr>
                                        <p:cTn id="116" dur="1" fill="hold">
                                          <p:stCondLst>
                                            <p:cond delay="0"/>
                                          </p:stCondLst>
                                        </p:cTn>
                                        <p:tgtEl>
                                          <p:spTgt spid="91"/>
                                        </p:tgtEl>
                                        <p:attrNameLst>
                                          <p:attrName>style.visibility</p:attrName>
                                        </p:attrNameLst>
                                      </p:cBhvr>
                                      <p:to>
                                        <p:strVal val="visible"/>
                                      </p:to>
                                    </p:set>
                                  </p:childTnLst>
                                </p:cTn>
                              </p:par>
                            </p:childTnLst>
                          </p:cTn>
                        </p:par>
                        <p:par>
                          <p:cTn id="117" fill="hold">
                            <p:stCondLst>
                              <p:cond delay="5000"/>
                            </p:stCondLst>
                            <p:childTnLst>
                              <p:par>
                                <p:cTn id="118" presetID="1" presetClass="exit" presetSubtype="0" fill="hold" grpId="1" nodeType="afterEffect">
                                  <p:stCondLst>
                                    <p:cond delay="0"/>
                                  </p:stCondLst>
                                  <p:childTnLst>
                                    <p:set>
                                      <p:cBhvr>
                                        <p:cTn id="119" dur="1" fill="hold">
                                          <p:stCondLst>
                                            <p:cond delay="0"/>
                                          </p:stCondLst>
                                        </p:cTn>
                                        <p:tgtEl>
                                          <p:spTgt spid="88"/>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91"/>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89"/>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90"/>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87"/>
                                        </p:tgtEl>
                                        <p:attrNameLst>
                                          <p:attrName>style.visibility</p:attrName>
                                        </p:attrNameLst>
                                      </p:cBhvr>
                                      <p:to>
                                        <p:strVal val="hidden"/>
                                      </p:to>
                                    </p:set>
                                  </p:childTnLst>
                                </p:cTn>
                              </p:par>
                              <p:par>
                                <p:cTn id="128" presetID="1" presetClass="entr" presetSubtype="0" fill="hold" grpId="0" nodeType="withEffect">
                                  <p:stCondLst>
                                    <p:cond delay="0"/>
                                  </p:stCondLst>
                                  <p:childTnLst>
                                    <p:set>
                                      <p:cBhvr>
                                        <p:cTn id="129" dur="1" fill="hold">
                                          <p:stCondLst>
                                            <p:cond delay="0"/>
                                          </p:stCondLst>
                                        </p:cTn>
                                        <p:tgtEl>
                                          <p:spTgt spid="92"/>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93"/>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35" grpId="0" animBg="1"/>
      <p:bldP spid="35" grpId="1" animBg="1"/>
      <p:bldP spid="69" grpId="0" animBg="1"/>
      <p:bldP spid="65" grpId="0" animBg="1"/>
      <p:bldP spid="57" grpId="0" animBg="1"/>
      <p:bldP spid="57" grpId="1" animBg="1"/>
      <p:bldP spid="55" grpId="0" animBg="1"/>
      <p:bldP spid="55" grpId="1" animBg="1"/>
      <p:bldP spid="56" grpId="0" animBg="1"/>
      <p:bldP spid="56" grpId="1" animBg="1"/>
      <p:bldP spid="56" grpId="2" animBg="1"/>
      <p:bldP spid="44" grpId="0" animBg="1"/>
      <p:bldP spid="44" grpId="1" animBg="1"/>
      <p:bldP spid="44" grpId="2" animBg="1"/>
      <p:bldP spid="54" grpId="0" animBg="1"/>
      <p:bldP spid="54" grpId="1" animBg="1"/>
      <p:bldP spid="58" grpId="0" animBg="1"/>
      <p:bldP spid="60" grpId="0" animBg="1"/>
      <p:bldP spid="7" grpId="0" animBg="1"/>
      <p:bldP spid="71" grpId="0"/>
      <p:bldP spid="13" grpId="0" animBg="1"/>
      <p:bldP spid="36" grpId="0"/>
      <p:bldP spid="36" grpId="1"/>
      <p:bldP spid="37" grpId="0"/>
      <p:bldP spid="37" grpId="1"/>
      <p:bldP spid="74" grpId="0"/>
      <p:bldP spid="74" grpId="1"/>
      <p:bldP spid="76" grpId="0"/>
      <p:bldP spid="76" grpId="1"/>
      <p:bldP spid="78" grpId="0"/>
      <p:bldP spid="88" grpId="0"/>
      <p:bldP spid="88" grpId="1"/>
      <p:bldP spid="89" grpId="0"/>
      <p:bldP spid="89" grpId="1"/>
      <p:bldP spid="90" grpId="0"/>
      <p:bldP spid="90" grpId="1"/>
      <p:bldP spid="91" grpId="0"/>
      <p:bldP spid="91" grpId="1"/>
      <p:bldP spid="92" grpId="0"/>
      <p:bldP spid="72" grpId="0"/>
      <p:bldP spid="73" grpId="0"/>
      <p:bldP spid="75" grpId="0"/>
      <p:bldP spid="79" grpId="0"/>
      <p:bldP spid="93"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Background:</a:t>
            </a: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2381739093"/>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Data Structures: Bins &amp; </a:t>
            </a:r>
            <a:r>
              <a:rPr lang="en-US" sz="3600" b="1" dirty="0" err="1">
                <a:solidFill>
                  <a:srgbClr val="00B050"/>
                </a:solidFill>
                <a:latin typeface="Cambria" charset="0"/>
                <a:ea typeface="Cambria" charset="0"/>
                <a:cs typeface="Cambria" charset="0"/>
              </a:rPr>
              <a:t>Bitvectors</a:t>
            </a:r>
            <a:endParaRPr lang="en-US" sz="3600" b="1" dirty="0">
              <a:solidFill>
                <a:srgbClr val="00B050"/>
              </a:solidFill>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2613711"/>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Bins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7" name="Content Placeholder 2"/>
          <p:cNvSpPr>
            <a:spLocks noGrp="1"/>
          </p:cNvSpPr>
          <p:nvPr>
            <p:ph idx="1"/>
          </p:nvPr>
        </p:nvSpPr>
        <p:spPr>
          <a:xfrm>
            <a:off x="228600" y="976291"/>
            <a:ext cx="8610600" cy="2377275"/>
          </a:xfrm>
        </p:spPr>
        <p:txBody>
          <a:bodyPr/>
          <a:lstStyle/>
          <a:p>
            <a:r>
              <a:rPr lang="en-US" sz="2400" dirty="0"/>
              <a:t>We partition the genome into large sequences (</a:t>
            </a:r>
            <a:r>
              <a:rPr lang="en-US" sz="2400" b="1" dirty="0">
                <a:solidFill>
                  <a:srgbClr val="0070C0"/>
                </a:solidFill>
              </a:rPr>
              <a:t>bins</a:t>
            </a:r>
            <a:r>
              <a:rPr lang="en-US" sz="2400" dirty="0"/>
              <a:t>). </a:t>
            </a:r>
          </a:p>
          <a:p>
            <a:pPr lvl="2"/>
            <a:endParaRPr lang="en-US" sz="2100" dirty="0"/>
          </a:p>
          <a:p>
            <a:pPr marL="503634" lvl="2" indent="0">
              <a:buNone/>
            </a:pPr>
            <a:endParaRPr lang="en-US" sz="2100" dirty="0"/>
          </a:p>
          <a:p>
            <a:pPr marL="503634" lvl="2" indent="0">
              <a:buNone/>
            </a:pPr>
            <a:endParaRPr lang="en-US" sz="2100" dirty="0"/>
          </a:p>
          <a:p>
            <a:pPr lvl="2"/>
            <a:endParaRPr lang="en-US" sz="2100" dirty="0"/>
          </a:p>
          <a:p>
            <a:pPr lvl="1"/>
            <a:endParaRPr lang="en-US" sz="2250" dirty="0"/>
          </a:p>
        </p:txBody>
      </p:sp>
      <p:sp>
        <p:nvSpPr>
          <p:cNvPr id="8" name="Rectangle 7"/>
          <p:cNvSpPr/>
          <p:nvPr/>
        </p:nvSpPr>
        <p:spPr>
          <a:xfrm>
            <a:off x="-11596" y="2064155"/>
            <a:ext cx="9144001" cy="413526"/>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1" i="0" u="none" strike="noStrike" kern="1200" cap="none" spc="0" normalizeH="0" baseline="0" noProof="0" dirty="0">
                <a:ln>
                  <a:noFill/>
                </a:ln>
                <a:solidFill>
                  <a:srgbClr val="FFFFFF"/>
                </a:solidFill>
                <a:effectLst/>
                <a:uLnTx/>
                <a:uFillTx/>
                <a:latin typeface="Tahoma"/>
                <a:ea typeface="+mn-ea"/>
                <a:cs typeface="+mn-cs"/>
              </a:rPr>
              <a:t>…</a:t>
            </a:r>
            <a:r>
              <a:rPr kumimoji="0" lang="en-US" sz="1800" b="1" i="0" u="none" strike="noStrike" kern="1200" cap="none" spc="0" normalizeH="0" baseline="0" noProof="0" dirty="0">
                <a:ln>
                  <a:noFill/>
                </a:ln>
                <a:solidFill>
                  <a:srgbClr val="FFFFFF"/>
                </a:solidFill>
                <a:effectLst/>
                <a:uLnTx/>
                <a:uFillTx/>
                <a:latin typeface="Tahoma"/>
                <a:ea typeface="+mn-ea"/>
                <a:cs typeface="+mn-cs"/>
              </a:rPr>
              <a:t> </a:t>
            </a:r>
            <a:r>
              <a:rPr kumimoji="0" lang="en-US" sz="1200" b="1" i="0" u="none" strike="noStrike" kern="1200" cap="none" spc="0" normalizeH="0" baseline="0" noProof="0" dirty="0">
                <a:ln>
                  <a:noFill/>
                </a:ln>
                <a:solidFill>
                  <a:srgbClr val="FFFFFF"/>
                </a:solidFill>
                <a:effectLst/>
                <a:uLnTx/>
                <a:uFillTx/>
                <a:latin typeface="Tahoma"/>
                <a:ea typeface="+mn-ea"/>
                <a:cs typeface="+mn-cs"/>
              </a:rPr>
              <a:t>GGAAATACGTTCAGTCAGTTGGAAATACGTTTTGGGCGTTACTTCTCAGTACGTACAGTACAGTAAAAATGACAGTAAGAC </a:t>
            </a:r>
            <a:r>
              <a:rPr kumimoji="0" lang="mr-IN" sz="1800" b="1" i="0" u="none" strike="noStrike" kern="1200" cap="none" spc="0" normalizeH="0" baseline="0" noProof="0" dirty="0">
                <a:ln>
                  <a:noFill/>
                </a:ln>
                <a:solidFill>
                  <a:srgbClr val="FFFFFF"/>
                </a:solidFill>
                <a:effectLst/>
                <a:uLnTx/>
                <a:uFillTx/>
                <a:latin typeface="Tahoma"/>
                <a:ea typeface="+mn-ea"/>
                <a:cs typeface="+mn-cs"/>
              </a:rPr>
              <a:t>…</a:t>
            </a: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6" name="Right Bracket 5"/>
          <p:cNvSpPr/>
          <p:nvPr/>
        </p:nvSpPr>
        <p:spPr>
          <a:xfrm rot="16200000">
            <a:off x="1795043" y="49480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9" name="Right Bracket 8"/>
          <p:cNvSpPr/>
          <p:nvPr/>
        </p:nvSpPr>
        <p:spPr>
          <a:xfrm rot="16200000">
            <a:off x="5529768" y="501615"/>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0" name="Right Bracket 9"/>
          <p:cNvSpPr/>
          <p:nvPr/>
        </p:nvSpPr>
        <p:spPr>
          <a:xfrm rot="16200000">
            <a:off x="9413950" y="496513"/>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1" name="Right Bracket 10"/>
          <p:cNvSpPr/>
          <p:nvPr/>
        </p:nvSpPr>
        <p:spPr>
          <a:xfrm rot="5400000" flipV="1">
            <a:off x="3628083" y="1226987"/>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2" name="Right Bracket 11"/>
          <p:cNvSpPr/>
          <p:nvPr/>
        </p:nvSpPr>
        <p:spPr>
          <a:xfrm rot="5400000" flipV="1">
            <a:off x="7420507" y="1228484"/>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3" name="TextBox 12"/>
          <p:cNvSpPr txBox="1"/>
          <p:nvPr/>
        </p:nvSpPr>
        <p:spPr>
          <a:xfrm>
            <a:off x="1310154" y="1500003"/>
            <a:ext cx="12923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- 3</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4" name="TextBox 13"/>
          <p:cNvSpPr txBox="1"/>
          <p:nvPr/>
        </p:nvSpPr>
        <p:spPr>
          <a:xfrm>
            <a:off x="3201146" y="2691043"/>
            <a:ext cx="130051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65000"/>
                  </a:srgbClr>
                </a:solidFill>
                <a:effectLst/>
                <a:uLnTx/>
                <a:uFillTx/>
                <a:latin typeface="Tahoma"/>
                <a:ea typeface="+mn-ea"/>
                <a:cs typeface="+mn-cs"/>
              </a:rPr>
              <a:t>Bin x - 2</a:t>
            </a:r>
            <a:endPar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endParaRPr>
          </a:p>
        </p:txBody>
      </p:sp>
      <p:sp>
        <p:nvSpPr>
          <p:cNvPr id="15" name="TextBox 14"/>
          <p:cNvSpPr txBox="1"/>
          <p:nvPr/>
        </p:nvSpPr>
        <p:spPr>
          <a:xfrm>
            <a:off x="5061931" y="1492342"/>
            <a:ext cx="113753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 - 1</a:t>
            </a:r>
          </a:p>
        </p:txBody>
      </p:sp>
      <p:sp>
        <p:nvSpPr>
          <p:cNvPr id="16" name="TextBox 15"/>
          <p:cNvSpPr txBox="1"/>
          <p:nvPr/>
        </p:nvSpPr>
        <p:spPr>
          <a:xfrm>
            <a:off x="7161582" y="2703386"/>
            <a:ext cx="83476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18" name="Right Bracket 17"/>
          <p:cNvSpPr/>
          <p:nvPr/>
        </p:nvSpPr>
        <p:spPr>
          <a:xfrm rot="5400000" flipV="1">
            <a:off x="-156299" y="1229359"/>
            <a:ext cx="144070" cy="2808731"/>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20" name="Rectangle 19"/>
          <p:cNvSpPr/>
          <p:nvPr/>
        </p:nvSpPr>
        <p:spPr>
          <a:xfrm>
            <a:off x="7371672" y="5121724"/>
            <a:ext cx="416261" cy="299259"/>
          </a:xfrm>
          <a:prstGeom prst="rect">
            <a:avLst/>
          </a:prstGeom>
          <a:solidFill>
            <a:srgbClr val="D078A6"/>
          </a:solidFill>
          <a:ln>
            <a:solidFill>
              <a:srgbClr val="D078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Rectangle 20"/>
          <p:cNvSpPr/>
          <p:nvPr/>
        </p:nvSpPr>
        <p:spPr>
          <a:xfrm>
            <a:off x="7371672" y="3759830"/>
            <a:ext cx="416261" cy="29925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Rectangle 21"/>
          <p:cNvSpPr/>
          <p:nvPr/>
        </p:nvSpPr>
        <p:spPr>
          <a:xfrm>
            <a:off x="7306848" y="3630080"/>
            <a:ext cx="545911" cy="2715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1</a:t>
            </a:r>
          </a:p>
        </p:txBody>
      </p:sp>
      <p:sp>
        <p:nvSpPr>
          <p:cNvPr id="23" name="TextBox 22"/>
          <p:cNvSpPr txBox="1"/>
          <p:nvPr/>
        </p:nvSpPr>
        <p:spPr>
          <a:xfrm>
            <a:off x="6011151" y="3246614"/>
            <a:ext cx="24276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24" name="TextBox 23"/>
          <p:cNvSpPr txBox="1"/>
          <p:nvPr/>
        </p:nvSpPr>
        <p:spPr>
          <a:xfrm>
            <a:off x="6130297" y="3698321"/>
            <a:ext cx="1094663" cy="258532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AAAAT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CCCCT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CCCCG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1800" b="0" i="0" u="none" strike="noStrike" kern="1200" cap="none" spc="0" normalizeH="0" baseline="0" noProof="0" dirty="0">
                <a:ln>
                  <a:noFill/>
                </a:ln>
                <a:solidFill>
                  <a:srgbClr val="000000"/>
                </a:solidFill>
                <a:effectLst/>
                <a:uLnTx/>
                <a:uFillTx/>
                <a:latin typeface="Tahoma"/>
                <a:ea typeface="+mn-ea"/>
                <a:cs typeface="+mn-cs"/>
              </a:rPr>
              <a:t>…</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GGGGG</a:t>
            </a:r>
          </a:p>
        </p:txBody>
      </p:sp>
      <p:cxnSp>
        <p:nvCxnSpPr>
          <p:cNvPr id="25" name="Straight Connector 24"/>
          <p:cNvCxnSpPr/>
          <p:nvPr/>
        </p:nvCxnSpPr>
        <p:spPr>
          <a:xfrm>
            <a:off x="7787933" y="389569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02034" y="3690292"/>
            <a:ext cx="11666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AAAAA</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00B050"/>
                </a:solidFill>
                <a:effectLst/>
                <a:uLnTx/>
                <a:uFillTx/>
                <a:latin typeface="Tahoma"/>
                <a:ea typeface="+mn-ea"/>
                <a:cs typeface="+mn-cs"/>
              </a:rPr>
              <a:t>exists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sp>
        <p:nvSpPr>
          <p:cNvPr id="27" name="TextBox 26"/>
          <p:cNvSpPr txBox="1"/>
          <p:nvPr/>
        </p:nvSpPr>
        <p:spPr>
          <a:xfrm>
            <a:off x="8025886" y="5077055"/>
            <a:ext cx="116662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Tahoma"/>
                <a:ea typeface="+mn-ea"/>
                <a:cs typeface="+mn-cs"/>
              </a:rPr>
              <a:t>CCCCT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r>
              <a:rPr kumimoji="0" lang="en-US" sz="1800" b="1" i="0" u="none" strike="noStrike" kern="1200" cap="none" spc="0" normalizeH="0" baseline="0" noProof="0" dirty="0">
                <a:ln>
                  <a:noFill/>
                </a:ln>
                <a:solidFill>
                  <a:srgbClr val="D078A6"/>
                </a:solidFill>
                <a:effectLst/>
                <a:uLnTx/>
                <a:uFillTx/>
                <a:latin typeface="Tahoma"/>
                <a:ea typeface="+mn-ea"/>
                <a:cs typeface="+mn-cs"/>
              </a:rPr>
              <a:t>doesn’t exist </a:t>
            </a:r>
            <a:r>
              <a:rPr kumimoji="0" lang="en-US" sz="1800" b="0" i="0" u="none" strike="noStrike" kern="1200" cap="none" spc="0" normalizeH="0" baseline="0" noProof="0" dirty="0">
                <a:ln>
                  <a:noFill/>
                </a:ln>
                <a:solidFill>
                  <a:srgbClr val="000000"/>
                </a:solidFill>
                <a:effectLst/>
                <a:uLnTx/>
                <a:uFillTx/>
                <a:latin typeface="Tahoma"/>
                <a:ea typeface="+mn-ea"/>
                <a:cs typeface="+mn-cs"/>
              </a:rPr>
              <a:t>in bin x</a:t>
            </a:r>
          </a:p>
        </p:txBody>
      </p:sp>
      <p:cxnSp>
        <p:nvCxnSpPr>
          <p:cNvPr id="28" name="Straight Connector 27"/>
          <p:cNvCxnSpPr/>
          <p:nvPr/>
        </p:nvCxnSpPr>
        <p:spPr>
          <a:xfrm>
            <a:off x="7790240" y="5247627"/>
            <a:ext cx="268259" cy="4487"/>
          </a:xfrm>
          <a:prstGeom prst="line">
            <a:avLst/>
          </a:prstGeom>
        </p:spPr>
        <p:style>
          <a:lnRef idx="1">
            <a:schemeClr val="accent1"/>
          </a:lnRef>
          <a:fillRef idx="0">
            <a:schemeClr val="accent1"/>
          </a:fillRef>
          <a:effectRef idx="0">
            <a:schemeClr val="accent1"/>
          </a:effectRef>
          <a:fontRef idx="minor">
            <a:schemeClr val="tx1"/>
          </a:fontRef>
        </p:style>
      </p:cxnSp>
      <p:sp>
        <p:nvSpPr>
          <p:cNvPr id="29" name="Content Placeholder 2"/>
          <p:cNvSpPr txBox="1">
            <a:spLocks/>
          </p:cNvSpPr>
          <p:nvPr/>
        </p:nvSpPr>
        <p:spPr bwMode="auto">
          <a:xfrm>
            <a:off x="-76200" y="3246614"/>
            <a:ext cx="5909750" cy="2969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a:lstStyle>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Represent each bin with a </a:t>
            </a:r>
            <a:r>
              <a:rPr kumimoji="0" lang="en-US" sz="2250" b="1" i="0" u="none" strike="noStrike" kern="0" cap="none" spc="0" normalizeH="0" baseline="0" noProof="0" dirty="0" err="1">
                <a:ln>
                  <a:noFill/>
                </a:ln>
                <a:solidFill>
                  <a:srgbClr val="0070C0"/>
                </a:solidFill>
                <a:effectLst/>
                <a:uLnTx/>
                <a:uFillTx/>
                <a:latin typeface="Tahoma"/>
                <a:ea typeface="+mn-ea"/>
                <a:cs typeface="+mn-cs"/>
              </a:rPr>
              <a:t>bitvector</a:t>
            </a:r>
            <a:r>
              <a:rPr kumimoji="0" lang="en-US" sz="2250" b="1" i="0" u="none" strike="noStrike" kern="0" cap="none" spc="0" normalizeH="0" baseline="0" noProof="0" dirty="0">
                <a:ln>
                  <a:noFill/>
                </a:ln>
                <a:solidFill>
                  <a:srgbClr val="0070C0"/>
                </a:solidFill>
                <a:effectLst/>
                <a:uLnTx/>
                <a:uFillTx/>
                <a:latin typeface="Tahoma"/>
                <a:ea typeface="+mn-ea"/>
                <a:cs typeface="+mn-cs"/>
              </a:rPr>
              <a:t> </a:t>
            </a:r>
            <a:r>
              <a:rPr kumimoji="0" lang="en-US" sz="2250" b="0" i="0" u="none" strike="noStrike" kern="0" cap="none" spc="0" normalizeH="0" baseline="0" noProof="0" dirty="0">
                <a:ln>
                  <a:noFill/>
                </a:ln>
                <a:solidFill>
                  <a:srgbClr val="000000"/>
                </a:solidFill>
                <a:effectLst/>
                <a:uLnTx/>
                <a:uFillTx/>
                <a:latin typeface="Tahoma"/>
                <a:ea typeface="+mn-ea"/>
                <a:cs typeface="+mn-cs"/>
              </a:rPr>
              <a:t>that holds the occurrence of all permutations of a small string (</a:t>
            </a:r>
            <a:r>
              <a:rPr kumimoji="0" lang="en-US" sz="2250" b="1" i="0" u="none" strike="noStrike" kern="0" cap="none" spc="0" normalizeH="0" baseline="0" noProof="0" dirty="0">
                <a:ln>
                  <a:noFill/>
                </a:ln>
                <a:solidFill>
                  <a:srgbClr val="0070C0"/>
                </a:solidFill>
                <a:effectLst/>
                <a:uLnTx/>
                <a:uFillTx/>
                <a:latin typeface="Tahoma"/>
                <a:ea typeface="+mn-ea"/>
                <a:cs typeface="+mn-cs"/>
              </a:rPr>
              <a:t>token</a:t>
            </a:r>
            <a:r>
              <a:rPr kumimoji="0" lang="en-US" sz="2250" b="0" i="0" u="none" strike="noStrike" kern="0" cap="none" spc="0" normalizeH="0" baseline="0" noProof="0" dirty="0">
                <a:ln>
                  <a:noFill/>
                </a:ln>
                <a:solidFill>
                  <a:srgbClr val="000000"/>
                </a:solidFill>
                <a:effectLst/>
                <a:uLnTx/>
                <a:uFillTx/>
                <a:latin typeface="Tahoma"/>
                <a:ea typeface="+mn-ea"/>
                <a:cs typeface="+mn-cs"/>
              </a:rPr>
              <a:t>) in the bin</a:t>
            </a: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1200" b="1" i="0" u="none" strike="noStrike" kern="0" cap="none" spc="0" normalizeH="0" baseline="0" noProof="0" dirty="0">
              <a:ln>
                <a:noFill/>
              </a:ln>
              <a:solidFill>
                <a:srgbClr val="C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r>
              <a:rPr kumimoji="0" lang="en-US" sz="2250" b="0" i="0" u="none" strike="noStrike" kern="0" cap="none" spc="0" normalizeH="0" baseline="0" noProof="0" dirty="0">
                <a:ln>
                  <a:noFill/>
                </a:ln>
                <a:solidFill>
                  <a:srgbClr val="000000"/>
                </a:solidFill>
                <a:effectLst/>
                <a:uLnTx/>
                <a:uFillTx/>
                <a:latin typeface="Tahoma"/>
                <a:ea typeface="+mn-ea"/>
                <a:cs typeface="+mn-cs"/>
              </a:rPr>
              <a:t>To account for matches that straddle bins, we employ overlapping bins</a:t>
            </a: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r>
              <a:rPr kumimoji="0" lang="en-US" sz="1950" b="0" i="0" u="none" strike="noStrike" kern="0" cap="none" spc="0" normalizeH="0" baseline="0" noProof="0" dirty="0">
                <a:ln>
                  <a:noFill/>
                </a:ln>
                <a:solidFill>
                  <a:srgbClr val="000000"/>
                </a:solidFill>
                <a:effectLst/>
                <a:uLnTx/>
                <a:uFillTx/>
                <a:latin typeface="Tahoma"/>
                <a:ea typeface="+mn-ea"/>
                <a:cs typeface="+mn-cs"/>
              </a:rPr>
              <a:t>A read will now always completely fall within a single bin</a:t>
            </a:r>
          </a:p>
          <a:p>
            <a:pPr marL="503634" marR="0" lvl="2" indent="0" algn="l" defTabSz="914400" rtl="0" eaLnBrk="1" fontAlgn="base" latinLnBrk="0" hangingPunct="1">
              <a:lnSpc>
                <a:spcPct val="100000"/>
              </a:lnSpc>
              <a:spcBef>
                <a:spcPct val="20000"/>
              </a:spcBef>
              <a:spcAft>
                <a:spcPct val="0"/>
              </a:spcAft>
              <a:buClr>
                <a:srgbClr val="CC9900"/>
              </a:buClr>
              <a:buSzPct val="65000"/>
              <a:buFont typeface="Wingdings" pitchFamily="2" charset="2"/>
              <a:buNone/>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766763" marR="0" lvl="2" indent="-263129" algn="l" defTabSz="914400" rtl="0" eaLnBrk="1" fontAlgn="base" latinLnBrk="0" hangingPunct="1">
              <a:lnSpc>
                <a:spcPct val="100000"/>
              </a:lnSpc>
              <a:spcBef>
                <a:spcPct val="20000"/>
              </a:spcBef>
              <a:spcAft>
                <a:spcPct val="0"/>
              </a:spcAft>
              <a:buClr>
                <a:srgbClr val="CC9900"/>
              </a:buClr>
              <a:buSzPct val="65000"/>
              <a:buFont typeface="Wingdings" pitchFamily="2" charset="2"/>
              <a:buChar char="n"/>
              <a:tabLst/>
              <a:defRPr/>
            </a:pPr>
            <a:endParaRPr kumimoji="0" lang="en-US" sz="2100" b="0" i="0" u="none" strike="noStrike" kern="0" cap="none" spc="0" normalizeH="0" baseline="0" noProof="0" dirty="0">
              <a:ln>
                <a:noFill/>
              </a:ln>
              <a:solidFill>
                <a:srgbClr val="000000"/>
              </a:solidFill>
              <a:effectLst/>
              <a:uLnTx/>
              <a:uFillTx/>
              <a:latin typeface="Tahoma"/>
              <a:ea typeface="+mn-ea"/>
              <a:cs typeface="+mn-cs"/>
            </a:endParaRPr>
          </a:p>
          <a:p>
            <a:pPr marL="502444" marR="0" lvl="1" indent="-244079" algn="l" defTabSz="914400" rtl="0" eaLnBrk="1" fontAlgn="base" latinLnBrk="0" hangingPunct="1">
              <a:lnSpc>
                <a:spcPct val="100000"/>
              </a:lnSpc>
              <a:spcBef>
                <a:spcPct val="20000"/>
              </a:spcBef>
              <a:spcAft>
                <a:spcPct val="0"/>
              </a:spcAft>
              <a:buClr>
                <a:srgbClr val="3B812F"/>
              </a:buClr>
              <a:buSzPct val="60000"/>
              <a:buFont typeface="Wingdings" pitchFamily="2" charset="2"/>
              <a:buChar char="q"/>
              <a:tabLst/>
              <a:defRPr/>
            </a:pPr>
            <a:endParaRPr kumimoji="0" lang="en-US" sz="2250" b="0" i="0" u="none" strike="noStrike" kern="0" cap="none" spc="0" normalizeH="0" baseline="0" noProof="0" dirty="0">
              <a:ln>
                <a:noFill/>
              </a:ln>
              <a:solidFill>
                <a:srgbClr val="000000"/>
              </a:solidFill>
              <a:effectLst/>
              <a:uLnTx/>
              <a:uFillTx/>
              <a:latin typeface="Tahoma"/>
              <a:ea typeface="+mn-ea"/>
              <a:cs typeface="+mn-cs"/>
            </a:endParaRPr>
          </a:p>
        </p:txBody>
      </p:sp>
      <p:cxnSp>
        <p:nvCxnSpPr>
          <p:cNvPr id="30" name="Straight Connector 29"/>
          <p:cNvCxnSpPr/>
          <p:nvPr/>
        </p:nvCxnSpPr>
        <p:spPr>
          <a:xfrm>
            <a:off x="5978769" y="3200400"/>
            <a:ext cx="2921" cy="3015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2" idx="0"/>
            <a:endCxn id="16" idx="2"/>
          </p:cNvCxnSpPr>
          <p:nvPr/>
        </p:nvCxnSpPr>
        <p:spPr>
          <a:xfrm flipH="1" flipV="1">
            <a:off x="7578962" y="3103496"/>
            <a:ext cx="0" cy="52658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8513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xEl>
                                              <p:pRg st="2" end="2"/>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animBg="1"/>
      <p:bldP spid="6" grpId="0" animBg="1"/>
      <p:bldP spid="9" grpId="0" animBg="1"/>
      <p:bldP spid="10" grpId="0" animBg="1"/>
      <p:bldP spid="11" grpId="0" animBg="1"/>
      <p:bldP spid="12" grpId="0" animBg="1"/>
      <p:bldP spid="13" grpId="0"/>
      <p:bldP spid="14" grpId="0"/>
      <p:bldP spid="15" grpId="0"/>
      <p:bldP spid="16" grpId="0"/>
      <p:bldP spid="18" grpId="0" animBg="1"/>
      <p:bldP spid="20" grpId="0" animBg="1"/>
      <p:bldP spid="21" grpId="0" animBg="1"/>
      <p:bldP spid="22" grpId="0" animBg="1"/>
      <p:bldP spid="23" grpId="0"/>
      <p:bldP spid="24" grpId="0"/>
      <p:bldP spid="26" grpId="0"/>
      <p:bldP spid="27" grpId="0"/>
      <p:bldP spid="29" grpId="0" uiExpand="1"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3" name="Content Placeholder 2"/>
          <p:cNvSpPr>
            <a:spLocks noGrp="1"/>
          </p:cNvSpPr>
          <p:nvPr>
            <p:ph idx="1"/>
          </p:nvPr>
        </p:nvSpPr>
        <p:spPr>
          <a:xfrm>
            <a:off x="228600" y="7156939"/>
            <a:ext cx="8610600" cy="4519246"/>
          </a:xfrm>
        </p:spPr>
        <p:txBody>
          <a:bodyPr/>
          <a:lstStyle/>
          <a:p>
            <a:pPr lvl="1"/>
            <a:r>
              <a:rPr lang="en-US" sz="2250"/>
              <a:t>Reasonable </a:t>
            </a:r>
            <a:r>
              <a:rPr lang="en-US" sz="2250" dirty="0"/>
              <a:t>memory footprint to hold pre-computed vectors which are generated per bin</a:t>
            </a:r>
          </a:p>
          <a:p>
            <a:pPr lvl="2"/>
            <a:r>
              <a:rPr lang="en-US" sz="2100" dirty="0"/>
              <a:t>Only simple add/compare operations on vectors for likelihood</a:t>
            </a:r>
          </a:p>
          <a:p>
            <a:pPr lvl="1"/>
            <a:r>
              <a:rPr lang="en-US" sz="2250" dirty="0"/>
              <a:t>At the cost of </a:t>
            </a:r>
          </a:p>
          <a:p>
            <a:pPr lvl="2"/>
            <a:r>
              <a:rPr lang="en-US" sz="2100" dirty="0"/>
              <a:t>Lower approximate string matching accuracy</a:t>
            </a:r>
          </a:p>
          <a:p>
            <a:pPr lvl="2"/>
            <a:r>
              <a:rPr lang="en-US" sz="2100" dirty="0"/>
              <a:t>Becoming a memory-bound process</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
        <p:nvSpPr>
          <p:cNvPr id="6" name="Rectangle 5"/>
          <p:cNvSpPr/>
          <p:nvPr/>
        </p:nvSpPr>
        <p:spPr>
          <a:xfrm>
            <a:off x="0" y="1113684"/>
            <a:ext cx="9144001" cy="696630"/>
          </a:xfrm>
          <a:prstGeom prst="rect">
            <a:avLst/>
          </a:prstGeom>
          <a:solidFill>
            <a:srgbClr val="CC9A03"/>
          </a:solidFill>
          <a:ln>
            <a:solidFill>
              <a:srgbClr val="CC9A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C     G     T     G     A     G     T     C </a:t>
            </a:r>
            <a:r>
              <a:rPr kumimoji="0" lang="mr-IN" sz="3600" b="1" i="0" u="none" strike="noStrike" kern="1200" cap="none" spc="0" normalizeH="0" baseline="0" noProof="0" dirty="0">
                <a:ln>
                  <a:noFill/>
                </a:ln>
                <a:solidFill>
                  <a:srgbClr val="FFFFFF"/>
                </a:solidFill>
                <a:effectLst/>
                <a:uLnTx/>
                <a:uFillTx/>
                <a:latin typeface="Tahoma"/>
                <a:ea typeface="+mn-ea"/>
                <a:cs typeface="+mn-cs"/>
              </a:rPr>
              <a:t>…</a:t>
            </a:r>
            <a:r>
              <a:rPr kumimoji="0" lang="en-US" sz="3600" b="1" i="0" u="none" strike="noStrike" kern="1200" cap="none" spc="0" normalizeH="0" baseline="0" noProof="0" dirty="0">
                <a:ln>
                  <a:noFill/>
                </a:ln>
                <a:solidFill>
                  <a:srgbClr val="FFFFFF"/>
                </a:solidFill>
                <a:effectLst/>
                <a:uLnTx/>
                <a:uFillTx/>
                <a:latin typeface="Tahoma"/>
                <a:ea typeface="+mn-ea"/>
                <a:cs typeface="+mn-cs"/>
              </a:rPr>
              <a:t>     </a:t>
            </a:r>
            <a:endParaRPr kumimoji="0" lang="en-US" sz="3600" b="0" i="0" u="none" strike="noStrike" kern="1200" cap="none" spc="0" normalizeH="0" baseline="0" noProof="0" dirty="0">
              <a:ln>
                <a:noFill/>
              </a:ln>
              <a:solidFill>
                <a:srgbClr val="FFFFFF"/>
              </a:solidFill>
              <a:effectLst/>
              <a:uLnTx/>
              <a:uFillTx/>
              <a:latin typeface="Tahoma"/>
              <a:ea typeface="+mn-ea"/>
              <a:cs typeface="+mn-cs"/>
            </a:endParaRPr>
          </a:p>
        </p:txBody>
      </p:sp>
      <p:sp>
        <p:nvSpPr>
          <p:cNvPr id="7" name="Right Bracket 6"/>
          <p:cNvSpPr/>
          <p:nvPr/>
        </p:nvSpPr>
        <p:spPr>
          <a:xfrm rot="16200000" flipH="1">
            <a:off x="4413631" y="-1752361"/>
            <a:ext cx="240536" cy="7543799"/>
          </a:xfrm>
          <a:prstGeom prst="rightBracket">
            <a:avLst/>
          </a:prstGeom>
          <a:ln w="4762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8" name="TextBox 7"/>
          <p:cNvSpPr txBox="1"/>
          <p:nvPr/>
        </p:nvSpPr>
        <p:spPr>
          <a:xfrm>
            <a:off x="4533899" y="2131707"/>
            <a:ext cx="10206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FFFF">
                    <a:lumMod val="65000"/>
                  </a:srgbClr>
                </a:solidFill>
                <a:effectLst/>
                <a:uLnTx/>
                <a:uFillTx/>
                <a:latin typeface="Tahoma"/>
                <a:ea typeface="+mn-ea"/>
                <a:cs typeface="+mn-cs"/>
              </a:rPr>
              <a:t>Bin x</a:t>
            </a:r>
          </a:p>
        </p:txBody>
      </p:sp>
      <p:sp>
        <p:nvSpPr>
          <p:cNvPr id="9" name="Rectangle 8"/>
          <p:cNvSpPr/>
          <p:nvPr/>
        </p:nvSpPr>
        <p:spPr>
          <a:xfrm>
            <a:off x="927130" y="1096098"/>
            <a:ext cx="4423446" cy="731801"/>
          </a:xfrm>
          <a:prstGeom prst="rect">
            <a:avLst/>
          </a:prstGeom>
          <a:no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0" name="Rectangle 9"/>
          <p:cNvSpPr/>
          <p:nvPr/>
        </p:nvSpPr>
        <p:spPr>
          <a:xfrm>
            <a:off x="4809126" y="2882977"/>
            <a:ext cx="545911" cy="33987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Tahoma"/>
                <a:ea typeface="+mn-ea"/>
                <a:cs typeface="+mn-cs"/>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200" b="1" i="0" u="none" strike="noStrike" kern="1200" cap="none" spc="0" normalizeH="0" baseline="0" noProof="0" dirty="0">
                <a:ln>
                  <a:noFill/>
                </a:ln>
                <a:solidFill>
                  <a:srgbClr val="000000"/>
                </a:solidFill>
                <a:effectLst/>
                <a:uLnTx/>
                <a:uFillTx/>
                <a:latin typeface="Tahoma"/>
                <a:ea typeface="+mn-ea"/>
                <a:cs typeface="+mn-cs"/>
              </a:rPr>
              <a:t>…</a:t>
            </a:r>
            <a:endParaRPr kumimoji="0" lang="en-US" sz="2200" b="1" i="0" u="none" strike="noStrike" kern="1200" cap="none" spc="0" normalizeH="0" baseline="0" noProof="0" dirty="0">
              <a:ln>
                <a:noFill/>
              </a:ln>
              <a:solidFill>
                <a:srgbClr val="000000"/>
              </a:solidFill>
              <a:effectLst/>
              <a:uLnTx/>
              <a:uFillTx/>
              <a:latin typeface="Tahoma"/>
              <a:ea typeface="+mn-ea"/>
              <a:cs typeface="+mn-cs"/>
            </a:endParaRPr>
          </a:p>
        </p:txBody>
      </p:sp>
      <p:sp>
        <p:nvSpPr>
          <p:cNvPr id="11" name="TextBox 10"/>
          <p:cNvSpPr txBox="1"/>
          <p:nvPr/>
        </p:nvSpPr>
        <p:spPr>
          <a:xfrm rot="16200000">
            <a:off x="2052279" y="4174699"/>
            <a:ext cx="217314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Bin x </a:t>
            </a:r>
            <a:r>
              <a:rPr kumimoji="0" lang="en-US" sz="2000" b="1" i="0" u="none" strike="noStrike" kern="1200" cap="none" spc="0" normalizeH="0" baseline="0" noProof="0" dirty="0" err="1">
                <a:ln>
                  <a:noFill/>
                </a:ln>
                <a:solidFill>
                  <a:srgbClr val="0070C0"/>
                </a:solidFill>
                <a:effectLst/>
                <a:uLnTx/>
                <a:uFillTx/>
                <a:latin typeface="Tahoma"/>
                <a:ea typeface="+mn-ea"/>
                <a:cs typeface="+mn-cs"/>
              </a:rPr>
              <a:t>Bitvector</a:t>
            </a:r>
            <a:endParaRPr kumimoji="0" lang="en-US" sz="2000" b="1" i="0" u="none" strike="noStrike" kern="1200" cap="none" spc="0" normalizeH="0" baseline="0" noProof="0" dirty="0">
              <a:ln>
                <a:noFill/>
              </a:ln>
              <a:solidFill>
                <a:srgbClr val="0070C0"/>
              </a:solidFill>
              <a:effectLst/>
              <a:uLnTx/>
              <a:uFillTx/>
              <a:latin typeface="Tahoma"/>
              <a:ea typeface="+mn-ea"/>
              <a:cs typeface="+mn-cs"/>
            </a:endParaRPr>
          </a:p>
        </p:txBody>
      </p:sp>
      <p:sp>
        <p:nvSpPr>
          <p:cNvPr id="12" name="TextBox 11"/>
          <p:cNvSpPr txBox="1"/>
          <p:nvPr/>
        </p:nvSpPr>
        <p:spPr>
          <a:xfrm>
            <a:off x="2500654" y="2847807"/>
            <a:ext cx="2308472" cy="347787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AAAAA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CGTGA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TGAGT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GAGTC</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300" normalizeH="0" baseline="0" noProof="0" dirty="0">
                <a:ln>
                  <a:noFill/>
                </a:ln>
                <a:solidFill>
                  <a:srgbClr val="000000"/>
                </a:solidFill>
                <a:effectLst/>
                <a:uLnTx/>
                <a:uFillTx/>
                <a:latin typeface="Tahoma"/>
                <a:ea typeface="+mn-ea"/>
                <a:cs typeface="+mn-cs"/>
              </a:rPr>
              <a:t>GTGAG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mr-IN" sz="2200" b="0" i="0" u="none" strike="noStrike" kern="1200" cap="none" spc="300" normalizeH="0" baseline="0" noProof="0" dirty="0">
                <a:ln>
                  <a:noFill/>
                </a:ln>
                <a:solidFill>
                  <a:srgbClr val="000000"/>
                </a:solidFill>
                <a:effectLst/>
                <a:uLnTx/>
                <a:uFillTx/>
                <a:latin typeface="Tahoma"/>
                <a:ea typeface="+mn-ea"/>
                <a:cs typeface="+mn-cs"/>
              </a:rPr>
              <a:t>…</a:t>
            </a:r>
            <a:endParaRPr kumimoji="0" lang="en-US" sz="2200" b="0" i="0" u="none" strike="noStrike" kern="1200" cap="none" spc="300" normalizeH="0" baseline="0" noProof="0" dirty="0">
              <a:ln>
                <a:noFill/>
              </a:ln>
              <a:solidFill>
                <a:srgbClr val="000000"/>
              </a:solidFill>
              <a:effectLst/>
              <a:uLnTx/>
              <a:uFillTx/>
              <a:latin typeface="Tahoma"/>
              <a:ea typeface="+mn-ea"/>
              <a:cs typeface="+mn-cs"/>
            </a:endParaRPr>
          </a:p>
        </p:txBody>
      </p:sp>
      <p:sp>
        <p:nvSpPr>
          <p:cNvPr id="13" name="TextBox 12"/>
          <p:cNvSpPr txBox="1"/>
          <p:nvPr/>
        </p:nvSpPr>
        <p:spPr>
          <a:xfrm>
            <a:off x="889792" y="114462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C     G     T     G     A</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TextBox 16"/>
          <p:cNvSpPr txBox="1"/>
          <p:nvPr/>
        </p:nvSpPr>
        <p:spPr>
          <a:xfrm>
            <a:off x="1850365" y="1156076"/>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G     T     G     A     G</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TextBox 17"/>
          <p:cNvSpPr txBox="1"/>
          <p:nvPr/>
        </p:nvSpPr>
        <p:spPr>
          <a:xfrm>
            <a:off x="2862551" y="114837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Tahoma"/>
                <a:ea typeface="+mn-ea"/>
                <a:cs typeface="+mn-cs"/>
              </a:rPr>
              <a:t>T     G     A     G     T</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3811991" y="1149340"/>
            <a:ext cx="447423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Tahoma"/>
                <a:ea typeface="+mn-ea"/>
                <a:cs typeface="+mn-cs"/>
              </a:rPr>
              <a:t>G     </a:t>
            </a:r>
            <a:r>
              <a:rPr kumimoji="0" lang="en-US" sz="3600" b="1" i="0" u="none" strike="noStrike" kern="1200" cap="none" spc="0" normalizeH="0" baseline="0" noProof="0" dirty="0">
                <a:ln>
                  <a:noFill/>
                </a:ln>
                <a:solidFill>
                  <a:srgbClr val="000000"/>
                </a:solidFill>
                <a:effectLst/>
                <a:uLnTx/>
                <a:uFillTx/>
                <a:latin typeface="Tahoma"/>
                <a:ea typeface="+mn-ea"/>
                <a:cs typeface="+mn-cs"/>
              </a:rPr>
              <a:t>A     </a:t>
            </a:r>
            <a:r>
              <a:rPr kumimoji="0" lang="en-US" sz="3600" b="1" i="0" u="none" strike="noStrike" kern="1200" cap="none" spc="0" normalizeH="0" baseline="0" noProof="0">
                <a:ln>
                  <a:noFill/>
                </a:ln>
                <a:solidFill>
                  <a:srgbClr val="000000"/>
                </a:solidFill>
                <a:effectLst/>
                <a:uLnTx/>
                <a:uFillTx/>
                <a:latin typeface="Tahoma"/>
                <a:ea typeface="+mn-ea"/>
                <a:cs typeface="+mn-cs"/>
              </a:rPr>
              <a:t>G     T     C</a:t>
            </a:r>
            <a:endParaRPr kumimoji="0" lang="en-US" sz="3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TextBox 19"/>
          <p:cNvSpPr txBox="1"/>
          <p:nvPr/>
        </p:nvSpPr>
        <p:spPr>
          <a:xfrm>
            <a:off x="4852269" y="552402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1" name="TextBox 20"/>
          <p:cNvSpPr txBox="1"/>
          <p:nvPr/>
        </p:nvSpPr>
        <p:spPr>
          <a:xfrm>
            <a:off x="4852269" y="552836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2" name="TextBox 21"/>
          <p:cNvSpPr txBox="1"/>
          <p:nvPr/>
        </p:nvSpPr>
        <p:spPr>
          <a:xfrm>
            <a:off x="4852269" y="4854755"/>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3" name="TextBox 22"/>
          <p:cNvSpPr txBox="1"/>
          <p:nvPr/>
        </p:nvSpPr>
        <p:spPr>
          <a:xfrm>
            <a:off x="4864256" y="4183211"/>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4" name="TextBox 23"/>
          <p:cNvSpPr txBox="1"/>
          <p:nvPr/>
        </p:nvSpPr>
        <p:spPr>
          <a:xfrm>
            <a:off x="4852269" y="3530154"/>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0</a:t>
            </a:r>
          </a:p>
        </p:txBody>
      </p:sp>
      <p:sp>
        <p:nvSpPr>
          <p:cNvPr id="25" name="TextBox 24"/>
          <p:cNvSpPr txBox="1"/>
          <p:nvPr/>
        </p:nvSpPr>
        <p:spPr>
          <a:xfrm>
            <a:off x="4852269" y="4836268"/>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6" name="TextBox 25"/>
          <p:cNvSpPr txBox="1"/>
          <p:nvPr/>
        </p:nvSpPr>
        <p:spPr>
          <a:xfrm>
            <a:off x="4864256" y="4175369"/>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
        <p:nvSpPr>
          <p:cNvPr id="27" name="TextBox 26"/>
          <p:cNvSpPr txBox="1"/>
          <p:nvPr/>
        </p:nvSpPr>
        <p:spPr>
          <a:xfrm>
            <a:off x="4852269" y="3532236"/>
            <a:ext cx="458462" cy="43088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300" normalizeH="0" baseline="0" noProof="0" dirty="0">
                <a:ln>
                  <a:noFill/>
                </a:ln>
                <a:solidFill>
                  <a:srgbClr val="000000"/>
                </a:solidFill>
                <a:effectLst/>
                <a:uLnTx/>
                <a:uFillTx/>
                <a:latin typeface="Tahoma"/>
                <a:ea typeface="+mn-ea"/>
                <a:cs typeface="+mn-cs"/>
              </a:rPr>
              <a:t>1</a:t>
            </a:r>
          </a:p>
        </p:txBody>
      </p:sp>
    </p:spTree>
    <p:extLst>
      <p:ext uri="{BB962C8B-B14F-4D97-AF65-F5344CB8AC3E}">
        <p14:creationId xmlns:p14="http://schemas.microsoft.com/office/powerpoint/2010/main" val="14761161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3"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3"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3"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par>
                                <p:cTn id="24" presetID="1" presetClass="entr" presetSubtype="0" fill="hold" grpId="1" nodeType="with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12">
                                            <p:txEl>
                                              <p:pRg st="3" end="3"/>
                                            </p:txEl>
                                          </p:spTgt>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12">
                                            <p:txEl>
                                              <p:pRg st="4" end="4"/>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2">
                                            <p:txEl>
                                              <p:pRg st="5" end="5"/>
                                            </p:txEl>
                                          </p:spTgt>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2">
                                            <p:txEl>
                                              <p:pRg st="6" end="6"/>
                                            </p:txEl>
                                          </p:spTgt>
                                        </p:tgtEl>
                                        <p:attrNameLst>
                                          <p:attrName>style.visibility</p:attrName>
                                        </p:attrNameLst>
                                      </p:cBhvr>
                                      <p:to>
                                        <p:strVal val="visible"/>
                                      </p:to>
                                    </p:set>
                                  </p:childTnLst>
                                </p:cTn>
                              </p:par>
                              <p:par>
                                <p:cTn id="38" presetID="1" presetClass="entr" presetSubtype="0" fill="hold" grpId="1" nodeType="withEffect">
                                  <p:stCondLst>
                                    <p:cond delay="0"/>
                                  </p:stCondLst>
                                  <p:childTnLst>
                                    <p:set>
                                      <p:cBhvr>
                                        <p:cTn id="39" dur="1" fill="hold">
                                          <p:stCondLst>
                                            <p:cond delay="0"/>
                                          </p:stCondLst>
                                        </p:cTn>
                                        <p:tgtEl>
                                          <p:spTgt spid="12">
                                            <p:txEl>
                                              <p:pRg st="7" end="7"/>
                                            </p:txEl>
                                          </p:spTgt>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12">
                                            <p:txEl>
                                              <p:pRg st="8" end="8"/>
                                            </p:txEl>
                                          </p:spTgt>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2">
                                            <p:txEl>
                                              <p:pRg st="9" end="9"/>
                                            </p:txEl>
                                          </p:spTgt>
                                        </p:tgtEl>
                                        <p:attrNameLst>
                                          <p:attrName>style.visibility</p:attrName>
                                        </p:attrNameLst>
                                      </p:cBhvr>
                                      <p:to>
                                        <p:strVal val="visible"/>
                                      </p:to>
                                    </p:set>
                                  </p:childTnLst>
                                </p:cTn>
                              </p:par>
                              <p:par>
                                <p:cTn id="44" presetID="9"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dissolve">
                                      <p:cBhvr>
                                        <p:cTn id="46" dur="500"/>
                                        <p:tgtEl>
                                          <p:spTgt spid="1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500"/>
                                        <p:tgtEl>
                                          <p:spTgt spid="12"/>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500"/>
                                  </p:stCondLst>
                                  <p:childTnLst>
                                    <p:animScale>
                                      <p:cBhvr>
                                        <p:cTn id="68" dur="500" fill="hold"/>
                                        <p:tgtEl>
                                          <p:spTgt spid="13"/>
                                        </p:tgtEl>
                                      </p:cBhvr>
                                      <p:by x="25000" y="25000"/>
                                    </p:animScale>
                                  </p:childTnLst>
                                </p:cTn>
                              </p:par>
                              <p:par>
                                <p:cTn id="69" presetID="0" presetClass="path" presetSubtype="0" accel="50000" decel="50000" fill="hold" grpId="1" nodeType="withEffect">
                                  <p:stCondLst>
                                    <p:cond delay="0"/>
                                  </p:stCondLst>
                                  <p:childTnLst>
                                    <p:animMotion origin="layout" path="M 0 0 L 0.12066 0.3345 " pathEditMode="relative" ptsTypes="AA">
                                      <p:cBhvr>
                                        <p:cTn id="70" dur="1000" fill="hold"/>
                                        <p:tgtEl>
                                          <p:spTgt spid="13"/>
                                        </p:tgtEl>
                                        <p:attrNameLst>
                                          <p:attrName>ppt_x</p:attrName>
                                          <p:attrName>ppt_y</p:attrName>
                                        </p:attrNameLst>
                                      </p:cBhvr>
                                    </p:animMotion>
                                  </p:childTnLst>
                                </p:cTn>
                              </p:par>
                            </p:childTnLst>
                          </p:cTn>
                        </p:par>
                        <p:par>
                          <p:cTn id="71" fill="hold">
                            <p:stCondLst>
                              <p:cond delay="1000"/>
                            </p:stCondLst>
                            <p:childTnLst>
                              <p:par>
                                <p:cTn id="72" presetID="9" presetClass="exit" presetSubtype="0" fill="hold" grpId="2" nodeType="afterEffect">
                                  <p:stCondLst>
                                    <p:cond delay="0"/>
                                  </p:stCondLst>
                                  <p:childTnLst>
                                    <p:animEffect transition="out" filter="dissolve">
                                      <p:cBhvr>
                                        <p:cTn id="73" dur="500"/>
                                        <p:tgtEl>
                                          <p:spTgt spid="13"/>
                                        </p:tgtEl>
                                      </p:cBhvr>
                                    </p:animEffect>
                                    <p:set>
                                      <p:cBhvr>
                                        <p:cTn id="74" dur="1" fill="hold">
                                          <p:stCondLst>
                                            <p:cond delay="499"/>
                                          </p:stCondLst>
                                        </p:cTn>
                                        <p:tgtEl>
                                          <p:spTgt spid="13"/>
                                        </p:tgtEl>
                                        <p:attrNameLst>
                                          <p:attrName>style.visibility</p:attrName>
                                        </p:attrNameLst>
                                      </p:cBhvr>
                                      <p:to>
                                        <p:strVal val="hidden"/>
                                      </p:to>
                                    </p:set>
                                  </p:childTnLst>
                                </p:cTn>
                              </p:par>
                            </p:childTnLst>
                          </p:cTn>
                        </p:par>
                        <p:par>
                          <p:cTn id="75" fill="hold">
                            <p:stCondLst>
                              <p:cond delay="1500"/>
                            </p:stCondLst>
                            <p:childTnLst>
                              <p:par>
                                <p:cTn id="76" presetID="26" presetClass="emph" presetSubtype="0" fill="hold" nodeType="afterEffect">
                                  <p:stCondLst>
                                    <p:cond delay="0"/>
                                  </p:stCondLst>
                                  <p:childTnLst>
                                    <p:animEffect transition="out" filter="fade">
                                      <p:cBhvr>
                                        <p:cTn id="77" dur="500" tmFilter="0, 0; .2, .5; .8, .5; 1, 0"/>
                                        <p:tgtEl>
                                          <p:spTgt spid="12">
                                            <p:txEl>
                                              <p:pRg st="2" end="2"/>
                                            </p:txEl>
                                          </p:spTgt>
                                        </p:tgtEl>
                                      </p:cBhvr>
                                    </p:animEffect>
                                    <p:animScale>
                                      <p:cBhvr>
                                        <p:cTn id="78" dur="250" autoRev="1" fill="hold"/>
                                        <p:tgtEl>
                                          <p:spTgt spid="12">
                                            <p:txEl>
                                              <p:pRg st="2" end="2"/>
                                            </p:txEl>
                                          </p:spTgt>
                                        </p:tgtEl>
                                      </p:cBhvr>
                                      <p:by x="105000" y="105000"/>
                                    </p:animScale>
                                  </p:childTnLst>
                                </p:cTn>
                              </p:par>
                              <p:par>
                                <p:cTn id="79" presetID="1" presetClass="exit" presetSubtype="0" fill="hold" grpId="1" nodeType="withEffect">
                                  <p:stCondLst>
                                    <p:cond delay="0"/>
                                  </p:stCondLst>
                                  <p:childTnLst>
                                    <p:set>
                                      <p:cBhvr>
                                        <p:cTn id="80" dur="1" fill="hold">
                                          <p:stCondLst>
                                            <p:cond delay="0"/>
                                          </p:stCondLst>
                                        </p:cTn>
                                        <p:tgtEl>
                                          <p:spTgt spid="24"/>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par>
                          <p:cTn id="83" fill="hold">
                            <p:stCondLst>
                              <p:cond delay="2000"/>
                            </p:stCondLst>
                            <p:childTnLst>
                              <p:par>
                                <p:cTn id="84" presetID="0" presetClass="path" presetSubtype="0" accel="50000" decel="50000" fill="hold" grpId="1" nodeType="afterEffect">
                                  <p:stCondLst>
                                    <p:cond delay="500"/>
                                  </p:stCondLst>
                                  <p:childTnLst>
                                    <p:animMotion origin="layout" path="M 0 0 L 0.10573 0 " pathEditMode="relative" ptsTypes="AA">
                                      <p:cBhvr>
                                        <p:cTn id="85" dur="1000" fill="hold"/>
                                        <p:tgtEl>
                                          <p:spTgt spid="9"/>
                                        </p:tgtEl>
                                        <p:attrNameLst>
                                          <p:attrName>ppt_x</p:attrName>
                                          <p:attrName>ppt_y</p:attrName>
                                        </p:attrNameLst>
                                      </p:cBhvr>
                                    </p:animMotion>
                                  </p:childTnLst>
                                </p:cTn>
                              </p:par>
                            </p:childTnLst>
                          </p:cTn>
                        </p:par>
                        <p:par>
                          <p:cTn id="86" fill="hold">
                            <p:stCondLst>
                              <p:cond delay="3500"/>
                            </p:stCondLst>
                            <p:childTnLst>
                              <p:par>
                                <p:cTn id="87" presetID="6" presetClass="emph" presetSubtype="0" fill="hold" grpId="0" nodeType="afterEffect">
                                  <p:stCondLst>
                                    <p:cond delay="0"/>
                                  </p:stCondLst>
                                  <p:childTnLst>
                                    <p:animScale>
                                      <p:cBhvr>
                                        <p:cTn id="88" dur="500" fill="hold"/>
                                        <p:tgtEl>
                                          <p:spTgt spid="17"/>
                                        </p:tgtEl>
                                      </p:cBhvr>
                                      <p:by x="25000" y="25000"/>
                                    </p:animScale>
                                  </p:childTnLst>
                                </p:cTn>
                              </p:par>
                              <p:par>
                                <p:cTn id="89" presetID="0" presetClass="path" presetSubtype="0" accel="50000" decel="50000" fill="hold" grpId="1" nodeType="withEffect">
                                  <p:stCondLst>
                                    <p:cond delay="0"/>
                                  </p:stCondLst>
                                  <p:childTnLst>
                                    <p:animMotion origin="layout" path="M 1.38889E-6 7.40741E-7 L 0.0191 0.61875 " pathEditMode="relative" rAng="0" ptsTypes="AA">
                                      <p:cBhvr>
                                        <p:cTn id="90" dur="1000" fill="hold"/>
                                        <p:tgtEl>
                                          <p:spTgt spid="17"/>
                                        </p:tgtEl>
                                        <p:attrNameLst>
                                          <p:attrName>ppt_x</p:attrName>
                                          <p:attrName>ppt_y</p:attrName>
                                        </p:attrNameLst>
                                      </p:cBhvr>
                                      <p:rCtr x="955" y="30926"/>
                                    </p:animMotion>
                                  </p:childTnLst>
                                </p:cTn>
                              </p:par>
                            </p:childTnLst>
                          </p:cTn>
                        </p:par>
                        <p:par>
                          <p:cTn id="91" fill="hold">
                            <p:stCondLst>
                              <p:cond delay="4500"/>
                            </p:stCondLst>
                            <p:childTnLst>
                              <p:par>
                                <p:cTn id="92" presetID="9" presetClass="exit" presetSubtype="0" fill="hold" grpId="2" nodeType="afterEffect">
                                  <p:stCondLst>
                                    <p:cond delay="0"/>
                                  </p:stCondLst>
                                  <p:childTnLst>
                                    <p:animEffect transition="out" filter="dissolve">
                                      <p:cBhvr>
                                        <p:cTn id="93" dur="500"/>
                                        <p:tgtEl>
                                          <p:spTgt spid="17"/>
                                        </p:tgtEl>
                                      </p:cBhvr>
                                    </p:animEffect>
                                    <p:set>
                                      <p:cBhvr>
                                        <p:cTn id="94" dur="1" fill="hold">
                                          <p:stCondLst>
                                            <p:cond delay="499"/>
                                          </p:stCondLst>
                                        </p:cTn>
                                        <p:tgtEl>
                                          <p:spTgt spid="17"/>
                                        </p:tgtEl>
                                        <p:attrNameLst>
                                          <p:attrName>style.visibility</p:attrName>
                                        </p:attrNameLst>
                                      </p:cBhvr>
                                      <p:to>
                                        <p:strVal val="hidden"/>
                                      </p:to>
                                    </p:set>
                                  </p:childTnLst>
                                </p:cTn>
                              </p:par>
                            </p:childTnLst>
                          </p:cTn>
                        </p:par>
                        <p:par>
                          <p:cTn id="95" fill="hold">
                            <p:stCondLst>
                              <p:cond delay="5000"/>
                            </p:stCondLst>
                            <p:childTnLst>
                              <p:par>
                                <p:cTn id="96" presetID="26" presetClass="emph" presetSubtype="0" fill="hold" nodeType="afterEffect">
                                  <p:stCondLst>
                                    <p:cond delay="0"/>
                                  </p:stCondLst>
                                  <p:childTnLst>
                                    <p:animEffect transition="out" filter="fade">
                                      <p:cBhvr>
                                        <p:cTn id="97" dur="500" tmFilter="0, 0; .2, .5; .8, .5; 1, 0"/>
                                        <p:tgtEl>
                                          <p:spTgt spid="12">
                                            <p:txEl>
                                              <p:pRg st="8" end="8"/>
                                            </p:txEl>
                                          </p:spTgt>
                                        </p:tgtEl>
                                      </p:cBhvr>
                                    </p:animEffect>
                                    <p:animScale>
                                      <p:cBhvr>
                                        <p:cTn id="98" dur="250" autoRev="1" fill="hold"/>
                                        <p:tgtEl>
                                          <p:spTgt spid="12">
                                            <p:txEl>
                                              <p:pRg st="8" end="8"/>
                                            </p:txEl>
                                          </p:spTgt>
                                        </p:tgtEl>
                                      </p:cBhvr>
                                      <p:by x="105000" y="105000"/>
                                    </p:animScale>
                                  </p:childTnLst>
                                </p:cTn>
                              </p:par>
                              <p:par>
                                <p:cTn id="99" presetID="1"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par>
                                <p:cTn id="101" presetID="1" presetClass="exit" presetSubtype="0" fill="hold" grpId="1" nodeType="withEffect">
                                  <p:stCondLst>
                                    <p:cond delay="0"/>
                                  </p:stCondLst>
                                  <p:childTnLst>
                                    <p:set>
                                      <p:cBhvr>
                                        <p:cTn id="102" dur="1" fill="hold">
                                          <p:stCondLst>
                                            <p:cond delay="0"/>
                                          </p:stCondLst>
                                        </p:cTn>
                                        <p:tgtEl>
                                          <p:spTgt spid="21"/>
                                        </p:tgtEl>
                                        <p:attrNameLst>
                                          <p:attrName>style.visibility</p:attrName>
                                        </p:attrNameLst>
                                      </p:cBhvr>
                                      <p:to>
                                        <p:strVal val="hidden"/>
                                      </p:to>
                                    </p:set>
                                  </p:childTnLst>
                                </p:cTn>
                              </p:par>
                            </p:childTnLst>
                          </p:cTn>
                        </p:par>
                        <p:par>
                          <p:cTn id="103" fill="hold">
                            <p:stCondLst>
                              <p:cond delay="5500"/>
                            </p:stCondLst>
                            <p:childTnLst>
                              <p:par>
                                <p:cTn id="104" presetID="0" presetClass="path" presetSubtype="0" accel="50000" decel="50000" fill="hold" grpId="2" nodeType="afterEffect">
                                  <p:stCondLst>
                                    <p:cond delay="0"/>
                                  </p:stCondLst>
                                  <p:childTnLst>
                                    <p:animMotion origin="layout" path="M 0.10573 -1.11111E-6 L 0.21441 0.00162 " pathEditMode="fixed" rAng="0" ptsTypes="AA">
                                      <p:cBhvr>
                                        <p:cTn id="105" dur="1000" fill="hold"/>
                                        <p:tgtEl>
                                          <p:spTgt spid="9"/>
                                        </p:tgtEl>
                                        <p:attrNameLst>
                                          <p:attrName>ppt_x</p:attrName>
                                          <p:attrName>ppt_y</p:attrName>
                                        </p:attrNameLst>
                                      </p:cBhvr>
                                      <p:rCtr x="5451" y="162"/>
                                    </p:animMotion>
                                  </p:childTnLst>
                                </p:cTn>
                              </p:par>
                            </p:childTnLst>
                          </p:cTn>
                        </p:par>
                        <p:par>
                          <p:cTn id="106" fill="hold">
                            <p:stCondLst>
                              <p:cond delay="6500"/>
                            </p:stCondLst>
                            <p:childTnLst>
                              <p:par>
                                <p:cTn id="107" presetID="6" presetClass="emph" presetSubtype="0" fill="hold" grpId="0" nodeType="afterEffect">
                                  <p:stCondLst>
                                    <p:cond delay="0"/>
                                  </p:stCondLst>
                                  <p:childTnLst>
                                    <p:animScale>
                                      <p:cBhvr>
                                        <p:cTn id="108" dur="500" fill="hold"/>
                                        <p:tgtEl>
                                          <p:spTgt spid="18"/>
                                        </p:tgtEl>
                                      </p:cBhvr>
                                      <p:by x="25000" y="25000"/>
                                    </p:animScale>
                                  </p:childTnLst>
                                </p:cTn>
                              </p:par>
                              <p:par>
                                <p:cTn id="109" presetID="0" presetClass="path" presetSubtype="0" accel="50000" decel="50000" fill="hold" grpId="1" nodeType="withEffect">
                                  <p:stCondLst>
                                    <p:cond delay="0"/>
                                  </p:stCondLst>
                                  <p:childTnLst>
                                    <p:animMotion origin="layout" path="M 1.11111E-6 -3.33333E-6 L -0.09514 0.42639 " pathEditMode="relative" rAng="0" ptsTypes="AA">
                                      <p:cBhvr>
                                        <p:cTn id="110" dur="1000" fill="hold"/>
                                        <p:tgtEl>
                                          <p:spTgt spid="18"/>
                                        </p:tgtEl>
                                        <p:attrNameLst>
                                          <p:attrName>ppt_x</p:attrName>
                                          <p:attrName>ppt_y</p:attrName>
                                        </p:attrNameLst>
                                      </p:cBhvr>
                                      <p:rCtr x="-4757" y="21319"/>
                                    </p:animMotion>
                                  </p:childTnLst>
                                </p:cTn>
                              </p:par>
                            </p:childTnLst>
                          </p:cTn>
                        </p:par>
                        <p:par>
                          <p:cTn id="111" fill="hold">
                            <p:stCondLst>
                              <p:cond delay="7500"/>
                            </p:stCondLst>
                            <p:childTnLst>
                              <p:par>
                                <p:cTn id="112" presetID="9" presetClass="exit" presetSubtype="0" fill="hold" grpId="2" nodeType="afterEffect">
                                  <p:stCondLst>
                                    <p:cond delay="0"/>
                                  </p:stCondLst>
                                  <p:childTnLst>
                                    <p:animEffect transition="out" filter="dissolve">
                                      <p:cBhvr>
                                        <p:cTn id="113" dur="500"/>
                                        <p:tgtEl>
                                          <p:spTgt spid="18"/>
                                        </p:tgtEl>
                                      </p:cBhvr>
                                    </p:animEffect>
                                    <p:set>
                                      <p:cBhvr>
                                        <p:cTn id="114" dur="1" fill="hold">
                                          <p:stCondLst>
                                            <p:cond delay="499"/>
                                          </p:stCondLst>
                                        </p:cTn>
                                        <p:tgtEl>
                                          <p:spTgt spid="18"/>
                                        </p:tgtEl>
                                        <p:attrNameLst>
                                          <p:attrName>style.visibility</p:attrName>
                                        </p:attrNameLst>
                                      </p:cBhvr>
                                      <p:to>
                                        <p:strVal val="hidden"/>
                                      </p:to>
                                    </p:set>
                                  </p:childTnLst>
                                </p:cTn>
                              </p:par>
                            </p:childTnLst>
                          </p:cTn>
                        </p:par>
                        <p:par>
                          <p:cTn id="115" fill="hold">
                            <p:stCondLst>
                              <p:cond delay="8000"/>
                            </p:stCondLst>
                            <p:childTnLst>
                              <p:par>
                                <p:cTn id="116" presetID="26" presetClass="emph" presetSubtype="0" fill="hold" nodeType="afterEffect">
                                  <p:stCondLst>
                                    <p:cond delay="0"/>
                                  </p:stCondLst>
                                  <p:childTnLst>
                                    <p:animEffect transition="out" filter="fade">
                                      <p:cBhvr>
                                        <p:cTn id="117" dur="500" tmFilter="0, 0; .2, .5; .8, .5; 1, 0"/>
                                        <p:tgtEl>
                                          <p:spTgt spid="12">
                                            <p:txEl>
                                              <p:pRg st="4" end="4"/>
                                            </p:txEl>
                                          </p:spTgt>
                                        </p:tgtEl>
                                      </p:cBhvr>
                                    </p:animEffect>
                                    <p:animScale>
                                      <p:cBhvr>
                                        <p:cTn id="118" dur="250" autoRev="1" fill="hold"/>
                                        <p:tgtEl>
                                          <p:spTgt spid="12">
                                            <p:txEl>
                                              <p:pRg st="4" end="4"/>
                                            </p:txEl>
                                          </p:spTgt>
                                        </p:tgtEl>
                                      </p:cBhvr>
                                      <p:by x="105000" y="105000"/>
                                    </p:animScale>
                                  </p:childTnLst>
                                </p:cTn>
                              </p:par>
                              <p:par>
                                <p:cTn id="119" presetID="1" presetClass="exit" presetSubtype="0" fill="hold" grpId="1" nodeType="with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26"/>
                                        </p:tgtEl>
                                        <p:attrNameLst>
                                          <p:attrName>style.visibility</p:attrName>
                                        </p:attrNameLst>
                                      </p:cBhvr>
                                      <p:to>
                                        <p:strVal val="visible"/>
                                      </p:to>
                                    </p:set>
                                  </p:childTnLst>
                                </p:cTn>
                              </p:par>
                            </p:childTnLst>
                          </p:cTn>
                        </p:par>
                        <p:par>
                          <p:cTn id="123" fill="hold">
                            <p:stCondLst>
                              <p:cond delay="8500"/>
                            </p:stCondLst>
                            <p:childTnLst>
                              <p:par>
                                <p:cTn id="124" presetID="0" presetClass="path" presetSubtype="0" accel="50000" decel="50000" fill="hold" grpId="3" nodeType="afterEffect">
                                  <p:stCondLst>
                                    <p:cond delay="0"/>
                                  </p:stCondLst>
                                  <p:childTnLst>
                                    <p:animMotion origin="layout" path="M 0.21441 0.00162 L 0.31823 0.00162 " pathEditMode="fixed" rAng="0" ptsTypes="AA">
                                      <p:cBhvr>
                                        <p:cTn id="125" dur="1000" fill="hold"/>
                                        <p:tgtEl>
                                          <p:spTgt spid="9"/>
                                        </p:tgtEl>
                                        <p:attrNameLst>
                                          <p:attrName>ppt_x</p:attrName>
                                          <p:attrName>ppt_y</p:attrName>
                                        </p:attrNameLst>
                                      </p:cBhvr>
                                      <p:rCtr x="5052" y="-185"/>
                                    </p:animMotion>
                                  </p:childTnLst>
                                </p:cTn>
                              </p:par>
                            </p:childTnLst>
                          </p:cTn>
                        </p:par>
                        <p:par>
                          <p:cTn id="126" fill="hold">
                            <p:stCondLst>
                              <p:cond delay="9500"/>
                            </p:stCondLst>
                            <p:childTnLst>
                              <p:par>
                                <p:cTn id="127" presetID="6" presetClass="emph" presetSubtype="0" fill="hold" grpId="0" nodeType="afterEffect">
                                  <p:stCondLst>
                                    <p:cond delay="0"/>
                                  </p:stCondLst>
                                  <p:childTnLst>
                                    <p:animScale>
                                      <p:cBhvr>
                                        <p:cTn id="128" dur="500" fill="hold"/>
                                        <p:tgtEl>
                                          <p:spTgt spid="19"/>
                                        </p:tgtEl>
                                      </p:cBhvr>
                                      <p:by x="25000" y="25000"/>
                                    </p:animScale>
                                  </p:childTnLst>
                                </p:cTn>
                              </p:par>
                              <p:par>
                                <p:cTn id="129" presetID="0" presetClass="path" presetSubtype="0" accel="50000" decel="50000" fill="hold" grpId="1" nodeType="withEffect">
                                  <p:stCondLst>
                                    <p:cond delay="0"/>
                                  </p:stCondLst>
                                  <p:childTnLst>
                                    <p:animMotion origin="layout" path="M 1.66667E-6 -3.33333E-6 L -0.20729 0.52431 " pathEditMode="relative" rAng="0" ptsTypes="AA">
                                      <p:cBhvr>
                                        <p:cTn id="130" dur="1000" fill="hold"/>
                                        <p:tgtEl>
                                          <p:spTgt spid="19"/>
                                        </p:tgtEl>
                                        <p:attrNameLst>
                                          <p:attrName>ppt_x</p:attrName>
                                          <p:attrName>ppt_y</p:attrName>
                                        </p:attrNameLst>
                                      </p:cBhvr>
                                      <p:rCtr x="-10365" y="26204"/>
                                    </p:animMotion>
                                  </p:childTnLst>
                                </p:cTn>
                              </p:par>
                            </p:childTnLst>
                          </p:cTn>
                        </p:par>
                        <p:par>
                          <p:cTn id="131" fill="hold">
                            <p:stCondLst>
                              <p:cond delay="10500"/>
                            </p:stCondLst>
                            <p:childTnLst>
                              <p:par>
                                <p:cTn id="132" presetID="9" presetClass="exit" presetSubtype="0" fill="hold" grpId="2" nodeType="afterEffect">
                                  <p:stCondLst>
                                    <p:cond delay="0"/>
                                  </p:stCondLst>
                                  <p:childTnLst>
                                    <p:animEffect transition="out" filter="dissolve">
                                      <p:cBhvr>
                                        <p:cTn id="133" dur="500"/>
                                        <p:tgtEl>
                                          <p:spTgt spid="19"/>
                                        </p:tgtEl>
                                      </p:cBhvr>
                                    </p:animEffect>
                                    <p:set>
                                      <p:cBhvr>
                                        <p:cTn id="134" dur="1" fill="hold">
                                          <p:stCondLst>
                                            <p:cond delay="499"/>
                                          </p:stCondLst>
                                        </p:cTn>
                                        <p:tgtEl>
                                          <p:spTgt spid="19"/>
                                        </p:tgtEl>
                                        <p:attrNameLst>
                                          <p:attrName>style.visibility</p:attrName>
                                        </p:attrNameLst>
                                      </p:cBhvr>
                                      <p:to>
                                        <p:strVal val="hidden"/>
                                      </p:to>
                                    </p:set>
                                  </p:childTnLst>
                                </p:cTn>
                              </p:par>
                            </p:childTnLst>
                          </p:cTn>
                        </p:par>
                        <p:par>
                          <p:cTn id="135" fill="hold">
                            <p:stCondLst>
                              <p:cond delay="11000"/>
                            </p:stCondLst>
                            <p:childTnLst>
                              <p:par>
                                <p:cTn id="136" presetID="26" presetClass="emph" presetSubtype="0" fill="hold" nodeType="afterEffect">
                                  <p:stCondLst>
                                    <p:cond delay="0"/>
                                  </p:stCondLst>
                                  <p:childTnLst>
                                    <p:animEffect transition="out" filter="fade">
                                      <p:cBhvr>
                                        <p:cTn id="137" dur="500" tmFilter="0, 0; .2, .5; .8, .5; 1, 0"/>
                                        <p:tgtEl>
                                          <p:spTgt spid="12">
                                            <p:txEl>
                                              <p:pRg st="6" end="6"/>
                                            </p:txEl>
                                          </p:spTgt>
                                        </p:tgtEl>
                                      </p:cBhvr>
                                    </p:animEffect>
                                    <p:animScale>
                                      <p:cBhvr>
                                        <p:cTn id="138" dur="250" autoRev="1" fill="hold"/>
                                        <p:tgtEl>
                                          <p:spTgt spid="12">
                                            <p:txEl>
                                              <p:pRg st="6" end="6"/>
                                            </p:txEl>
                                          </p:spTgt>
                                        </p:tgtEl>
                                      </p:cBhvr>
                                      <p:by x="105000" y="105000"/>
                                    </p:animScale>
                                  </p:childTnLst>
                                </p:cTn>
                              </p:par>
                              <p:par>
                                <p:cTn id="139" presetID="1" presetClass="exit" presetSubtype="0" fill="hold" grpId="1" nodeType="with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grpId="0" nodeType="withEffect">
                                  <p:stCondLst>
                                    <p:cond delay="0"/>
                                  </p:stCondLst>
                                  <p:childTnLst>
                                    <p:set>
                                      <p:cBhvr>
                                        <p:cTn id="1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9" grpId="1" animBg="1"/>
      <p:bldP spid="9" grpId="2" animBg="1"/>
      <p:bldP spid="9" grpId="3" animBg="1"/>
      <p:bldP spid="10" grpId="0" animBg="1"/>
      <p:bldP spid="11" grpId="0"/>
      <p:bldP spid="12" grpId="0"/>
      <p:bldP spid="12" grpId="1" build="allAtOnce"/>
      <p:bldP spid="13" grpId="0"/>
      <p:bldP spid="13" grpId="1"/>
      <p:bldP spid="13" grpId="2"/>
      <p:bldP spid="13" grpId="3"/>
      <p:bldP spid="17" grpId="0"/>
      <p:bldP spid="17" grpId="1"/>
      <p:bldP spid="17" grpId="2"/>
      <p:bldP spid="17" grpId="3"/>
      <p:bldP spid="18" grpId="0"/>
      <p:bldP spid="18" grpId="1"/>
      <p:bldP spid="18" grpId="2"/>
      <p:bldP spid="18" grpId="3"/>
      <p:bldP spid="19" grpId="0"/>
      <p:bldP spid="19" grpId="1"/>
      <p:bldP spid="19" grpId="2"/>
      <p:bldP spid="19" grpId="3"/>
      <p:bldP spid="20" grpId="0"/>
      <p:bldP spid="21" grpId="0"/>
      <p:bldP spid="21" grpId="1"/>
      <p:bldP spid="22" grpId="0"/>
      <p:bldP spid="22" grpId="1"/>
      <p:bldP spid="23" grpId="0"/>
      <p:bldP spid="23" grpId="1"/>
      <p:bldP spid="24" grpId="0"/>
      <p:bldP spid="24" grpId="1"/>
      <p:bldP spid="25" grpId="0"/>
      <p:bldP spid="26" grpId="0"/>
      <p:bldP spid="27"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a:t>
            </a:r>
            <a:r>
              <a:rPr lang="en-US" sz="4400" b="1" dirty="0" err="1">
                <a:solidFill>
                  <a:schemeClr val="tx1"/>
                </a:solidFill>
                <a:latin typeface="Cambria" charset="0"/>
                <a:ea typeface="Cambria" charset="0"/>
                <a:cs typeface="Cambria" charset="0"/>
              </a:rPr>
              <a:t>Bitvectors</a:t>
            </a:r>
            <a:endParaRPr lang="en-US" sz="4400" b="1" dirty="0">
              <a:solidFill>
                <a:schemeClr val="tx1"/>
              </a:solidFill>
              <a:latin typeface="Cambria" charset="0"/>
              <a:ea typeface="Cambria" charset="0"/>
              <a:cs typeface="Cambria" charset="0"/>
            </a:endParaRPr>
          </a:p>
        </p:txBody>
      </p:sp>
      <p:sp>
        <p:nvSpPr>
          <p:cNvPr id="4" name="Slide Number Placeholder 3"/>
          <p:cNvSpPr>
            <a:spLocks noGrp="1"/>
          </p:cNvSpPr>
          <p:nvPr>
            <p:ph type="sldNum" sz="quarter" idx="11"/>
          </p:nvPr>
        </p:nvSpPr>
        <p:spPr>
          <a:xfrm>
            <a:off x="6705600" y="6215063"/>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276</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cxnSp>
        <p:nvCxnSpPr>
          <p:cNvPr id="6" name="Straight Connector 5"/>
          <p:cNvCxnSpPr/>
          <p:nvPr/>
        </p:nvCxnSpPr>
        <p:spPr>
          <a:xfrm>
            <a:off x="6349998" y="1219200"/>
            <a:ext cx="0" cy="48768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6553200" y="1741714"/>
                <a:ext cx="2286000"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Storing all </a:t>
                </a:r>
                <a:r>
                  <a:rPr kumimoji="0" lang="en-US" sz="1800" b="0" i="0" u="none" strike="noStrike" kern="1200" cap="none" spc="0" normalizeH="0" baseline="0" noProof="0" dirty="0" err="1">
                    <a:ln>
                      <a:noFill/>
                    </a:ln>
                    <a:solidFill>
                      <a:srgbClr val="000000"/>
                    </a:solidFill>
                    <a:effectLst/>
                    <a:uLnTx/>
                    <a:uFillTx/>
                    <a:latin typeface="Tahoma"/>
                    <a:ea typeface="+mn-ea"/>
                    <a:cs typeface="+mn-cs"/>
                  </a:rPr>
                  <a:t>bitvectors</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requires </a:t>
                </a:r>
                <a14:m>
                  <m:oMath xmlns:m="http://schemas.openxmlformats.org/officeDocument/2006/math">
                    <m:sSup>
                      <m:s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srgbClr val="000000"/>
                            </a:solidFill>
                            <a:effectLst/>
                            <a:uLnTx/>
                            <a:uFillTx/>
                            <a:latin typeface="Cambria Math" charset="0"/>
                            <a:ea typeface="+mn-ea"/>
                            <a:cs typeface="+mn-cs"/>
                          </a:rPr>
                          <m:t>4</m:t>
                        </m:r>
                      </m:e>
                      <m:sup>
                        <m:r>
                          <a:rPr kumimoji="0" lang="en-US" sz="1800" b="0" i="1" u="none" strike="noStrike" kern="1200" cap="none" spc="0" normalizeH="0" baseline="0" noProof="0" smtClean="0">
                            <a:ln>
                              <a:noFill/>
                            </a:ln>
                            <a:solidFill>
                              <a:srgbClr val="000000"/>
                            </a:solidFill>
                            <a:effectLst/>
                            <a:uLnTx/>
                            <a:uFillTx/>
                            <a:latin typeface="Cambria Math" charset="0"/>
                            <a:ea typeface="+mn-ea"/>
                            <a:cs typeface="+mn-cs"/>
                          </a:rPr>
                          <m:t>𝑛</m:t>
                        </m:r>
                      </m:sup>
                    </m:sSup>
                    <m:r>
                      <a:rPr kumimoji="0" lang="en-US" sz="1800" b="0" i="1" u="none" strike="noStrike" kern="1200" cap="none" spc="0" normalizeH="0" baseline="0" noProof="0">
                        <a:ln>
                          <a:noFill/>
                        </a:ln>
                        <a:solidFill>
                          <a:srgbClr val="000000"/>
                        </a:solidFill>
                        <a:effectLst/>
                        <a:uLnTx/>
                        <a:uFillTx/>
                        <a:latin typeface="Cambria Math"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𝑡</m:t>
                    </m:r>
                    <m:r>
                      <a:rPr kumimoji="0" lang="en-US" sz="1800" b="0" i="1" u="none" strike="noStrike" kern="1200" cap="none" spc="0" normalizeH="0" baseline="0" noProof="0">
                        <a:ln>
                          <a:noFill/>
                        </a:ln>
                        <a:solidFill>
                          <a:srgbClr val="000000"/>
                        </a:solidFill>
                        <a:effectLst/>
                        <a:uLnTx/>
                        <a:uFillTx/>
                        <a:latin typeface="Cambria Math" charset="0"/>
                        <a:ea typeface="+mn-ea"/>
                        <a:cs typeface="+mn-cs"/>
                      </a:rPr>
                      <m:t> </m:t>
                    </m:r>
                  </m:oMath>
                </a14:m>
                <a:r>
                  <a:rPr kumimoji="0" lang="en-US" sz="1800" b="0" i="0" u="none" strike="noStrike" kern="1200" cap="none" spc="0" normalizeH="0" baseline="0" noProof="0" dirty="0">
                    <a:ln>
                      <a:noFill/>
                    </a:ln>
                    <a:solidFill>
                      <a:srgbClr val="000000"/>
                    </a:solidFill>
                    <a:effectLst/>
                    <a:uLnTx/>
                    <a:uFillTx/>
                    <a:latin typeface="Tahoma"/>
                    <a:ea typeface="+mn-ea"/>
                    <a:cs typeface="+mn-cs"/>
                  </a:rPr>
                  <a:t>bits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in memory,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where t = number of bins.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For </a:t>
                </a:r>
                <a:r>
                  <a:rPr kumimoji="0" lang="en-US" sz="1800" b="1" i="0" u="none" strike="noStrike" kern="1200" cap="none" spc="0" normalizeH="0" baseline="0" noProof="0" dirty="0">
                    <a:ln>
                      <a:noFill/>
                    </a:ln>
                    <a:solidFill>
                      <a:srgbClr val="000000"/>
                    </a:solidFill>
                    <a:effectLst/>
                    <a:uLnTx/>
                    <a:uFillTx/>
                    <a:latin typeface="Tahoma"/>
                    <a:ea typeface="+mn-ea"/>
                    <a:cs typeface="+mn-cs"/>
                  </a:rPr>
                  <a:t>bin size</a:t>
                </a:r>
                <a:r>
                  <a:rPr kumimoji="0" lang="en-US" sz="1800" b="0" i="0" u="none" strike="noStrike" kern="1200" cap="none" spc="0" normalizeH="0" baseline="0" noProof="0" dirty="0">
                    <a:ln>
                      <a:noFill/>
                    </a:ln>
                    <a:solidFill>
                      <a:srgbClr val="000000"/>
                    </a:solidFill>
                    <a:effectLst/>
                    <a:uLnTx/>
                    <a:uFillTx/>
                    <a:latin typeface="Tahoma"/>
                    <a:ea typeface="+mn-ea"/>
                    <a:cs typeface="+mn-cs"/>
                  </a:rPr>
                  <a:t> ~200, and </a:t>
                </a:r>
                <a:r>
                  <a:rPr kumimoji="0" lang="en-US" sz="1800" b="1" i="0" u="none" strike="noStrike" kern="1200" cap="none" spc="0" normalizeH="0" baseline="0" noProof="0" dirty="0">
                    <a:ln>
                      <a:noFill/>
                    </a:ln>
                    <a:solidFill>
                      <a:srgbClr val="000000"/>
                    </a:solidFill>
                    <a:effectLst/>
                    <a:uLnTx/>
                    <a:uFillTx/>
                    <a:latin typeface="Tahoma"/>
                    <a:ea typeface="+mn-ea"/>
                    <a:cs typeface="+mn-cs"/>
                  </a:rPr>
                  <a:t>n</a:t>
                </a:r>
                <a:r>
                  <a:rPr kumimoji="0" lang="en-US" sz="1800" b="0" i="0" u="none" strike="noStrike" kern="1200" cap="none" spc="0" normalizeH="0" baseline="0" noProof="0" dirty="0">
                    <a:ln>
                      <a:noFill/>
                    </a:ln>
                    <a:solidFill>
                      <a:srgbClr val="000000"/>
                    </a:solidFill>
                    <a:effectLst/>
                    <a:uLnTx/>
                    <a:uFillTx/>
                    <a:latin typeface="Tahoma"/>
                    <a:ea typeface="+mn-ea"/>
                    <a:cs typeface="+mn-cs"/>
                  </a:rPr>
                  <a:t> =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ahoma"/>
                    <a:ea typeface="+mn-ea"/>
                    <a:cs typeface="+mn-cs"/>
                  </a:rPr>
                  <a:t>memory footprint</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~3.8 GB </a:t>
                </a:r>
              </a:p>
            </p:txBody>
          </p:sp>
        </mc:Choice>
        <mc:Fallback xmlns="">
          <p:sp>
            <p:nvSpPr>
              <p:cNvPr id="9" name="TextBox 8"/>
              <p:cNvSpPr txBox="1">
                <a:spLocks noRot="1" noChangeAspect="1" noMove="1" noResize="1" noEditPoints="1" noAdjustHandles="1" noChangeArrowheads="1" noChangeShapeType="1" noTextEdit="1"/>
              </p:cNvSpPr>
              <p:nvPr/>
            </p:nvSpPr>
            <p:spPr>
              <a:xfrm>
                <a:off x="6553200" y="1741714"/>
                <a:ext cx="2286000" cy="3416320"/>
              </a:xfrm>
              <a:prstGeom prst="rect">
                <a:avLst/>
              </a:prstGeom>
              <a:blipFill rotWithShape="0">
                <a:blip r:embed="rId3"/>
                <a:stretch>
                  <a:fillRect l="-2133" t="-2143" r="-1067" b="-1964"/>
                </a:stretch>
              </a:blipFill>
            </p:spPr>
            <p:txBody>
              <a:bodyPr/>
              <a:lstStyle/>
              <a:p>
                <a:r>
                  <a:rPr lang="en-US">
                    <a:noFill/>
                  </a:rPr>
                  <a:t> </a:t>
                </a:r>
              </a:p>
            </p:txBody>
          </p:sp>
        </mc:Fallback>
      </mc:AlternateContent>
      <p:pic>
        <p:nvPicPr>
          <p:cNvPr id="3" name="Picture 2"/>
          <p:cNvPicPr>
            <a:picLocks noChangeAspect="1"/>
          </p:cNvPicPr>
          <p:nvPr/>
        </p:nvPicPr>
        <p:blipFill rotWithShape="1">
          <a:blip r:embed="rId4"/>
          <a:srcRect b="78801"/>
          <a:stretch/>
        </p:blipFill>
        <p:spPr>
          <a:xfrm>
            <a:off x="114300" y="1179927"/>
            <a:ext cx="6125798" cy="1073080"/>
          </a:xfrm>
          <a:prstGeom prst="rect">
            <a:avLst/>
          </a:prstGeom>
        </p:spPr>
      </p:pic>
      <p:sp>
        <p:nvSpPr>
          <p:cNvPr id="49" name="Rectangle 48"/>
          <p:cNvSpPr/>
          <p:nvPr/>
        </p:nvSpPr>
        <p:spPr>
          <a:xfrm>
            <a:off x="122600" y="1193800"/>
            <a:ext cx="284070" cy="26913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14" name="TextBox 13"/>
          <p:cNvSpPr txBox="1"/>
          <p:nvPr/>
        </p:nvSpPr>
        <p:spPr>
          <a:xfrm>
            <a:off x="884180" y="2606514"/>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CCCCT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TTGCA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5" name="TextBox 14"/>
          <p:cNvSpPr txBox="1"/>
          <p:nvPr/>
        </p:nvSpPr>
        <p:spPr>
          <a:xfrm>
            <a:off x="1858694" y="2598339"/>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6" name="TextBox 15"/>
          <p:cNvSpPr txBox="1"/>
          <p:nvPr/>
        </p:nvSpPr>
        <p:spPr>
          <a:xfrm>
            <a:off x="3489108" y="2576634"/>
            <a:ext cx="324279" cy="3323987"/>
          </a:xfrm>
          <a:prstGeom prst="rect">
            <a:avLst/>
          </a:prstGeom>
          <a:noFill/>
          <a:ln w="19050">
            <a:solidFill>
              <a:schemeClr val="accent1">
                <a:lumMod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p>
        </p:txBody>
      </p:sp>
      <p:sp>
        <p:nvSpPr>
          <p:cNvPr id="17" name="TextBox 16"/>
          <p:cNvSpPr txBox="1"/>
          <p:nvPr/>
        </p:nvSpPr>
        <p:spPr>
          <a:xfrm>
            <a:off x="2506092" y="2598339"/>
            <a:ext cx="974514" cy="33239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AAAAG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AGAAA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GAAAA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GACAG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TTTTT</a:t>
            </a:r>
          </a:p>
        </p:txBody>
      </p:sp>
      <p:sp>
        <p:nvSpPr>
          <p:cNvPr id="18" name="TextBox 17"/>
          <p:cNvSpPr txBox="1"/>
          <p:nvPr/>
        </p:nvSpPr>
        <p:spPr>
          <a:xfrm>
            <a:off x="4155264" y="4060277"/>
            <a:ext cx="1874746" cy="400110"/>
          </a:xfrm>
          <a:prstGeom prst="rect">
            <a:avLst/>
          </a:prstGeom>
          <a:noFill/>
          <a:ln>
            <a:solidFill>
              <a:srgbClr val="FFFFFF"/>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0" normalizeH="0" baseline="0" noProof="0">
                <a:ln>
                  <a:noFill/>
                </a:ln>
                <a:solidFill>
                  <a:srgbClr val="000000"/>
                </a:solidFill>
                <a:effectLst/>
                <a:uLnTx/>
                <a:uFillTx/>
                <a:latin typeface="Tahoma"/>
                <a:ea typeface="Wingdings"/>
                <a:cs typeface="Wingdings"/>
                <a:sym typeface="Wingdings"/>
              </a:rPr>
              <a:t> </a:t>
            </a:r>
            <a:r>
              <a:rPr kumimoji="0" lang="en-US" sz="2000" b="0" i="0" u="none" strike="noStrike" kern="1200" cap="none" spc="1000" normalizeH="0" baseline="0" noProof="0" dirty="0">
                <a:ln>
                  <a:noFill/>
                </a:ln>
                <a:solidFill>
                  <a:srgbClr val="000000"/>
                </a:solidFill>
                <a:effectLst/>
                <a:uLnTx/>
                <a:uFillTx/>
                <a:latin typeface="Tahoma"/>
                <a:ea typeface="Wingdings"/>
                <a:cs typeface="Wingdings"/>
                <a:sym typeface="Wingdings"/>
              </a:rPr>
              <a:t>  </a:t>
            </a:r>
            <a:endParaRPr kumimoji="0" lang="en-US" sz="2000" b="0" i="0" u="none" strike="noStrike" kern="1200" cap="none" spc="1000" normalizeH="0" baseline="0" noProof="0" dirty="0">
              <a:ln>
                <a:noFill/>
              </a:ln>
              <a:solidFill>
                <a:srgbClr val="000000"/>
              </a:solidFill>
              <a:effectLst/>
              <a:uLnTx/>
              <a:uFillTx/>
              <a:latin typeface="Tahoma"/>
              <a:ea typeface="+mn-ea"/>
              <a:cs typeface="+mn-cs"/>
            </a:endParaRPr>
          </a:p>
        </p:txBody>
      </p:sp>
      <p:sp>
        <p:nvSpPr>
          <p:cNvPr id="19" name="TextBox 18"/>
          <p:cNvSpPr txBox="1"/>
          <p:nvPr/>
        </p:nvSpPr>
        <p:spPr>
          <a:xfrm>
            <a:off x="1759693"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1</a:t>
            </a:r>
            <a:endParaRPr kumimoji="0" lang="en-US" sz="14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20" name="TextBox 19"/>
          <p:cNvSpPr txBox="1"/>
          <p:nvPr/>
        </p:nvSpPr>
        <p:spPr>
          <a:xfrm>
            <a:off x="3415702" y="2250181"/>
            <a:ext cx="5347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b</a:t>
            </a:r>
            <a:r>
              <a:rPr kumimoji="0" lang="en-US" sz="2000" b="1" i="0" u="none" strike="noStrike" kern="1200" cap="none" spc="0" normalizeH="0" baseline="-25000" noProof="0" dirty="0">
                <a:ln>
                  <a:noFill/>
                </a:ln>
                <a:solidFill>
                  <a:srgbClr val="000000"/>
                </a:solidFill>
                <a:effectLst/>
                <a:uLnTx/>
                <a:uFillTx/>
                <a:latin typeface="Tahoma"/>
                <a:ea typeface="+mn-ea"/>
                <a:cs typeface="+mn-cs"/>
              </a:rPr>
              <a:t>2</a:t>
            </a:r>
            <a:endParaRPr kumimoji="0" lang="en-US" sz="1600" b="1" i="0" u="none" strike="noStrike" kern="1200" cap="none" spc="0" normalizeH="0" baseline="-25000" noProof="0" dirty="0">
              <a:ln>
                <a:noFill/>
              </a:ln>
              <a:solidFill>
                <a:srgbClr val="000000"/>
              </a:solidFill>
              <a:effectLst/>
              <a:uLnTx/>
              <a:uFillTx/>
              <a:latin typeface="Tahoma"/>
              <a:ea typeface="+mn-ea"/>
              <a:cs typeface="+mn-cs"/>
            </a:endParaRPr>
          </a:p>
        </p:txBody>
      </p:sp>
      <p:sp>
        <p:nvSpPr>
          <p:cNvPr id="32" name="Left Brace 31"/>
          <p:cNvSpPr/>
          <p:nvPr/>
        </p:nvSpPr>
        <p:spPr>
          <a:xfrm>
            <a:off x="847874" y="2655533"/>
            <a:ext cx="206862" cy="3152444"/>
          </a:xfrm>
          <a:prstGeom prst="leftBrace">
            <a:avLst>
              <a:gd name="adj1" fmla="val 57620"/>
              <a:gd name="adj2" fmla="val 50000"/>
            </a:avLst>
          </a:prstGeom>
          <a:ln w="28575">
            <a:solidFill>
              <a:schemeClr val="bg1">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ahoma"/>
              <a:ea typeface="+mn-ea"/>
              <a:cs typeface="+mn-cs"/>
            </a:endParaRPr>
          </a:p>
        </p:txBody>
      </p:sp>
      <p:sp>
        <p:nvSpPr>
          <p:cNvPr id="33" name="TextBox 32"/>
          <p:cNvSpPr txBox="1"/>
          <p:nvPr/>
        </p:nvSpPr>
        <p:spPr>
          <a:xfrm rot="5400000">
            <a:off x="163962" y="3502871"/>
            <a:ext cx="430887" cy="1416182"/>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lumMod val="50000"/>
                    <a:lumOff val="50000"/>
                  </a:srgbClr>
                </a:solidFill>
                <a:effectLst/>
                <a:uLnTx/>
                <a:uFillTx/>
                <a:latin typeface="Tahoma"/>
                <a:ea typeface="+mn-ea"/>
                <a:cs typeface="+mn-cs"/>
              </a:rPr>
              <a:t>tokens</a:t>
            </a:r>
            <a:endParaRPr kumimoji="0" lang="en-US" sz="1600" b="1" i="0" u="none" strike="noStrike" kern="1200" cap="none" spc="0" normalizeH="0" baseline="30000" noProof="0" dirty="0">
              <a:ln>
                <a:noFill/>
              </a:ln>
              <a:solidFill>
                <a:srgbClr val="000000">
                  <a:lumMod val="50000"/>
                  <a:lumOff val="50000"/>
                </a:srgbClr>
              </a:solidFill>
              <a:effectLst/>
              <a:uLnTx/>
              <a:uFillTx/>
              <a:latin typeface="Tahoma"/>
              <a:ea typeface="+mn-ea"/>
              <a:cs typeface="+mn-cs"/>
            </a:endParaRPr>
          </a:p>
        </p:txBody>
      </p:sp>
    </p:spTree>
    <p:extLst>
      <p:ext uri="{BB962C8B-B14F-4D97-AF65-F5344CB8AC3E}">
        <p14:creationId xmlns:p14="http://schemas.microsoft.com/office/powerpoint/2010/main" val="723629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animBg="1"/>
      <p:bldP spid="16" grpId="0" animBg="1"/>
      <p:bldP spid="17" grpId="0"/>
      <p:bldP spid="18" grpId="0" animBg="1"/>
      <p:bldP spid="19" grpId="0"/>
      <p:bldP spid="20" grpId="0"/>
      <p:bldP spid="32" grpId="0" animBg="1"/>
      <p:bldP spid="33"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277</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703199954"/>
      </p:ext>
    </p:extLst>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850133" y="2379113"/>
            <a:ext cx="1218011" cy="498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TTGGA</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2" name="Rectangle 81"/>
          <p:cNvSpPr/>
          <p:nvPr/>
        </p:nvSpPr>
        <p:spPr>
          <a:xfrm>
            <a:off x="174959" y="2389584"/>
            <a:ext cx="1268190" cy="4851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GAACT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5" name="Rectangle 84"/>
          <p:cNvSpPr/>
          <p:nvPr/>
        </p:nvSpPr>
        <p:spPr>
          <a:xfrm>
            <a:off x="388758" y="2325002"/>
            <a:ext cx="1199243" cy="577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AACTT</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88" name="Rectangle 87"/>
          <p:cNvSpPr/>
          <p:nvPr/>
        </p:nvSpPr>
        <p:spPr>
          <a:xfrm>
            <a:off x="611119" y="2477697"/>
            <a:ext cx="1075478" cy="294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ACTTG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97" name="Rectangle 96"/>
          <p:cNvSpPr/>
          <p:nvPr/>
        </p:nvSpPr>
        <p:spPr>
          <a:xfrm>
            <a:off x="684028" y="2428848"/>
            <a:ext cx="1234777" cy="36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mn-ea"/>
                <a:cs typeface="Arial" panose="020B0604020202020204" pitchFamily="34" charset="0"/>
              </a:rPr>
              <a:t>CTTGG</a:t>
            </a:r>
            <a:endParaRPr kumimoji="0" lang="en-US" sz="1600" b="1" i="0" u="none" strike="noStrike" kern="0" cap="none" spc="127" normalizeH="0" baseline="0" noProof="0" dirty="0">
              <a:ln>
                <a:noFill/>
              </a:ln>
              <a:solidFill>
                <a:srgbClr val="00B0F0"/>
              </a:solidFill>
              <a:effectLst/>
              <a:uLnTx/>
              <a:uFillTx/>
              <a:latin typeface="Arial" panose="020B0604020202020204" pitchFamily="34" charset="0"/>
              <a:ea typeface="ＭＳ 明朝"/>
              <a:cs typeface="Arial" panose="020B0604020202020204" pitchFamily="34" charset="0"/>
            </a:endParaRPr>
          </a:p>
        </p:txBody>
      </p:sp>
      <p:sp>
        <p:nvSpPr>
          <p:cNvPr id="178" name="TextBox 177"/>
          <p:cNvSpPr txBox="1"/>
          <p:nvPr/>
        </p:nvSpPr>
        <p:spPr>
          <a:xfrm>
            <a:off x="823648" y="2118472"/>
            <a:ext cx="2803075"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B050"/>
                </a:solidFill>
                <a:effectLst/>
                <a:uLnTx/>
                <a:uFillTx/>
                <a:latin typeface="Tahoma"/>
                <a:ea typeface="Tahoma" panose="020B0604030504040204" pitchFamily="34" charset="0"/>
                <a:cs typeface="Tahoma" panose="020B0604030504040204" pitchFamily="34" charset="0"/>
              </a:rPr>
              <a:t>INPUT</a:t>
            </a:r>
            <a:r>
              <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 Read Sequence </a:t>
            </a:r>
            <a:r>
              <a:rPr kumimoji="0" lang="en-US" sz="1600" b="1" i="1"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rPr>
              <a:t>r</a:t>
            </a:r>
            <a:endParaRPr kumimoji="0" lang="en-US" sz="1600" b="1" i="0" u="none" strike="noStrike" kern="1200" cap="none" spc="0" normalizeH="0" baseline="0" noProof="0" dirty="0">
              <a:ln>
                <a:noFill/>
              </a:ln>
              <a:solidFill>
                <a:srgbClr val="000000"/>
              </a:solidFill>
              <a:effectLst/>
              <a:uLnTx/>
              <a:uFillTx/>
              <a:latin typeface="Tahoma"/>
              <a:ea typeface="Tahoma" panose="020B0604030504040204" pitchFamily="34" charset="0"/>
              <a:cs typeface="Tahoma" panose="020B0604030504040204" pitchFamily="34" charset="0"/>
            </a:endParaRPr>
          </a:p>
        </p:txBody>
      </p:sp>
      <p:grpSp>
        <p:nvGrpSpPr>
          <p:cNvPr id="11" name="Group 10"/>
          <p:cNvGrpSpPr/>
          <p:nvPr/>
        </p:nvGrpSpPr>
        <p:grpSpPr>
          <a:xfrm>
            <a:off x="278028" y="2348733"/>
            <a:ext cx="3513221" cy="405047"/>
            <a:chOff x="388989" y="2350046"/>
            <a:chExt cx="4236174" cy="405047"/>
          </a:xfrm>
        </p:grpSpPr>
        <p:sp>
          <p:nvSpPr>
            <p:cNvPr id="184" name="Rectangle 183"/>
            <p:cNvSpPr/>
            <p:nvPr/>
          </p:nvSpPr>
          <p:spPr>
            <a:xfrm>
              <a:off x="388989" y="2466442"/>
              <a:ext cx="4236174" cy="28365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GAACTTGGAGTCTA     CGAG</a:t>
              </a: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 name="TextBox 4"/>
            <p:cNvSpPr txBox="1"/>
            <p:nvPr/>
          </p:nvSpPr>
          <p:spPr>
            <a:xfrm>
              <a:off x="2946353" y="2350046"/>
              <a:ext cx="941501" cy="40504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32" b="0" i="0" u="none" strike="noStrike" kern="1200" cap="none" spc="0" normalizeH="0" baseline="0" noProof="0" dirty="0">
                  <a:ln>
                    <a:noFill/>
                  </a:ln>
                  <a:solidFill>
                    <a:srgbClr val="000000"/>
                  </a:solidFill>
                  <a:effectLst/>
                  <a:uLnTx/>
                  <a:uFillTx/>
                  <a:latin typeface="Tahoma"/>
                  <a:ea typeface="+mn-ea"/>
                  <a:cs typeface="+mn-cs"/>
                </a:rPr>
                <a:t>...</a:t>
              </a:r>
              <a:endParaRPr kumimoji="0" lang="en-US" sz="1016"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91" name="Straight Arrow Connector 90"/>
          <p:cNvCxnSpPr/>
          <p:nvPr/>
        </p:nvCxnSpPr>
        <p:spPr>
          <a:xfrm flipH="1">
            <a:off x="4240396" y="2870527"/>
            <a:ext cx="0" cy="332495"/>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372553" y="2419732"/>
            <a:ext cx="335292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Read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r>
              <a:rPr kumimoji="0" lang="en-US" sz="1600" b="1" i="1" u="none" strike="noStrike" kern="1200" cap="none" spc="0" normalizeH="0" baseline="0" noProof="0" dirty="0">
                <a:ln>
                  <a:noFill/>
                </a:ln>
                <a:solidFill>
                  <a:srgbClr val="0070C0"/>
                </a:solidFill>
                <a:effectLst/>
                <a:uLnTx/>
                <a:uFillTx/>
                <a:latin typeface="Tahoma"/>
                <a:ea typeface="+mn-ea"/>
                <a:cs typeface="Tahoma"/>
              </a:rPr>
              <a:t> for </a:t>
            </a:r>
            <a:r>
              <a:rPr kumimoji="0" lang="en-US" sz="1600" b="1" i="0" u="none" strike="noStrike" kern="1200" cap="none" spc="0" normalizeH="0" baseline="0" noProof="0" dirty="0" err="1">
                <a:ln>
                  <a:noFill/>
                </a:ln>
                <a:solidFill>
                  <a:srgbClr val="0070C0"/>
                </a:solidFill>
                <a:effectLst/>
                <a:uLnTx/>
                <a:uFillTx/>
                <a:latin typeface="Tahoma"/>
                <a:ea typeface="+mn-ea"/>
                <a:cs typeface="Tahoma"/>
              </a:rPr>
              <a:t>bin_num</a:t>
            </a:r>
            <a:r>
              <a:rPr kumimoji="0" lang="en-US" sz="1600" b="1" i="0" u="none" strike="noStrike" kern="1200" cap="none" spc="0" normalizeH="0" baseline="0" noProof="0" dirty="0">
                <a:ln>
                  <a:noFill/>
                </a:ln>
                <a:solidFill>
                  <a:srgbClr val="0070C0"/>
                </a:solidFill>
                <a:effectLst/>
                <a:uLnTx/>
                <a:uFillTx/>
                <a:latin typeface="Tahoma"/>
                <a:ea typeface="+mn-ea"/>
                <a:cs typeface="Tahoma"/>
              </a:rPr>
              <a:t>(x)</a:t>
            </a:r>
          </a:p>
        </p:txBody>
      </p:sp>
      <p:sp>
        <p:nvSpPr>
          <p:cNvPr id="190" name="Text Box 1"/>
          <p:cNvSpPr txBox="1"/>
          <p:nvPr/>
        </p:nvSpPr>
        <p:spPr>
          <a:xfrm>
            <a:off x="1398479" y="4380457"/>
            <a:ext cx="125433" cy="505664"/>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40000"/>
              </a:lnSpc>
              <a:spcBef>
                <a:spcPts val="0"/>
              </a:spcBef>
              <a:spcAft>
                <a:spcPts val="0"/>
              </a:spcAft>
              <a:buClrTx/>
              <a:buSzTx/>
              <a:buFontTx/>
              <a:buNone/>
              <a:tabLst/>
              <a:defRPr/>
            </a:pPr>
            <a:r>
              <a:rPr kumimoji="0" lang="en-US" sz="3600" b="0" i="0" u="none" strike="noStrike" kern="0" cap="none" spc="381" normalizeH="0" baseline="0" noProof="0" dirty="0">
                <a:ln>
                  <a:noFill/>
                </a:ln>
                <a:solidFill>
                  <a:srgbClr val="00B0F0"/>
                </a:solidFill>
                <a:effectLst/>
                <a:uLnTx/>
                <a:uFillTx/>
                <a:latin typeface="Tahoma"/>
                <a:ea typeface="+mn-ea"/>
                <a:cs typeface="+mn-cs"/>
              </a:rPr>
              <a:t>...</a:t>
            </a:r>
            <a:endParaRPr kumimoji="0" lang="en-US" sz="3600" b="0" i="0" u="none" strike="noStrike" kern="0" cap="none" spc="381" normalizeH="0" baseline="0" noProof="0" dirty="0">
              <a:ln>
                <a:noFill/>
              </a:ln>
              <a:solidFill>
                <a:srgbClr val="00B0F0"/>
              </a:solidFill>
              <a:effectLst/>
              <a:uLnTx/>
              <a:uFillTx/>
              <a:latin typeface="Tahoma"/>
              <a:ea typeface="ＭＳ 明朝"/>
              <a:cs typeface="Times New Roman"/>
            </a:endParaRPr>
          </a:p>
        </p:txBody>
      </p:sp>
      <p:cxnSp>
        <p:nvCxnSpPr>
          <p:cNvPr id="100" name="Straight Arrow Connector 99"/>
          <p:cNvCxnSpPr/>
          <p:nvPr/>
        </p:nvCxnSpPr>
        <p:spPr>
          <a:xfrm>
            <a:off x="1276155" y="3307740"/>
            <a:ext cx="2738578" cy="1233053"/>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1461195" y="3560873"/>
            <a:ext cx="2553538" cy="43549"/>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1620602" y="3818177"/>
            <a:ext cx="2394131" cy="3252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1981748" y="283412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17" name="TextBox 116"/>
          <p:cNvSpPr txBox="1"/>
          <p:nvPr/>
        </p:nvSpPr>
        <p:spPr>
          <a:xfrm>
            <a:off x="5217654" y="4333046"/>
            <a:ext cx="440593" cy="426322"/>
          </a:xfrm>
          <a:prstGeom prst="ellipse">
            <a:avLst/>
          </a:prstGeom>
          <a:noFill/>
          <a:ln w="28575" cmpd="sng">
            <a:solidFill>
              <a:schemeClr val="tx1"/>
            </a:solidFill>
          </a:ln>
        </p:spPr>
        <p:txBody>
          <a:bodyPr wrap="non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Tahoma"/>
                <a:ea typeface="Tahoma" charset="0"/>
                <a:cs typeface="Tahoma" charset="0"/>
              </a:rPr>
              <a:t>+</a:t>
            </a:r>
          </a:p>
        </p:txBody>
      </p:sp>
      <p:cxnSp>
        <p:nvCxnSpPr>
          <p:cNvPr id="121" name="Straight Arrow Connector 120"/>
          <p:cNvCxnSpPr>
            <a:endCxn id="92" idx="1"/>
          </p:cNvCxnSpPr>
          <p:nvPr/>
        </p:nvCxnSpPr>
        <p:spPr>
          <a:xfrm>
            <a:off x="1816040" y="4073720"/>
            <a:ext cx="2218657" cy="734055"/>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1981748" y="4312252"/>
            <a:ext cx="2032985" cy="1219102"/>
          </a:xfrm>
          <a:prstGeom prst="straightConnector1">
            <a:avLst/>
          </a:prstGeom>
          <a:ln w="15875">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17" idx="1"/>
          </p:cNvCxnSpPr>
          <p:nvPr/>
        </p:nvCxnSpPr>
        <p:spPr>
          <a:xfrm>
            <a:off x="4402343" y="3602986"/>
            <a:ext cx="879834" cy="79249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4398203" y="3858014"/>
            <a:ext cx="839478" cy="61157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402981" y="4534707"/>
            <a:ext cx="814673" cy="37654"/>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endCxn id="117" idx="3"/>
          </p:cNvCxnSpPr>
          <p:nvPr/>
        </p:nvCxnSpPr>
        <p:spPr>
          <a:xfrm flipV="1">
            <a:off x="4397557" y="4696935"/>
            <a:ext cx="884620" cy="852153"/>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92" idx="3"/>
          </p:cNvCxnSpPr>
          <p:nvPr/>
        </p:nvCxnSpPr>
        <p:spPr>
          <a:xfrm flipV="1">
            <a:off x="4401975" y="4633884"/>
            <a:ext cx="833799" cy="173891"/>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6" name="Text Box 1"/>
          <p:cNvSpPr txBox="1"/>
          <p:nvPr/>
        </p:nvSpPr>
        <p:spPr>
          <a:xfrm>
            <a:off x="6708763" y="4412962"/>
            <a:ext cx="1683004" cy="251125"/>
          </a:xfrm>
          <a:prstGeom prst="roundRect">
            <a:avLst/>
          </a:prstGeom>
          <a:solidFill>
            <a:schemeClr val="bg1"/>
          </a:solidFill>
          <a:ln w="28575" cmpd="sng">
            <a:solidFill>
              <a:schemeClr val="tx1"/>
            </a:solid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812F"/>
                </a:solidFill>
                <a:effectLst/>
                <a:uLnTx/>
                <a:uFillTx/>
                <a:latin typeface="Tahoma"/>
                <a:ea typeface="Tahoma" charset="0"/>
                <a:cs typeface="Tahoma" charset="0"/>
              </a:rPr>
              <a:t>≥ Threshold?</a:t>
            </a:r>
          </a:p>
        </p:txBody>
      </p:sp>
      <p:cxnSp>
        <p:nvCxnSpPr>
          <p:cNvPr id="54" name="Straight Connector 53"/>
          <p:cNvCxnSpPr>
            <a:stCxn id="117" idx="6"/>
            <a:endCxn id="156" idx="1"/>
          </p:cNvCxnSpPr>
          <p:nvPr/>
        </p:nvCxnSpPr>
        <p:spPr>
          <a:xfrm flipV="1">
            <a:off x="5658247" y="4538525"/>
            <a:ext cx="1050516" cy="7682"/>
          </a:xfrm>
          <a:prstGeom prst="line">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170" idx="0"/>
          </p:cNvCxnSpPr>
          <p:nvPr/>
        </p:nvCxnSpPr>
        <p:spPr>
          <a:xfrm>
            <a:off x="7556662" y="4673944"/>
            <a:ext cx="632992" cy="62125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0" name="Text Box 1"/>
          <p:cNvSpPr txBox="1"/>
          <p:nvPr/>
        </p:nvSpPr>
        <p:spPr>
          <a:xfrm>
            <a:off x="7475929" y="5295196"/>
            <a:ext cx="1427449" cy="929427"/>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0" tIns="29029" rIns="0"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Send to</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Read Mapper</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for Sequence</a:t>
            </a:r>
            <a:b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b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Alignment</a:t>
            </a:r>
          </a:p>
        </p:txBody>
      </p:sp>
      <p:sp>
        <p:nvSpPr>
          <p:cNvPr id="57" name="Left Brace 56"/>
          <p:cNvSpPr/>
          <p:nvPr/>
        </p:nvSpPr>
        <p:spPr>
          <a:xfrm rot="19959800">
            <a:off x="721136" y="3391130"/>
            <a:ext cx="173097" cy="1969430"/>
          </a:xfrm>
          <a:prstGeom prst="leftBrace">
            <a:avLst>
              <a:gd name="adj1" fmla="val 59224"/>
              <a:gd name="adj2" fmla="val 66267"/>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43" b="0" i="0" u="none" strike="noStrike" kern="1200" cap="none" spc="0" normalizeH="0" baseline="0" noProof="0">
              <a:ln>
                <a:noFill/>
              </a:ln>
              <a:solidFill>
                <a:srgbClr val="000000"/>
              </a:solidFill>
              <a:effectLst/>
              <a:uLnTx/>
              <a:uFillTx/>
              <a:latin typeface="Tahoma"/>
              <a:ea typeface="+mn-ea"/>
              <a:cs typeface="+mn-cs"/>
            </a:endParaRPr>
          </a:p>
        </p:txBody>
      </p:sp>
      <p:sp>
        <p:nvSpPr>
          <p:cNvPr id="99" name="TextBox 98"/>
          <p:cNvSpPr txBox="1"/>
          <p:nvPr/>
        </p:nvSpPr>
        <p:spPr>
          <a:xfrm>
            <a:off x="80233" y="4821821"/>
            <a:ext cx="1067716" cy="369332"/>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lumMod val="50000"/>
                  </a:srgbClr>
                </a:solidFill>
                <a:effectLst/>
                <a:uLnTx/>
                <a:uFillTx/>
                <a:latin typeface="Tahoma"/>
                <a:ea typeface="Tahoma" panose="020B0604030504040204" pitchFamily="34" charset="0"/>
                <a:cs typeface="Tahoma" panose="020B0604030504040204" pitchFamily="34" charset="0"/>
              </a:rPr>
              <a:t>tokens</a:t>
            </a:r>
          </a:p>
        </p:txBody>
      </p:sp>
      <p:cxnSp>
        <p:nvCxnSpPr>
          <p:cNvPr id="108" name="Straight Arrow Connector 107"/>
          <p:cNvCxnSpPr>
            <a:endCxn id="109" idx="0"/>
          </p:cNvCxnSpPr>
          <p:nvPr/>
        </p:nvCxnSpPr>
        <p:spPr>
          <a:xfrm flipH="1">
            <a:off x="6534543" y="4664087"/>
            <a:ext cx="550298" cy="631109"/>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9" name="Text Box 1"/>
          <p:cNvSpPr txBox="1"/>
          <p:nvPr/>
        </p:nvSpPr>
        <p:spPr>
          <a:xfrm>
            <a:off x="6109112" y="5295196"/>
            <a:ext cx="850862" cy="437407"/>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Tahoma"/>
                <a:ea typeface="Tahoma" charset="0"/>
                <a:cs typeface="Tahoma" charset="0"/>
              </a:rPr>
              <a:t>Discard</a:t>
            </a:r>
          </a:p>
        </p:txBody>
      </p:sp>
      <p:sp>
        <p:nvSpPr>
          <p:cNvPr id="111" name="Text Box 1"/>
          <p:cNvSpPr txBox="1"/>
          <p:nvPr/>
        </p:nvSpPr>
        <p:spPr>
          <a:xfrm>
            <a:off x="6290533" y="4795856"/>
            <a:ext cx="519159" cy="213189"/>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NO</a:t>
            </a:r>
          </a:p>
        </p:txBody>
      </p:sp>
      <p:sp>
        <p:nvSpPr>
          <p:cNvPr id="112" name="Text Box 1"/>
          <p:cNvSpPr txBox="1"/>
          <p:nvPr/>
        </p:nvSpPr>
        <p:spPr>
          <a:xfrm>
            <a:off x="7873158" y="4790711"/>
            <a:ext cx="519159" cy="213189"/>
          </a:xfrm>
          <a:prstGeom prst="round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58057" tIns="29029" rIns="58057" bIns="29029"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812F"/>
                </a:solidFill>
                <a:effectLst/>
                <a:uLnTx/>
                <a:uFillTx/>
                <a:latin typeface="Tahoma"/>
                <a:ea typeface="Tahoma" charset="0"/>
                <a:cs typeface="Tahoma" charset="0"/>
              </a:rPr>
              <a:t>YES</a:t>
            </a:r>
          </a:p>
        </p:txBody>
      </p:sp>
      <p:sp>
        <p:nvSpPr>
          <p:cNvPr id="42" name="TextBox 41"/>
          <p:cNvSpPr txBox="1"/>
          <p:nvPr/>
        </p:nvSpPr>
        <p:spPr>
          <a:xfrm>
            <a:off x="5555927" y="3936841"/>
            <a:ext cx="622806"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Sum</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
        <p:nvSpPr>
          <p:cNvPr id="44" name="Title 1"/>
          <p:cNvSpPr>
            <a:spLocks noGrp="1"/>
          </p:cNvSpPr>
          <p:nvPr>
            <p:ph type="title"/>
          </p:nvPr>
        </p:nvSpPr>
        <p:spPr>
          <a:xfrm>
            <a:off x="228600" y="152400"/>
            <a:ext cx="8610600" cy="1066800"/>
          </a:xfrm>
        </p:spPr>
        <p:txBody>
          <a:bodyPr/>
          <a:lstStyle/>
          <a:p>
            <a:r>
              <a:rPr lang="en-US" sz="4400" b="1" dirty="0">
                <a:solidFill>
                  <a:schemeClr val="tx1"/>
                </a:solidFill>
                <a:latin typeface="Cambria" charset="0"/>
                <a:ea typeface="Cambria" charset="0"/>
                <a:cs typeface="Cambria" charset="0"/>
              </a:rPr>
              <a:t>GRIM-Filter: Checking a Bin</a:t>
            </a:r>
          </a:p>
        </p:txBody>
      </p:sp>
      <p:sp>
        <p:nvSpPr>
          <p:cNvPr id="45" name="Content Placeholder 2"/>
          <p:cNvSpPr>
            <a:spLocks noGrp="1"/>
          </p:cNvSpPr>
          <p:nvPr>
            <p:ph idx="1"/>
          </p:nvPr>
        </p:nvSpPr>
        <p:spPr>
          <a:xfrm>
            <a:off x="228600" y="1096370"/>
            <a:ext cx="8610600" cy="541361"/>
          </a:xfrm>
        </p:spPr>
        <p:txBody>
          <a:bodyPr/>
          <a:lstStyle/>
          <a:p>
            <a:pPr marL="0" indent="0">
              <a:buNone/>
            </a:pPr>
            <a:r>
              <a:rPr lang="en-US" sz="2400" dirty="0"/>
              <a:t>How GRIM-Filter determines whether to </a:t>
            </a:r>
            <a:r>
              <a:rPr lang="en-US" sz="2400" b="1" dirty="0">
                <a:solidFill>
                  <a:srgbClr val="538234"/>
                </a:solidFill>
              </a:rPr>
              <a:t>discard</a:t>
            </a:r>
            <a:r>
              <a:rPr lang="en-US" sz="2400" dirty="0">
                <a:solidFill>
                  <a:srgbClr val="538234"/>
                </a:solidFill>
              </a:rPr>
              <a:t> </a:t>
            </a:r>
            <a:r>
              <a:rPr lang="en-US" sz="2400" dirty="0"/>
              <a:t>potential match locations in a given bin </a:t>
            </a:r>
            <a:r>
              <a:rPr lang="en-US" sz="2400" b="1" dirty="0">
                <a:solidFill>
                  <a:srgbClr val="538234"/>
                </a:solidFill>
              </a:rPr>
              <a:t>prior</a:t>
            </a:r>
            <a:r>
              <a:rPr lang="en-US" sz="2400" dirty="0">
                <a:solidFill>
                  <a:srgbClr val="538234"/>
                </a:solidFill>
              </a:rPr>
              <a:t> </a:t>
            </a:r>
            <a:r>
              <a:rPr lang="en-US" sz="2400" dirty="0"/>
              <a:t>to alignment</a:t>
            </a:r>
          </a:p>
        </p:txBody>
      </p:sp>
      <p:sp>
        <p:nvSpPr>
          <p:cNvPr id="47" name="TextBox 46"/>
          <p:cNvSpPr txBox="1"/>
          <p:nvPr/>
        </p:nvSpPr>
        <p:spPr>
          <a:xfrm>
            <a:off x="788188" y="5723975"/>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3</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48" name="TextBox 47"/>
          <p:cNvSpPr txBox="1"/>
          <p:nvPr/>
        </p:nvSpPr>
        <p:spPr>
          <a:xfrm>
            <a:off x="4034697" y="2441744"/>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49" name="TextBox 48"/>
          <p:cNvSpPr txBox="1"/>
          <p:nvPr/>
        </p:nvSpPr>
        <p:spPr>
          <a:xfrm>
            <a:off x="5233622"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4</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sp>
        <p:nvSpPr>
          <p:cNvPr id="50" name="TextBox 49"/>
          <p:cNvSpPr txBox="1"/>
          <p:nvPr/>
        </p:nvSpPr>
        <p:spPr>
          <a:xfrm>
            <a:off x="7128879" y="3930668"/>
            <a:ext cx="347050" cy="34705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Palatino Linotype" panose="02040502050505030304" pitchFamily="18" charset="0"/>
                <a:ea typeface="Tahoma" charset="0"/>
                <a:cs typeface="Tahoma" charset="0"/>
              </a:rPr>
              <a:t>5</a:t>
            </a:r>
            <a:endParaRPr kumimoji="0" lang="en-US" sz="20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endParaRPr>
          </a:p>
        </p:txBody>
      </p:sp>
      <p:grpSp>
        <p:nvGrpSpPr>
          <p:cNvPr id="10" name="Group 9"/>
          <p:cNvGrpSpPr/>
          <p:nvPr/>
        </p:nvGrpSpPr>
        <p:grpSpPr>
          <a:xfrm>
            <a:off x="4034697" y="3328004"/>
            <a:ext cx="367278" cy="2959542"/>
            <a:chOff x="4773896" y="3386943"/>
            <a:chExt cx="367278" cy="2959542"/>
          </a:xfrm>
        </p:grpSpPr>
        <p:sp>
          <p:nvSpPr>
            <p:cNvPr id="92" name="Rectangle 91"/>
            <p:cNvSpPr/>
            <p:nvPr/>
          </p:nvSpPr>
          <p:spPr>
            <a:xfrm>
              <a:off x="4773896" y="3386943"/>
              <a:ext cx="367278" cy="295954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 </a:t>
              </a:r>
            </a:p>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1</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0</a:t>
              </a:r>
            </a:p>
          </p:txBody>
        </p:sp>
        <p:sp>
          <p:nvSpPr>
            <p:cNvPr id="8" name="Rectangle 7"/>
            <p:cNvSpPr/>
            <p:nvPr/>
          </p:nvSpPr>
          <p:spPr>
            <a:xfrm>
              <a:off x="4861809" y="5089976"/>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9" name="Rectangle 8"/>
            <p:cNvSpPr/>
            <p:nvPr/>
          </p:nvSpPr>
          <p:spPr>
            <a:xfrm>
              <a:off x="4859167" y="502149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56" name="Rectangle 55"/>
            <p:cNvSpPr/>
            <p:nvPr/>
          </p:nvSpPr>
          <p:spPr>
            <a:xfrm>
              <a:off x="4859166" y="5158462"/>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8" name="Rectangle 57"/>
            <p:cNvSpPr/>
            <p:nvPr/>
          </p:nvSpPr>
          <p:spPr>
            <a:xfrm>
              <a:off x="4859207" y="4114224"/>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sp>
          <p:nvSpPr>
            <p:cNvPr id="59" name="Rectangle 58"/>
            <p:cNvSpPr/>
            <p:nvPr/>
          </p:nvSpPr>
          <p:spPr>
            <a:xfrm>
              <a:off x="4856565" y="4045738"/>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a:ln>
                    <a:noFill/>
                  </a:ln>
                  <a:solidFill>
                    <a:srgbClr val="000000"/>
                  </a:solidFill>
                  <a:effectLst/>
                  <a:uLnTx/>
                  <a:uFillTx/>
                  <a:latin typeface="Arial" panose="020B0604020202020204" pitchFamily="34" charset="0"/>
                  <a:ea typeface="ＭＳ 明朝"/>
                  <a:cs typeface="Arial" panose="020B0604020202020204" pitchFamily="34" charset="0"/>
                </a:rPr>
                <a:t>.</a:t>
              </a:r>
              <a:endPar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60" name="Rectangle 59"/>
            <p:cNvSpPr/>
            <p:nvPr/>
          </p:nvSpPr>
          <p:spPr>
            <a:xfrm>
              <a:off x="4856564" y="4182710"/>
              <a:ext cx="265073" cy="369332"/>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127"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rPr>
                <a:t>.</a:t>
              </a:r>
            </a:p>
          </p:txBody>
        </p:sp>
      </p:grpSp>
      <p:sp>
        <p:nvSpPr>
          <p:cNvPr id="62" name="TextBox 61"/>
          <p:cNvSpPr txBox="1"/>
          <p:nvPr/>
        </p:nvSpPr>
        <p:spPr>
          <a:xfrm>
            <a:off x="2263627" y="2826970"/>
            <a:ext cx="1478194"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Get tokens</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72" name="TextBox 71"/>
          <p:cNvSpPr txBox="1"/>
          <p:nvPr/>
        </p:nvSpPr>
        <p:spPr>
          <a:xfrm>
            <a:off x="845741" y="5720610"/>
            <a:ext cx="3257963"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mn-ea"/>
                <a:cs typeface="Tahoma"/>
              </a:rPr>
              <a:t>Match tokens to </a:t>
            </a:r>
            <a:r>
              <a:rPr kumimoji="0" lang="en-US" sz="1600" b="1" i="1" u="none" strike="noStrike" kern="1200" cap="none" spc="0" normalizeH="0" baseline="0" noProof="0" dirty="0" err="1">
                <a:ln>
                  <a:noFill/>
                </a:ln>
                <a:solidFill>
                  <a:srgbClr val="0070C0"/>
                </a:solidFill>
                <a:effectLst/>
                <a:uLnTx/>
                <a:uFillTx/>
                <a:latin typeface="Tahoma"/>
                <a:ea typeface="+mn-ea"/>
                <a:cs typeface="Tahoma"/>
              </a:rPr>
              <a:t>bitvector</a:t>
            </a:r>
            <a:endParaRPr kumimoji="0" lang="en-US" sz="1600" b="1" i="0" u="none" strike="noStrike" kern="1200" cap="none" spc="0" normalizeH="0" baseline="0" noProof="0" dirty="0">
              <a:ln>
                <a:noFill/>
              </a:ln>
              <a:solidFill>
                <a:srgbClr val="0070C0"/>
              </a:solidFill>
              <a:effectLst/>
              <a:uLnTx/>
              <a:uFillTx/>
              <a:latin typeface="Tahoma"/>
              <a:ea typeface="+mn-ea"/>
              <a:cs typeface="Tahoma"/>
            </a:endParaRPr>
          </a:p>
        </p:txBody>
      </p:sp>
      <p:sp>
        <p:nvSpPr>
          <p:cNvPr id="89" name="TextBox 88"/>
          <p:cNvSpPr txBox="1"/>
          <p:nvPr/>
        </p:nvSpPr>
        <p:spPr>
          <a:xfrm>
            <a:off x="7475929" y="3928131"/>
            <a:ext cx="1090058" cy="338554"/>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rPr>
              <a:t>Compare</a:t>
            </a:r>
            <a:endParaRPr kumimoji="0" lang="en-US" sz="1270" b="0" i="1" u="none" strike="noStrike" kern="1200" cap="none" spc="0" normalizeH="0" baseline="0" noProof="0" dirty="0">
              <a:ln>
                <a:noFill/>
              </a:ln>
              <a:solidFill>
                <a:srgbClr val="0070C0"/>
              </a:solidFill>
              <a:effectLst/>
              <a:uLnTx/>
              <a:uFillTx/>
              <a:latin typeface="Tahoma"/>
              <a:ea typeface="Tahoma" panose="020B0604030504040204" pitchFamily="34" charset="0"/>
              <a:cs typeface="Tahoma" panose="020B0604030504040204" pitchFamily="34" charset="0"/>
            </a:endParaRPr>
          </a:p>
        </p:txBody>
      </p:sp>
      <p:sp>
        <p:nvSpPr>
          <p:cNvPr id="55"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rPr>
              <a:t>20</a:t>
            </a:r>
          </a:p>
        </p:txBody>
      </p:sp>
    </p:spTree>
    <p:extLst>
      <p:ext uri="{BB962C8B-B14F-4D97-AF65-F5344CB8AC3E}">
        <p14:creationId xmlns:p14="http://schemas.microsoft.com/office/powerpoint/2010/main" val="3605020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0" nodeType="clickEffect">
                                  <p:stCondLst>
                                    <p:cond delay="0"/>
                                  </p:stCondLst>
                                  <p:childTnLst>
                                    <p:animMotion origin="layout" path="M 1.94444E-6 3.7037E-6 L 1.94444E-6 0.09953 " pathEditMode="relative" rAng="0" ptsTypes="AA">
                                      <p:cBhvr>
                                        <p:cTn id="28" dur="2000" fill="hold"/>
                                        <p:tgtEl>
                                          <p:spTgt spid="82"/>
                                        </p:tgtEl>
                                        <p:attrNameLst>
                                          <p:attrName>ppt_x</p:attrName>
                                          <p:attrName>ppt_y</p:attrName>
                                        </p:attrNameLst>
                                      </p:cBhvr>
                                      <p:rCtr x="0" y="4977"/>
                                    </p:animMotion>
                                  </p:childTnLst>
                                </p:cTn>
                              </p:par>
                              <p:par>
                                <p:cTn id="29" presetID="0" presetClass="path" presetSubtype="0" accel="50000" decel="50000" fill="hold" grpId="0" nodeType="withEffect">
                                  <p:stCondLst>
                                    <p:cond delay="1000"/>
                                  </p:stCondLst>
                                  <p:childTnLst>
                                    <p:animMotion origin="layout" path="M -0.00174 0.00162 L -0.00174 0.13935 " pathEditMode="relative" ptsTypes="AA">
                                      <p:cBhvr>
                                        <p:cTn id="30" dur="1000" fill="hold"/>
                                        <p:tgtEl>
                                          <p:spTgt spid="85"/>
                                        </p:tgtEl>
                                        <p:attrNameLst>
                                          <p:attrName>ppt_x</p:attrName>
                                          <p:attrName>ppt_y</p:attrName>
                                        </p:attrNameLst>
                                      </p:cBhvr>
                                    </p:animMotion>
                                  </p:childTnLst>
                                </p:cTn>
                              </p:par>
                            </p:childTnLst>
                          </p:cTn>
                        </p:par>
                        <p:par>
                          <p:cTn id="31" fill="hold">
                            <p:stCondLst>
                              <p:cond delay="2000"/>
                            </p:stCondLst>
                            <p:childTnLst>
                              <p:par>
                                <p:cTn id="32" presetID="0" presetClass="path" presetSubtype="0" accel="50000" decel="50000" fill="hold" grpId="0" nodeType="afterEffect">
                                  <p:stCondLst>
                                    <p:cond delay="0"/>
                                  </p:stCondLst>
                                  <p:childTnLst>
                                    <p:animMotion origin="layout" path="M -0.00208 0.00139 L -0.00208 0.17454 " pathEditMode="relative" ptsTypes="AA">
                                      <p:cBhvr>
                                        <p:cTn id="33" dur="1000" fill="hold"/>
                                        <p:tgtEl>
                                          <p:spTgt spid="88"/>
                                        </p:tgtEl>
                                        <p:attrNameLst>
                                          <p:attrName>ppt_x</p:attrName>
                                          <p:attrName>ppt_y</p:attrName>
                                        </p:attrNameLst>
                                      </p:cBhvr>
                                    </p:animMotion>
                                  </p:childTnLst>
                                </p:cTn>
                              </p:par>
                              <p:par>
                                <p:cTn id="34" presetID="0" presetClass="path" presetSubtype="0" accel="50000" decel="50000" fill="hold" grpId="0" nodeType="withEffect">
                                  <p:stCondLst>
                                    <p:cond delay="1000"/>
                                  </p:stCondLst>
                                  <p:childTnLst>
                                    <p:animMotion origin="layout" path="M -0.00104 1.48148E-6 L -0.00104 0.21134 " pathEditMode="relative" ptsTypes="AA">
                                      <p:cBhvr>
                                        <p:cTn id="35" dur="1000" fill="hold"/>
                                        <p:tgtEl>
                                          <p:spTgt spid="97"/>
                                        </p:tgtEl>
                                        <p:attrNameLst>
                                          <p:attrName>ppt_x</p:attrName>
                                          <p:attrName>ppt_y</p:attrName>
                                        </p:attrNameLst>
                                      </p:cBhvr>
                                    </p:animMotion>
                                  </p:childTnLst>
                                </p:cTn>
                              </p:par>
                              <p:par>
                                <p:cTn id="36" presetID="0" presetClass="path" presetSubtype="0" accel="50000" decel="50000" fill="hold" grpId="0" nodeType="withEffect">
                                  <p:stCondLst>
                                    <p:cond delay="2000"/>
                                  </p:stCondLst>
                                  <p:childTnLst>
                                    <p:animMotion origin="layout" path="M -0.00017 -3.33333E-6 L -0.00017 0.24653 " pathEditMode="relative" ptsTypes="AA">
                                      <p:cBhvr>
                                        <p:cTn id="37" dur="1000" fill="hold"/>
                                        <p:tgtEl>
                                          <p:spTgt spid="98"/>
                                        </p:tgtEl>
                                        <p:attrNameLst>
                                          <p:attrName>ppt_x</p:attrName>
                                          <p:attrName>ppt_y</p:attrName>
                                        </p:attrNameLst>
                                      </p:cBhvr>
                                    </p:animMotion>
                                  </p:childTnLst>
                                </p:cTn>
                              </p:par>
                            </p:childTnLst>
                          </p:cTn>
                        </p:par>
                        <p:par>
                          <p:cTn id="38" fill="hold">
                            <p:stCondLst>
                              <p:cond delay="5000"/>
                            </p:stCondLst>
                            <p:childTnLst>
                              <p:par>
                                <p:cTn id="39" presetID="1" presetClass="entr" presetSubtype="0" fill="hold" grpId="0" nodeType="afterEffect">
                                  <p:stCondLst>
                                    <p:cond delay="0"/>
                                  </p:stCondLst>
                                  <p:childTnLst>
                                    <p:set>
                                      <p:cBhvr>
                                        <p:cTn id="40" dur="1" fill="hold">
                                          <p:stCondLst>
                                            <p:cond delay="0"/>
                                          </p:stCondLst>
                                        </p:cTn>
                                        <p:tgtEl>
                                          <p:spTgt spid="190"/>
                                        </p:tgtEl>
                                        <p:attrNameLst>
                                          <p:attrName>style.visibility</p:attrName>
                                        </p:attrNameLst>
                                      </p:cBhvr>
                                      <p:to>
                                        <p:strVal val="visible"/>
                                      </p:to>
                                    </p:se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5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3"/>
                                        </p:tgtEl>
                                        <p:attrNameLst>
                                          <p:attrName>style.visibility</p:attrName>
                                        </p:attrNameLst>
                                      </p:cBhvr>
                                      <p:to>
                                        <p:strVal val="visible"/>
                                      </p:to>
                                    </p:set>
                                  </p:childTnLst>
                                </p:cTn>
                              </p:par>
                            </p:childTnLst>
                          </p:cTn>
                        </p:par>
                        <p:par>
                          <p:cTn id="52" fill="hold">
                            <p:stCondLst>
                              <p:cond delay="0"/>
                            </p:stCondLst>
                            <p:childTnLst>
                              <p:par>
                                <p:cTn id="53" presetID="22" presetClass="entr" presetSubtype="1" fill="hold"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up)">
                                      <p:cBhvr>
                                        <p:cTn id="55" dur="1000"/>
                                        <p:tgtEl>
                                          <p:spTgt spid="91"/>
                                        </p:tgtEl>
                                      </p:cBhvr>
                                    </p:animEffect>
                                  </p:childTnLst>
                                </p:cTn>
                              </p:par>
                              <p:par>
                                <p:cTn id="56" presetID="22" presetClass="entr" presetSubtype="1" fill="hold" nodeType="with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wipe(up)">
                                      <p:cBhvr>
                                        <p:cTn id="58" dur="20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wipe(left)">
                                      <p:cBhvr>
                                        <p:cTn id="69" dur="1000"/>
                                        <p:tgtEl>
                                          <p:spTgt spid="100"/>
                                        </p:tgtEl>
                                      </p:cBhvr>
                                    </p:animEffect>
                                  </p:childTnLst>
                                </p:cTn>
                              </p:par>
                            </p:childTnLst>
                          </p:cTn>
                        </p:par>
                        <p:par>
                          <p:cTn id="70" fill="hold">
                            <p:stCondLst>
                              <p:cond delay="1000"/>
                            </p:stCondLst>
                            <p:childTnLst>
                              <p:par>
                                <p:cTn id="71" presetID="22" presetClass="entr" presetSubtype="8" fill="hold"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wipe(left)">
                                      <p:cBhvr>
                                        <p:cTn id="73" dur="1000"/>
                                        <p:tgtEl>
                                          <p:spTgt spid="101"/>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104"/>
                                        </p:tgtEl>
                                        <p:attrNameLst>
                                          <p:attrName>style.visibility</p:attrName>
                                        </p:attrNameLst>
                                      </p:cBhvr>
                                      <p:to>
                                        <p:strVal val="visible"/>
                                      </p:to>
                                    </p:set>
                                    <p:animEffect transition="in" filter="wipe(left)">
                                      <p:cBhvr>
                                        <p:cTn id="77" dur="1000"/>
                                        <p:tgtEl>
                                          <p:spTgt spid="104"/>
                                        </p:tgtEl>
                                      </p:cBhvr>
                                    </p:animEffect>
                                  </p:childTnLst>
                                </p:cTn>
                              </p:par>
                              <p:par>
                                <p:cTn id="78" presetID="22" presetClass="entr" presetSubtype="8" fill="hold" nodeType="withEffect">
                                  <p:stCondLst>
                                    <p:cond delay="500"/>
                                  </p:stCondLst>
                                  <p:childTnLst>
                                    <p:set>
                                      <p:cBhvr>
                                        <p:cTn id="79" dur="1" fill="hold">
                                          <p:stCondLst>
                                            <p:cond delay="0"/>
                                          </p:stCondLst>
                                        </p:cTn>
                                        <p:tgtEl>
                                          <p:spTgt spid="121"/>
                                        </p:tgtEl>
                                        <p:attrNameLst>
                                          <p:attrName>style.visibility</p:attrName>
                                        </p:attrNameLst>
                                      </p:cBhvr>
                                      <p:to>
                                        <p:strVal val="visible"/>
                                      </p:to>
                                    </p:set>
                                    <p:animEffect transition="in" filter="wipe(left)">
                                      <p:cBhvr>
                                        <p:cTn id="80" dur="1000"/>
                                        <p:tgtEl>
                                          <p:spTgt spid="121"/>
                                        </p:tgtEl>
                                      </p:cBhvr>
                                    </p:animEffect>
                                  </p:childTnLst>
                                </p:cTn>
                              </p:par>
                              <p:par>
                                <p:cTn id="81" presetID="22" presetClass="entr" presetSubtype="8" fill="hold" nodeType="withEffect">
                                  <p:stCondLst>
                                    <p:cond delay="900"/>
                                  </p:stCondLst>
                                  <p:childTnLst>
                                    <p:set>
                                      <p:cBhvr>
                                        <p:cTn id="82" dur="1" fill="hold">
                                          <p:stCondLst>
                                            <p:cond delay="0"/>
                                          </p:stCondLst>
                                        </p:cTn>
                                        <p:tgtEl>
                                          <p:spTgt spid="124"/>
                                        </p:tgtEl>
                                        <p:attrNameLst>
                                          <p:attrName>style.visibility</p:attrName>
                                        </p:attrNameLst>
                                      </p:cBhvr>
                                      <p:to>
                                        <p:strVal val="visible"/>
                                      </p:to>
                                    </p:set>
                                    <p:animEffect transition="in" filter="wipe(left)">
                                      <p:cBhvr>
                                        <p:cTn id="83" dur="1000"/>
                                        <p:tgtEl>
                                          <p:spTgt spid="124"/>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wipe(left)">
                                      <p:cBhvr>
                                        <p:cTn id="96" dur="1000"/>
                                        <p:tgtEl>
                                          <p:spTgt spid="138"/>
                                        </p:tgtEl>
                                      </p:cBhvr>
                                    </p:animEffect>
                                  </p:childTnLst>
                                </p:cTn>
                              </p:par>
                              <p:par>
                                <p:cTn id="97" presetID="22" presetClass="entr" presetSubtype="8" fill="hold" nodeType="withEffect">
                                  <p:stCondLst>
                                    <p:cond delay="500"/>
                                  </p:stCondLst>
                                  <p:childTnLst>
                                    <p:set>
                                      <p:cBhvr>
                                        <p:cTn id="98" dur="1" fill="hold">
                                          <p:stCondLst>
                                            <p:cond delay="0"/>
                                          </p:stCondLst>
                                        </p:cTn>
                                        <p:tgtEl>
                                          <p:spTgt spid="141"/>
                                        </p:tgtEl>
                                        <p:attrNameLst>
                                          <p:attrName>style.visibility</p:attrName>
                                        </p:attrNameLst>
                                      </p:cBhvr>
                                      <p:to>
                                        <p:strVal val="visible"/>
                                      </p:to>
                                    </p:set>
                                    <p:animEffect transition="in" filter="wipe(left)">
                                      <p:cBhvr>
                                        <p:cTn id="99" dur="1000"/>
                                        <p:tgtEl>
                                          <p:spTgt spid="141"/>
                                        </p:tgtEl>
                                      </p:cBhvr>
                                    </p:animEffect>
                                  </p:childTnLst>
                                </p:cTn>
                              </p:par>
                              <p:par>
                                <p:cTn id="100" presetID="22" presetClass="entr" presetSubtype="8" fill="hold" nodeType="withEffect">
                                  <p:stCondLst>
                                    <p:cond delay="700"/>
                                  </p:stCondLst>
                                  <p:childTnLst>
                                    <p:set>
                                      <p:cBhvr>
                                        <p:cTn id="101" dur="1" fill="hold">
                                          <p:stCondLst>
                                            <p:cond delay="0"/>
                                          </p:stCondLst>
                                        </p:cTn>
                                        <p:tgtEl>
                                          <p:spTgt spid="143"/>
                                        </p:tgtEl>
                                        <p:attrNameLst>
                                          <p:attrName>style.visibility</p:attrName>
                                        </p:attrNameLst>
                                      </p:cBhvr>
                                      <p:to>
                                        <p:strVal val="visible"/>
                                      </p:to>
                                    </p:set>
                                    <p:animEffect transition="in" filter="wipe(left)">
                                      <p:cBhvr>
                                        <p:cTn id="102" dur="1000"/>
                                        <p:tgtEl>
                                          <p:spTgt spid="143"/>
                                        </p:tgtEl>
                                      </p:cBhvr>
                                    </p:animEffect>
                                  </p:childTnLst>
                                </p:cTn>
                              </p:par>
                              <p:par>
                                <p:cTn id="103" presetID="22" presetClass="entr" presetSubtype="8" fill="hold" nodeType="withEffect">
                                  <p:stCondLst>
                                    <p:cond delay="900"/>
                                  </p:stCondLst>
                                  <p:childTnLst>
                                    <p:set>
                                      <p:cBhvr>
                                        <p:cTn id="104" dur="1" fill="hold">
                                          <p:stCondLst>
                                            <p:cond delay="0"/>
                                          </p:stCondLst>
                                        </p:cTn>
                                        <p:tgtEl>
                                          <p:spTgt spid="150"/>
                                        </p:tgtEl>
                                        <p:attrNameLst>
                                          <p:attrName>style.visibility</p:attrName>
                                        </p:attrNameLst>
                                      </p:cBhvr>
                                      <p:to>
                                        <p:strVal val="visible"/>
                                      </p:to>
                                    </p:set>
                                    <p:animEffect transition="in" filter="wipe(left)">
                                      <p:cBhvr>
                                        <p:cTn id="105" dur="1000"/>
                                        <p:tgtEl>
                                          <p:spTgt spid="150"/>
                                        </p:tgtEl>
                                      </p:cBhvr>
                                    </p:animEffect>
                                  </p:childTnLst>
                                </p:cTn>
                              </p:par>
                              <p:par>
                                <p:cTn id="106" presetID="22" presetClass="entr" presetSubtype="8" fill="hold" nodeType="withEffect">
                                  <p:stCondLst>
                                    <p:cond delay="1100"/>
                                  </p:stCondLst>
                                  <p:childTnLst>
                                    <p:set>
                                      <p:cBhvr>
                                        <p:cTn id="107" dur="1" fill="hold">
                                          <p:stCondLst>
                                            <p:cond delay="0"/>
                                          </p:stCondLst>
                                        </p:cTn>
                                        <p:tgtEl>
                                          <p:spTgt spid="145"/>
                                        </p:tgtEl>
                                        <p:attrNameLst>
                                          <p:attrName>style.visibility</p:attrName>
                                        </p:attrNameLst>
                                      </p:cBhvr>
                                      <p:to>
                                        <p:strVal val="visible"/>
                                      </p:to>
                                    </p:set>
                                    <p:animEffect transition="in" filter="wipe(left)">
                                      <p:cBhvr>
                                        <p:cTn id="108" dur="1000"/>
                                        <p:tgtEl>
                                          <p:spTgt spid="14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6"/>
                                        </p:tgtEl>
                                        <p:attrNameLst>
                                          <p:attrName>style.visibility</p:attrName>
                                        </p:attrNameLst>
                                      </p:cBhvr>
                                      <p:to>
                                        <p:strVal val="visible"/>
                                      </p:to>
                                    </p:set>
                                  </p:childTnLst>
                                </p:cTn>
                              </p:par>
                            </p:childTnLst>
                          </p:cTn>
                        </p:par>
                        <p:par>
                          <p:cTn id="117" fill="hold">
                            <p:stCondLst>
                              <p:cond delay="0"/>
                            </p:stCondLst>
                            <p:childTnLst>
                              <p:par>
                                <p:cTn id="118" presetID="22" presetClass="entr" presetSubtype="8" fill="hold" nodeType="after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wipe(left)">
                                      <p:cBhvr>
                                        <p:cTn id="120" dur="1000"/>
                                        <p:tgtEl>
                                          <p:spTgt spid="5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108"/>
                                        </p:tgtEl>
                                        <p:attrNameLst>
                                          <p:attrName>style.visibility</p:attrName>
                                        </p:attrNameLst>
                                      </p:cBhvr>
                                      <p:to>
                                        <p:strVal val="visible"/>
                                      </p:to>
                                    </p:set>
                                    <p:animEffect transition="in" filter="wipe(up)">
                                      <p:cBhvr>
                                        <p:cTn id="125" dur="1000"/>
                                        <p:tgtEl>
                                          <p:spTgt spid="108"/>
                                        </p:tgtEl>
                                      </p:cBhvr>
                                    </p:animEffect>
                                  </p:childTnLst>
                                </p:cTn>
                              </p:par>
                              <p:par>
                                <p:cTn id="126" presetID="22" presetClass="entr" presetSubtype="1" fill="hold" grpId="0"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up)">
                                      <p:cBhvr>
                                        <p:cTn id="128" dur="1000"/>
                                        <p:tgtEl>
                                          <p:spTgt spid="111"/>
                                        </p:tgtEl>
                                      </p:cBhvr>
                                    </p:animEffect>
                                  </p:childTnLst>
                                </p:cTn>
                              </p:par>
                            </p:childTnLst>
                          </p:cTn>
                        </p:par>
                        <p:par>
                          <p:cTn id="129" fill="hold">
                            <p:stCondLst>
                              <p:cond delay="1000"/>
                            </p:stCondLst>
                            <p:childTnLst>
                              <p:par>
                                <p:cTn id="130" presetID="1" presetClass="entr" presetSubtype="0" fill="hold" grpId="0" nodeType="afterEffect">
                                  <p:stCondLst>
                                    <p:cond delay="0"/>
                                  </p:stCondLst>
                                  <p:childTnLst>
                                    <p:set>
                                      <p:cBhvr>
                                        <p:cTn id="131" dur="1" fill="hold">
                                          <p:stCondLst>
                                            <p:cond delay="0"/>
                                          </p:stCondLst>
                                        </p:cTn>
                                        <p:tgtEl>
                                          <p:spTgt spid="109"/>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nodeType="clickEffect">
                                  <p:stCondLst>
                                    <p:cond delay="0"/>
                                  </p:stCondLst>
                                  <p:childTnLst>
                                    <p:set>
                                      <p:cBhvr>
                                        <p:cTn id="135" dur="1" fill="hold">
                                          <p:stCondLst>
                                            <p:cond delay="0"/>
                                          </p:stCondLst>
                                        </p:cTn>
                                        <p:tgtEl>
                                          <p:spTgt spid="167"/>
                                        </p:tgtEl>
                                        <p:attrNameLst>
                                          <p:attrName>style.visibility</p:attrName>
                                        </p:attrNameLst>
                                      </p:cBhvr>
                                      <p:to>
                                        <p:strVal val="visible"/>
                                      </p:to>
                                    </p:set>
                                    <p:animEffect transition="in" filter="wipe(up)">
                                      <p:cBhvr>
                                        <p:cTn id="136" dur="1000"/>
                                        <p:tgtEl>
                                          <p:spTgt spid="167"/>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112"/>
                                        </p:tgtEl>
                                        <p:attrNameLst>
                                          <p:attrName>style.visibility</p:attrName>
                                        </p:attrNameLst>
                                      </p:cBhvr>
                                      <p:to>
                                        <p:strVal val="visible"/>
                                      </p:to>
                                    </p:set>
                                    <p:animEffect transition="in" filter="wipe(up)">
                                      <p:cBhvr>
                                        <p:cTn id="139" dur="1000"/>
                                        <p:tgtEl>
                                          <p:spTgt spid="112"/>
                                        </p:tgtEl>
                                      </p:cBhvr>
                                    </p:animEffect>
                                  </p:childTnLst>
                                </p:cTn>
                              </p:par>
                            </p:childTnLst>
                          </p:cTn>
                        </p:par>
                        <p:par>
                          <p:cTn id="140" fill="hold">
                            <p:stCondLst>
                              <p:cond delay="1000"/>
                            </p:stCondLst>
                            <p:childTnLst>
                              <p:par>
                                <p:cTn id="141" presetID="1" presetClass="entr" presetSubtype="0" fill="hold" grpId="0" nodeType="afterEffect">
                                  <p:stCondLst>
                                    <p:cond delay="0"/>
                                  </p:stCondLst>
                                  <p:childTnLst>
                                    <p:set>
                                      <p:cBhvr>
                                        <p:cTn id="142"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8" grpId="1"/>
      <p:bldP spid="82" grpId="0"/>
      <p:bldP spid="82" grpId="1"/>
      <p:bldP spid="85" grpId="0"/>
      <p:bldP spid="85" grpId="1"/>
      <p:bldP spid="88" grpId="0"/>
      <p:bldP spid="88" grpId="1"/>
      <p:bldP spid="97" grpId="0"/>
      <p:bldP spid="97" grpId="1"/>
      <p:bldP spid="178" grpId="0"/>
      <p:bldP spid="93" grpId="0"/>
      <p:bldP spid="190" grpId="0"/>
      <p:bldP spid="110" grpId="0" animBg="1"/>
      <p:bldP spid="117" grpId="0" animBg="1"/>
      <p:bldP spid="156" grpId="0" animBg="1"/>
      <p:bldP spid="170" grpId="0"/>
      <p:bldP spid="57" grpId="0" animBg="1"/>
      <p:bldP spid="99" grpId="0"/>
      <p:bldP spid="109" grpId="0"/>
      <p:bldP spid="111" grpId="0"/>
      <p:bldP spid="112" grpId="0"/>
      <p:bldP spid="42" grpId="0"/>
      <p:bldP spid="47" grpId="0" animBg="1"/>
      <p:bldP spid="48" grpId="0" animBg="1"/>
      <p:bldP spid="49" grpId="0" animBg="1"/>
      <p:bldP spid="50" grpId="0" animBg="1"/>
      <p:bldP spid="62" grpId="0"/>
      <p:bldP spid="72" grpId="0"/>
      <p:bldP spid="89"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6106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19963197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1A5712"/>
                </a:solidFill>
                <a:latin typeface="Garamond"/>
                <a:cs typeface="Garamond"/>
              </a:rPr>
              <a:t>Goal: Processing Inside Memory</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pPr marL="0" indent="0">
              <a:buNone/>
            </a:pPr>
            <a:endParaRPr lang="en-US" dirty="0"/>
          </a:p>
          <a:p>
            <a:endParaRPr lang="en-US" sz="2400" dirty="0">
              <a:latin typeface="Tahoma"/>
              <a:cs typeface="Tahoma"/>
            </a:endParaRPr>
          </a:p>
          <a:p>
            <a:r>
              <a:rPr lang="en-US" sz="2400" dirty="0">
                <a:latin typeface="Tahoma"/>
                <a:cs typeface="Tahoma"/>
              </a:rPr>
              <a:t>Many questions </a:t>
            </a:r>
            <a:r>
              <a:rPr lang="is-IS" sz="2400" dirty="0">
                <a:latin typeface="Tahoma"/>
                <a:cs typeface="Tahoma"/>
              </a:rPr>
              <a:t>… </a:t>
            </a:r>
            <a:r>
              <a:rPr lang="en-US" dirty="0">
                <a:cs typeface="Tahoma"/>
              </a:rPr>
              <a:t>How do we design the:</a:t>
            </a:r>
            <a:endParaRPr lang="is-IS" sz="2400" dirty="0">
              <a:latin typeface="Tahoma"/>
              <a:cs typeface="Tahoma"/>
            </a:endParaRPr>
          </a:p>
          <a:p>
            <a:pPr lvl="1"/>
            <a:r>
              <a:rPr lang="en-US" sz="2200" dirty="0">
                <a:latin typeface="Tahoma"/>
                <a:cs typeface="Tahoma"/>
              </a:rPr>
              <a:t>compute-capable memory &amp; controllers?</a:t>
            </a:r>
          </a:p>
          <a:p>
            <a:pPr lvl="1"/>
            <a:r>
              <a:rPr lang="en-US" sz="2200" dirty="0">
                <a:latin typeface="Tahoma"/>
                <a:cs typeface="Tahoma"/>
              </a:rPr>
              <a:t>processor chip and in-memory units?</a:t>
            </a:r>
          </a:p>
          <a:p>
            <a:pPr lvl="1"/>
            <a:r>
              <a:rPr lang="en-US" dirty="0">
                <a:latin typeface="Tahoma"/>
                <a:cs typeface="Tahoma"/>
              </a:rPr>
              <a:t>s</a:t>
            </a:r>
            <a:r>
              <a:rPr lang="en-US" sz="2200" dirty="0">
                <a:latin typeface="Tahoma"/>
                <a:cs typeface="Tahoma"/>
              </a:rPr>
              <a:t>oftware and hardware interfaces?</a:t>
            </a:r>
          </a:p>
          <a:p>
            <a:pPr lvl="1"/>
            <a:r>
              <a:rPr lang="en-US" sz="2200" dirty="0">
                <a:latin typeface="Tahoma"/>
                <a:cs typeface="Tahoma"/>
              </a:rPr>
              <a:t>system software and languages?</a:t>
            </a:r>
          </a:p>
          <a:p>
            <a:pPr lvl="1"/>
            <a:r>
              <a:rPr lang="en-US" sz="2200" dirty="0">
                <a:latin typeface="Tahoma"/>
                <a:cs typeface="Tahoma"/>
              </a:rPr>
              <a:t>algorithms?</a:t>
            </a:r>
          </a:p>
        </p:txBody>
      </p:sp>
      <p:sp>
        <p:nvSpPr>
          <p:cNvPr id="4" name="Rectangle 5"/>
          <p:cNvSpPr>
            <a:spLocks/>
          </p:cNvSpPr>
          <p:nvPr/>
        </p:nvSpPr>
        <p:spPr bwMode="auto">
          <a:xfrm>
            <a:off x="1475656" y="1327945"/>
            <a:ext cx="1504950" cy="16764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5" name="Rectangle 6"/>
          <p:cNvSpPr>
            <a:spLocks/>
          </p:cNvSpPr>
          <p:nvPr/>
        </p:nvSpPr>
        <p:spPr bwMode="auto">
          <a:xfrm>
            <a:off x="1647106" y="2369345"/>
            <a:ext cx="1155700" cy="4953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6" name="Rectangle 7"/>
          <p:cNvSpPr>
            <a:spLocks/>
          </p:cNvSpPr>
          <p:nvPr/>
        </p:nvSpPr>
        <p:spPr bwMode="auto">
          <a:xfrm>
            <a:off x="1882056" y="2432845"/>
            <a:ext cx="6604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1600">
                <a:solidFill>
                  <a:srgbClr val="000000"/>
                </a:solidFill>
                <a:latin typeface="Myriad Pro Bold Cond" charset="0"/>
                <a:ea typeface="ＭＳ Ｐゴシック" charset="0"/>
                <a:cs typeface="Myriad Pro Bold Cond" charset="0"/>
                <a:sym typeface="Myriad Pro Bold Cond" charset="0"/>
              </a:rPr>
              <a:t>Cache</a:t>
            </a:r>
          </a:p>
        </p:txBody>
      </p:sp>
      <p:sp>
        <p:nvSpPr>
          <p:cNvPr id="7" name="Line 8"/>
          <p:cNvSpPr>
            <a:spLocks noChangeShapeType="1"/>
          </p:cNvSpPr>
          <p:nvPr/>
        </p:nvSpPr>
        <p:spPr bwMode="auto">
          <a:xfrm>
            <a:off x="2212256" y="2864645"/>
            <a:ext cx="0" cy="4254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8" name="Line 9"/>
          <p:cNvSpPr>
            <a:spLocks noChangeShapeType="1"/>
          </p:cNvSpPr>
          <p:nvPr/>
        </p:nvSpPr>
        <p:spPr bwMode="auto">
          <a:xfrm>
            <a:off x="2212256" y="2039145"/>
            <a:ext cx="0" cy="3365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9" name="Rectangle 10"/>
          <p:cNvSpPr>
            <a:spLocks/>
          </p:cNvSpPr>
          <p:nvPr/>
        </p:nvSpPr>
        <p:spPr bwMode="auto">
          <a:xfrm>
            <a:off x="1634406" y="1499395"/>
            <a:ext cx="1155700" cy="5461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0" name="Rectangle 11"/>
          <p:cNvSpPr>
            <a:spLocks/>
          </p:cNvSpPr>
          <p:nvPr/>
        </p:nvSpPr>
        <p:spPr bwMode="auto">
          <a:xfrm>
            <a:off x="1691680" y="1584102"/>
            <a:ext cx="100811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457200">
              <a:lnSpc>
                <a:spcPct val="80000"/>
              </a:lnSpc>
            </a:pPr>
            <a:r>
              <a:rPr lang="en-US" sz="1500" dirty="0">
                <a:solidFill>
                  <a:srgbClr val="000000"/>
                </a:solidFill>
                <a:latin typeface="Myriad Pro Bold Cond" charset="0"/>
                <a:ea typeface="ＭＳ Ｐゴシック" charset="0"/>
                <a:cs typeface="Myriad Pro Bold Cond" charset="0"/>
                <a:sym typeface="Myriad Pro Bold Cond" charset="0"/>
              </a:rPr>
              <a:t>Processor</a:t>
            </a:r>
          </a:p>
          <a:p>
            <a:pPr algn="ctr" defTabSz="457200">
              <a:lnSpc>
                <a:spcPct val="80000"/>
              </a:lnSpc>
            </a:pPr>
            <a:r>
              <a:rPr lang="en-US" sz="1500" dirty="0">
                <a:solidFill>
                  <a:srgbClr val="000000"/>
                </a:solidFill>
                <a:latin typeface="Myriad Pro Bold Cond" charset="0"/>
                <a:ea typeface="ＭＳ Ｐゴシック" charset="0"/>
                <a:cs typeface="Myriad Pro Bold Cond" charset="0"/>
                <a:sym typeface="Myriad Pro Bold Cond" charset="0"/>
              </a:rPr>
              <a:t>Core</a:t>
            </a:r>
          </a:p>
        </p:txBody>
      </p:sp>
      <p:sp>
        <p:nvSpPr>
          <p:cNvPr id="11" name="Rectangle 12"/>
          <p:cNvSpPr>
            <a:spLocks/>
          </p:cNvSpPr>
          <p:nvPr/>
        </p:nvSpPr>
        <p:spPr bwMode="auto">
          <a:xfrm>
            <a:off x="5735414" y="3372645"/>
            <a:ext cx="121285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1600" dirty="0">
                <a:solidFill>
                  <a:srgbClr val="000000"/>
                </a:solidFill>
                <a:latin typeface="Myriad Pro Bold Cond" charset="0"/>
                <a:ea typeface="ＭＳ Ｐゴシック" charset="0"/>
                <a:cs typeface="Myriad Pro Bold Cond" charset="0"/>
                <a:sym typeface="Myriad Pro Bold Cond" charset="0"/>
              </a:rPr>
              <a:t> Interconnect</a:t>
            </a:r>
          </a:p>
        </p:txBody>
      </p:sp>
      <p:sp>
        <p:nvSpPr>
          <p:cNvPr id="12" name="Rectangle 13"/>
          <p:cNvSpPr>
            <a:spLocks/>
          </p:cNvSpPr>
          <p:nvPr/>
        </p:nvSpPr>
        <p:spPr bwMode="auto">
          <a:xfrm>
            <a:off x="3914056" y="1327945"/>
            <a:ext cx="2901950" cy="16764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3" name="Rectangle 14"/>
          <p:cNvSpPr>
            <a:spLocks/>
          </p:cNvSpPr>
          <p:nvPr/>
        </p:nvSpPr>
        <p:spPr bwMode="auto">
          <a:xfrm>
            <a:off x="5014764" y="1386535"/>
            <a:ext cx="1069404" cy="2097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1600" dirty="0">
                <a:solidFill>
                  <a:srgbClr val="000000"/>
                </a:solidFill>
                <a:latin typeface="Myriad Pro Bold Cond" charset="0"/>
                <a:ea typeface="ＭＳ Ｐゴシック" charset="0"/>
                <a:cs typeface="Myriad Pro Bold Cond" charset="0"/>
                <a:sym typeface="Myriad Pro Bold Cond" charset="0"/>
              </a:rPr>
              <a:t> Memory</a:t>
            </a:r>
          </a:p>
        </p:txBody>
      </p:sp>
      <p:sp>
        <p:nvSpPr>
          <p:cNvPr id="14" name="Line 15"/>
          <p:cNvSpPr>
            <a:spLocks noChangeShapeType="1"/>
          </p:cNvSpPr>
          <p:nvPr/>
        </p:nvSpPr>
        <p:spPr bwMode="auto">
          <a:xfrm>
            <a:off x="5364238" y="3011489"/>
            <a:ext cx="0" cy="31115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5" name="AutoShape 16"/>
          <p:cNvSpPr>
            <a:spLocks/>
          </p:cNvSpPr>
          <p:nvPr/>
        </p:nvSpPr>
        <p:spPr bwMode="auto">
          <a:xfrm>
            <a:off x="1482006" y="3295652"/>
            <a:ext cx="5327650" cy="76200"/>
          </a:xfrm>
          <a:prstGeom prst="roundRect">
            <a:avLst>
              <a:gd name="adj" fmla="val 50000"/>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6" name="Rectangle 17"/>
          <p:cNvSpPr>
            <a:spLocks/>
          </p:cNvSpPr>
          <p:nvPr/>
        </p:nvSpPr>
        <p:spPr bwMode="auto">
          <a:xfrm>
            <a:off x="4022006" y="16200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7" name="Rectangle 18"/>
          <p:cNvSpPr>
            <a:spLocks/>
          </p:cNvSpPr>
          <p:nvPr/>
        </p:nvSpPr>
        <p:spPr bwMode="auto">
          <a:xfrm>
            <a:off x="4022006" y="18676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8" name="Rectangle 19"/>
          <p:cNvSpPr>
            <a:spLocks/>
          </p:cNvSpPr>
          <p:nvPr/>
        </p:nvSpPr>
        <p:spPr bwMode="auto">
          <a:xfrm>
            <a:off x="4022006" y="21153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19" name="Rectangle 20"/>
          <p:cNvSpPr>
            <a:spLocks/>
          </p:cNvSpPr>
          <p:nvPr/>
        </p:nvSpPr>
        <p:spPr bwMode="auto">
          <a:xfrm>
            <a:off x="4022006" y="23629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0" name="Rectangle 21"/>
          <p:cNvSpPr>
            <a:spLocks/>
          </p:cNvSpPr>
          <p:nvPr/>
        </p:nvSpPr>
        <p:spPr bwMode="auto">
          <a:xfrm>
            <a:off x="4022006" y="26106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1" name="Rectangle 22"/>
          <p:cNvSpPr>
            <a:spLocks/>
          </p:cNvSpPr>
          <p:nvPr/>
        </p:nvSpPr>
        <p:spPr bwMode="auto">
          <a:xfrm>
            <a:off x="5571406" y="16200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2" name="Rectangle 23"/>
          <p:cNvSpPr>
            <a:spLocks/>
          </p:cNvSpPr>
          <p:nvPr/>
        </p:nvSpPr>
        <p:spPr bwMode="auto">
          <a:xfrm>
            <a:off x="5571406" y="18676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3" name="Rectangle 24"/>
          <p:cNvSpPr>
            <a:spLocks/>
          </p:cNvSpPr>
          <p:nvPr/>
        </p:nvSpPr>
        <p:spPr bwMode="auto">
          <a:xfrm>
            <a:off x="5571406" y="21153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4" name="Rectangle 25"/>
          <p:cNvSpPr>
            <a:spLocks/>
          </p:cNvSpPr>
          <p:nvPr/>
        </p:nvSpPr>
        <p:spPr bwMode="auto">
          <a:xfrm>
            <a:off x="5571406" y="236299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5" name="Rectangle 26"/>
          <p:cNvSpPr>
            <a:spLocks/>
          </p:cNvSpPr>
          <p:nvPr/>
        </p:nvSpPr>
        <p:spPr bwMode="auto">
          <a:xfrm>
            <a:off x="5571406" y="2610645"/>
            <a:ext cx="1092200" cy="165100"/>
          </a:xfrm>
          <a:prstGeom prst="rect">
            <a:avLst/>
          </a:prstGeom>
          <a:solidFill>
            <a:srgbClr val="CADBFE"/>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6" name="Rectangle 27"/>
          <p:cNvSpPr>
            <a:spLocks/>
          </p:cNvSpPr>
          <p:nvPr/>
        </p:nvSpPr>
        <p:spPr bwMode="auto">
          <a:xfrm>
            <a:off x="1736006" y="2674145"/>
            <a:ext cx="977900" cy="146050"/>
          </a:xfrm>
          <a:prstGeom prst="rect">
            <a:avLst/>
          </a:prstGeom>
          <a:solidFill>
            <a:srgbClr val="FD9A00"/>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7" name="Line 28"/>
          <p:cNvSpPr>
            <a:spLocks noChangeShapeType="1"/>
          </p:cNvSpPr>
          <p:nvPr/>
        </p:nvSpPr>
        <p:spPr bwMode="auto">
          <a:xfrm>
            <a:off x="6917606" y="1557078"/>
            <a:ext cx="0" cy="1270000"/>
          </a:xfrm>
          <a:prstGeom prst="line">
            <a:avLst/>
          </a:prstGeom>
          <a:noFill/>
          <a:ln w="25400" cap="flat">
            <a:solidFill>
              <a:schemeClr val="tx1"/>
            </a:solidFill>
            <a:prstDash val="solid"/>
            <a:miter lim="800000"/>
            <a:headEnd type="triangle" w="med" len="sm"/>
            <a:tailEnd type="triangle" w="med" len="sm"/>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28" name="Rectangle 29"/>
          <p:cNvSpPr>
            <a:spLocks/>
          </p:cNvSpPr>
          <p:nvPr/>
        </p:nvSpPr>
        <p:spPr bwMode="auto">
          <a:xfrm>
            <a:off x="7020272" y="1530934"/>
            <a:ext cx="1368152" cy="13803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2200" dirty="0">
                <a:solidFill>
                  <a:srgbClr val="000000"/>
                </a:solidFill>
                <a:latin typeface="Myriad Pro Bold Cond" charset="0"/>
                <a:ea typeface="ＭＳ Ｐゴシック" charset="0"/>
                <a:cs typeface="Myriad Pro Bold Cond" charset="0"/>
                <a:sym typeface="Myriad Pro Bold Cond" charset="0"/>
              </a:rPr>
              <a:t>Database</a:t>
            </a:r>
          </a:p>
          <a:p>
            <a:pPr defTabSz="457200">
              <a:lnSpc>
                <a:spcPct val="80000"/>
              </a:lnSpc>
            </a:pPr>
            <a:endParaRPr lang="en-US" sz="2200" dirty="0">
              <a:solidFill>
                <a:srgbClr val="000000"/>
              </a:solidFill>
              <a:latin typeface="Myriad Pro Bold Cond" charset="0"/>
              <a:ea typeface="ＭＳ Ｐゴシック" charset="0"/>
              <a:cs typeface="Myriad Pro Bold Cond" charset="0"/>
              <a:sym typeface="Myriad Pro Bold Cond" charset="0"/>
            </a:endParaRPr>
          </a:p>
          <a:p>
            <a:pPr defTabSz="457200">
              <a:lnSpc>
                <a:spcPct val="80000"/>
              </a:lnSpc>
            </a:pPr>
            <a:r>
              <a:rPr lang="en-US" sz="2200" dirty="0">
                <a:solidFill>
                  <a:srgbClr val="000000"/>
                </a:solidFill>
                <a:latin typeface="Myriad Pro Bold Cond" charset="0"/>
                <a:ea typeface="ＭＳ Ｐゴシック" charset="0"/>
                <a:cs typeface="Myriad Pro Bold Cond" charset="0"/>
                <a:sym typeface="Myriad Pro Bold Cond" charset="0"/>
              </a:rPr>
              <a:t>Graphs</a:t>
            </a:r>
          </a:p>
          <a:p>
            <a:pPr defTabSz="457200">
              <a:lnSpc>
                <a:spcPct val="80000"/>
              </a:lnSpc>
            </a:pPr>
            <a:endParaRPr lang="en-US" sz="2200" dirty="0">
              <a:solidFill>
                <a:srgbClr val="000000"/>
              </a:solidFill>
              <a:latin typeface="Myriad Pro Bold Cond" charset="0"/>
              <a:ea typeface="ＭＳ Ｐゴシック" charset="0"/>
              <a:cs typeface="Myriad Pro Bold Cond" charset="0"/>
              <a:sym typeface="Myriad Pro Bold Cond" charset="0"/>
            </a:endParaRPr>
          </a:p>
          <a:p>
            <a:pPr defTabSz="457200">
              <a:lnSpc>
                <a:spcPct val="80000"/>
              </a:lnSpc>
            </a:pPr>
            <a:r>
              <a:rPr lang="en-US" sz="2200" dirty="0">
                <a:solidFill>
                  <a:srgbClr val="000000"/>
                </a:solidFill>
                <a:latin typeface="Myriad Pro Bold Cond" charset="0"/>
                <a:ea typeface="ＭＳ Ｐゴシック" charset="0"/>
                <a:cs typeface="Myriad Pro Bold Cond" charset="0"/>
                <a:sym typeface="Myriad Pro Bold Cond" charset="0"/>
              </a:rPr>
              <a:t>Media </a:t>
            </a:r>
            <a:r>
              <a:rPr lang="en-US" sz="2400" dirty="0">
                <a:solidFill>
                  <a:srgbClr val="000000"/>
                </a:solidFill>
                <a:latin typeface="Myriad Pro Bold Cond" charset="0"/>
                <a:ea typeface="ＭＳ Ｐゴシック" charset="0"/>
                <a:cs typeface="Myriad Pro Bold Cond" charset="0"/>
                <a:sym typeface="Myriad Pro Bold Cond" charset="0"/>
              </a:rPr>
              <a:t> </a:t>
            </a:r>
          </a:p>
        </p:txBody>
      </p:sp>
      <p:sp>
        <p:nvSpPr>
          <p:cNvPr id="29" name="Freeform 30"/>
          <p:cNvSpPr>
            <a:spLocks/>
          </p:cNvSpPr>
          <p:nvPr/>
        </p:nvSpPr>
        <p:spPr bwMode="auto">
          <a:xfrm>
            <a:off x="1835696" y="2060848"/>
            <a:ext cx="3742060" cy="1451497"/>
          </a:xfrm>
          <a:custGeom>
            <a:avLst/>
            <a:gdLst>
              <a:gd name="T0" fmla="*/ 21600 w 21600"/>
              <a:gd name="T1" fmla="*/ 12000 h 21600"/>
              <a:gd name="T2" fmla="*/ 21600 w 21600"/>
              <a:gd name="T3" fmla="*/ 21600 h 21600"/>
              <a:gd name="T4" fmla="*/ 0 w 21600"/>
              <a:gd name="T5" fmla="*/ 21600 h 21600"/>
              <a:gd name="T6" fmla="*/ 0 w 21600"/>
              <a:gd name="T7" fmla="*/ 0 h 21600"/>
            </a:gdLst>
            <a:ahLst/>
            <a:cxnLst>
              <a:cxn ang="0">
                <a:pos x="T0" y="T1"/>
              </a:cxn>
              <a:cxn ang="0">
                <a:pos x="T2" y="T3"/>
              </a:cxn>
              <a:cxn ang="0">
                <a:pos x="T4" y="T5"/>
              </a:cxn>
              <a:cxn ang="0">
                <a:pos x="T6" y="T7"/>
              </a:cxn>
            </a:cxnLst>
            <a:rect l="0" t="0" r="r" b="b"/>
            <a:pathLst>
              <a:path w="21600" h="21600">
                <a:moveTo>
                  <a:pt x="21600" y="12000"/>
                </a:moveTo>
                <a:lnTo>
                  <a:pt x="21600" y="21600"/>
                </a:lnTo>
                <a:lnTo>
                  <a:pt x="0" y="21600"/>
                </a:lnTo>
                <a:lnTo>
                  <a:pt x="0" y="0"/>
                </a:lnTo>
              </a:path>
            </a:pathLst>
          </a:custGeom>
          <a:noFill/>
          <a:ln w="101600" cap="flat">
            <a:solidFill>
              <a:srgbClr val="D90B00"/>
            </a:solidFill>
            <a:prstDash val="solid"/>
            <a:miter lim="800000"/>
            <a:headEnd type="none" w="med" len="med"/>
            <a:tailEnd type="triangle" w="med" len="med"/>
          </a:ln>
          <a:effectLst>
            <a:outerShdw blurRad="76200" dist="380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grpSp>
        <p:nvGrpSpPr>
          <p:cNvPr id="30" name="Group 34"/>
          <p:cNvGrpSpPr>
            <a:grpSpLocks/>
          </p:cNvGrpSpPr>
          <p:nvPr/>
        </p:nvGrpSpPr>
        <p:grpSpPr bwMode="auto">
          <a:xfrm>
            <a:off x="2195737" y="2122489"/>
            <a:ext cx="3661420" cy="1090487"/>
            <a:chOff x="0" y="0"/>
            <a:chExt cx="4219" cy="1352"/>
          </a:xfrm>
        </p:grpSpPr>
        <p:sp>
          <p:nvSpPr>
            <p:cNvPr id="31" name="Rectangle 31"/>
            <p:cNvSpPr>
              <a:spLocks/>
            </p:cNvSpPr>
            <p:nvPr/>
          </p:nvSpPr>
          <p:spPr bwMode="auto">
            <a:xfrm>
              <a:off x="2987" y="880"/>
              <a:ext cx="1232" cy="184"/>
            </a:xfrm>
            <a:prstGeom prst="rect">
              <a:avLst/>
            </a:prstGeom>
            <a:solidFill>
              <a:srgbClr val="FD9A00"/>
            </a:solidFill>
            <a:ln w="25400" cap="flat">
              <a:solidFill>
                <a:schemeClr val="tx1"/>
              </a:solidFill>
              <a:prstDash val="solid"/>
              <a:miter lim="800000"/>
              <a:headEnd type="none" w="med" len="med"/>
              <a:tailEnd type="none" w="med" len="med"/>
            </a:ln>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32" name="Freeform 32"/>
            <p:cNvSpPr>
              <a:spLocks/>
            </p:cNvSpPr>
            <p:nvPr/>
          </p:nvSpPr>
          <p:spPr bwMode="auto">
            <a:xfrm>
              <a:off x="0" y="0"/>
              <a:ext cx="3651" cy="1352"/>
            </a:xfrm>
            <a:custGeom>
              <a:avLst/>
              <a:gdLst>
                <a:gd name="T0" fmla="*/ 21600 w 21600"/>
                <a:gd name="T1" fmla="*/ 15330 h 21600"/>
                <a:gd name="T2" fmla="*/ 21600 w 21600"/>
                <a:gd name="T3" fmla="*/ 21600 h 21600"/>
                <a:gd name="T4" fmla="*/ 0 w 21600"/>
                <a:gd name="T5" fmla="*/ 21600 h 21600"/>
                <a:gd name="T6" fmla="*/ 0 w 21600"/>
                <a:gd name="T7" fmla="*/ 0 h 21600"/>
              </a:gdLst>
              <a:ahLst/>
              <a:cxnLst>
                <a:cxn ang="0">
                  <a:pos x="T0" y="T1"/>
                </a:cxn>
                <a:cxn ang="0">
                  <a:pos x="T2" y="T3"/>
                </a:cxn>
                <a:cxn ang="0">
                  <a:pos x="T4" y="T5"/>
                </a:cxn>
                <a:cxn ang="0">
                  <a:pos x="T6" y="T7"/>
                </a:cxn>
              </a:cxnLst>
              <a:rect l="0" t="0" r="r" b="b"/>
              <a:pathLst>
                <a:path w="21600" h="21600">
                  <a:moveTo>
                    <a:pt x="21600" y="15330"/>
                  </a:moveTo>
                  <a:lnTo>
                    <a:pt x="21600" y="21600"/>
                  </a:lnTo>
                  <a:lnTo>
                    <a:pt x="0" y="21600"/>
                  </a:lnTo>
                  <a:lnTo>
                    <a:pt x="0" y="0"/>
                  </a:lnTo>
                </a:path>
              </a:pathLst>
            </a:custGeom>
            <a:noFill/>
            <a:ln w="101600" cap="flat">
              <a:solidFill>
                <a:srgbClr val="D90B00"/>
              </a:solidFill>
              <a:prstDash val="solid"/>
              <a:miter lim="800000"/>
              <a:headEnd type="triangle" w="med" len="med"/>
              <a:tailEnd type="none" w="med" len="med"/>
            </a:ln>
            <a:effectLst>
              <a:outerShdw blurRad="76200" dist="38099" dir="2700000" algn="ctr" rotWithShape="0">
                <a:schemeClr val="bg2">
                  <a:alpha val="75000"/>
                </a:schemeClr>
              </a:outerShdw>
            </a:effectLst>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latin typeface="Myriad Pro Bold Cond"/>
                <a:ea typeface="ヒラギノ角ゴ ProN W6"/>
                <a:cs typeface="ヒラギノ角ゴ ProN W6"/>
              </a:endParaRPr>
            </a:p>
          </p:txBody>
        </p:sp>
        <p:sp>
          <p:nvSpPr>
            <p:cNvPr id="33" name="Rectangle 33"/>
            <p:cNvSpPr>
              <a:spLocks/>
            </p:cNvSpPr>
            <p:nvPr/>
          </p:nvSpPr>
          <p:spPr bwMode="auto">
            <a:xfrm>
              <a:off x="1245" y="1010"/>
              <a:ext cx="1528" cy="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1300" dirty="0">
                  <a:solidFill>
                    <a:srgbClr val="D90B00"/>
                  </a:solidFill>
                  <a:latin typeface="Myriad Pro Bold Cond" charset="0"/>
                  <a:ea typeface="ＭＳ Ｐゴシック" charset="0"/>
                  <a:cs typeface="Myriad Pro Bold Cond" charset="0"/>
                  <a:sym typeface="Myriad Pro Bold Cond" charset="0"/>
                </a:rPr>
                <a:t>Query</a:t>
              </a:r>
            </a:p>
          </p:txBody>
        </p:sp>
      </p:grpSp>
      <p:sp>
        <p:nvSpPr>
          <p:cNvPr id="34" name="Rectangle 35"/>
          <p:cNvSpPr>
            <a:spLocks/>
          </p:cNvSpPr>
          <p:nvPr/>
        </p:nvSpPr>
        <p:spPr bwMode="auto">
          <a:xfrm>
            <a:off x="3287142" y="3607047"/>
            <a:ext cx="121285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pPr defTabSz="457200">
              <a:lnSpc>
                <a:spcPct val="80000"/>
              </a:lnSpc>
            </a:pPr>
            <a:r>
              <a:rPr lang="en-US" sz="1400" dirty="0">
                <a:solidFill>
                  <a:srgbClr val="D90B00"/>
                </a:solidFill>
                <a:latin typeface="Myriad Pro Bold Cond" charset="0"/>
                <a:ea typeface="ＭＳ Ｐゴシック" charset="0"/>
                <a:cs typeface="Myriad Pro Bold Cond" charset="0"/>
                <a:sym typeface="Myriad Pro Bold Cond" charset="0"/>
              </a:rPr>
              <a:t>Results</a:t>
            </a:r>
          </a:p>
        </p:txBody>
      </p:sp>
      <p:sp>
        <p:nvSpPr>
          <p:cNvPr id="35" name="Rounded Rectangle 34"/>
          <p:cNvSpPr>
            <a:spLocks noChangeArrowheads="1"/>
          </p:cNvSpPr>
          <p:nvPr/>
        </p:nvSpPr>
        <p:spPr bwMode="auto">
          <a:xfrm rot="5400000">
            <a:off x="6568243" y="1366158"/>
            <a:ext cx="2133601" cy="1650776"/>
          </a:xfrm>
          <a:prstGeom prst="roundRect">
            <a:avLst>
              <a:gd name="adj" fmla="val 16667"/>
            </a:avLst>
          </a:prstGeom>
          <a:noFill/>
          <a:ln w="1143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lstStyle/>
          <a:p>
            <a:pPr defTabSz="457200"/>
            <a:endParaRPr lang="en-US">
              <a:solidFill>
                <a:srgbClr val="000000"/>
              </a:solidFill>
              <a:latin typeface="Myriad Pro Bold Cond"/>
              <a:ea typeface="ヒラギノ角ゴ ProN W6"/>
              <a:cs typeface="ヒラギノ角ゴ ProN W6"/>
            </a:endParaRPr>
          </a:p>
        </p:txBody>
      </p:sp>
      <p:sp>
        <p:nvSpPr>
          <p:cNvPr id="36" name="Text Box 17"/>
          <p:cNvSpPr txBox="1">
            <a:spLocks noChangeArrowheads="1"/>
          </p:cNvSpPr>
          <p:nvPr/>
        </p:nvSpPr>
        <p:spPr bwMode="auto">
          <a:xfrm>
            <a:off x="6957984" y="5274518"/>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Micro-architecture</a:t>
            </a:r>
          </a:p>
        </p:txBody>
      </p:sp>
      <p:sp>
        <p:nvSpPr>
          <p:cNvPr id="37" name="Text Box 18"/>
          <p:cNvSpPr txBox="1">
            <a:spLocks noChangeAspect="1" noChangeArrowheads="1"/>
          </p:cNvSpPr>
          <p:nvPr/>
        </p:nvSpPr>
        <p:spPr bwMode="auto">
          <a:xfrm>
            <a:off x="6957984" y="4903043"/>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SW/HW Interface</a:t>
            </a:r>
          </a:p>
        </p:txBody>
      </p:sp>
      <p:sp>
        <p:nvSpPr>
          <p:cNvPr id="38" name="Text Box 19"/>
          <p:cNvSpPr txBox="1">
            <a:spLocks noChangeAspect="1" noChangeArrowheads="1"/>
          </p:cNvSpPr>
          <p:nvPr/>
        </p:nvSpPr>
        <p:spPr bwMode="auto">
          <a:xfrm>
            <a:off x="6954809" y="4238724"/>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Program/Language</a:t>
            </a:r>
          </a:p>
        </p:txBody>
      </p:sp>
      <p:sp>
        <p:nvSpPr>
          <p:cNvPr id="39" name="Text Box 20"/>
          <p:cNvSpPr txBox="1">
            <a:spLocks noChangeAspect="1" noChangeArrowheads="1"/>
          </p:cNvSpPr>
          <p:nvPr/>
        </p:nvSpPr>
        <p:spPr bwMode="auto">
          <a:xfrm>
            <a:off x="6954809" y="3867249"/>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Algorithm</a:t>
            </a:r>
          </a:p>
        </p:txBody>
      </p:sp>
      <p:sp>
        <p:nvSpPr>
          <p:cNvPr id="40" name="Text Box 21"/>
          <p:cNvSpPr txBox="1">
            <a:spLocks noChangeAspect="1" noChangeArrowheads="1"/>
          </p:cNvSpPr>
          <p:nvPr/>
        </p:nvSpPr>
        <p:spPr bwMode="auto">
          <a:xfrm>
            <a:off x="6954809" y="3500536"/>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Problem</a:t>
            </a:r>
          </a:p>
        </p:txBody>
      </p:sp>
      <p:sp>
        <p:nvSpPr>
          <p:cNvPr id="41" name="Text Box 22"/>
          <p:cNvSpPr txBox="1">
            <a:spLocks noChangeAspect="1" noChangeArrowheads="1"/>
          </p:cNvSpPr>
          <p:nvPr/>
        </p:nvSpPr>
        <p:spPr bwMode="auto">
          <a:xfrm>
            <a:off x="6957984" y="5647580"/>
            <a:ext cx="2039938" cy="373063"/>
          </a:xfrm>
          <a:prstGeom prst="rect">
            <a:avLst/>
          </a:prstGeom>
          <a:solidFill>
            <a:srgbClr val="00FF00"/>
          </a:solidFill>
          <a:ln w="9525">
            <a:solidFill>
              <a:schemeClr val="tx1"/>
            </a:solidFill>
            <a:miter lim="800000"/>
            <a:headEnd/>
            <a:tailEnd/>
          </a:ln>
        </p:spPr>
        <p:txBody>
          <a:bodyPr wrap="none"/>
          <a:lstStyle/>
          <a:p>
            <a:pPr>
              <a:defRPr/>
            </a:pPr>
            <a:r>
              <a:rPr lang="en-US" sz="1750" dirty="0">
                <a:solidFill>
                  <a:srgbClr val="000000"/>
                </a:solidFill>
                <a:cs typeface="Arial" charset="0"/>
              </a:rPr>
              <a:t>Logic</a:t>
            </a:r>
          </a:p>
          <a:p>
            <a:pPr>
              <a:defRPr/>
            </a:pPr>
            <a:endParaRPr lang="en-US" sz="1750" dirty="0">
              <a:solidFill>
                <a:srgbClr val="000000"/>
              </a:solidFill>
              <a:cs typeface="Arial" charset="0"/>
            </a:endParaRPr>
          </a:p>
        </p:txBody>
      </p:sp>
      <p:sp>
        <p:nvSpPr>
          <p:cNvPr id="42" name="Text Box 23"/>
          <p:cNvSpPr txBox="1">
            <a:spLocks noChangeAspect="1" noChangeArrowheads="1"/>
          </p:cNvSpPr>
          <p:nvPr/>
        </p:nvSpPr>
        <p:spPr bwMode="auto">
          <a:xfrm>
            <a:off x="6957984" y="6019055"/>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Devices</a:t>
            </a:r>
          </a:p>
        </p:txBody>
      </p:sp>
      <p:sp>
        <p:nvSpPr>
          <p:cNvPr id="43" name="Text Box 24"/>
          <p:cNvSpPr txBox="1">
            <a:spLocks noChangeAspect="1" noChangeArrowheads="1"/>
          </p:cNvSpPr>
          <p:nvPr/>
        </p:nvSpPr>
        <p:spPr bwMode="auto">
          <a:xfrm>
            <a:off x="6957984" y="4580656"/>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000000"/>
                </a:solidFill>
                <a:latin typeface="Tahoma" charset="0"/>
              </a:rPr>
              <a:t>System Software</a:t>
            </a:r>
          </a:p>
        </p:txBody>
      </p:sp>
      <p:sp>
        <p:nvSpPr>
          <p:cNvPr id="44" name="Text Box 23"/>
          <p:cNvSpPr txBox="1">
            <a:spLocks noChangeAspect="1" noChangeArrowheads="1"/>
          </p:cNvSpPr>
          <p:nvPr/>
        </p:nvSpPr>
        <p:spPr bwMode="auto">
          <a:xfrm>
            <a:off x="6959572" y="6374655"/>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000000"/>
                </a:solidFill>
                <a:latin typeface="Tahoma" charset="0"/>
              </a:rPr>
              <a:t>Electrons</a:t>
            </a:r>
          </a:p>
        </p:txBody>
      </p:sp>
      <p:sp>
        <p:nvSpPr>
          <p:cNvPr id="45" name="Rounded Rectangle 44"/>
          <p:cNvSpPr>
            <a:spLocks noChangeArrowheads="1"/>
          </p:cNvSpPr>
          <p:nvPr/>
        </p:nvSpPr>
        <p:spPr bwMode="auto">
          <a:xfrm rot="5400000">
            <a:off x="6849380" y="3977716"/>
            <a:ext cx="2232248" cy="2286000"/>
          </a:xfrm>
          <a:prstGeom prst="roundRect">
            <a:avLst>
              <a:gd name="adj" fmla="val 16667"/>
            </a:avLst>
          </a:prstGeom>
          <a:noFill/>
          <a:ln w="444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solidFill>
                <a:srgbClr val="0000FF"/>
              </a:solidFill>
            </a:endParaRPr>
          </a:p>
        </p:txBody>
      </p:sp>
    </p:spTree>
    <p:extLst>
      <p:ext uri="{BB962C8B-B14F-4D97-AF65-F5344CB8AC3E}">
        <p14:creationId xmlns:p14="http://schemas.microsoft.com/office/powerpoint/2010/main" val="2346764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3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utoUpdateAnimBg="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2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Title 1"/>
          <p:cNvSpPr>
            <a:spLocks noGrp="1"/>
          </p:cNvSpPr>
          <p:nvPr>
            <p:ph type="title"/>
          </p:nvPr>
        </p:nvSpPr>
        <p:spPr>
          <a:xfrm>
            <a:off x="228600" y="152400"/>
            <a:ext cx="8610600" cy="1066800"/>
          </a:xfrm>
        </p:spPr>
        <p:txBody>
          <a:bodyPr/>
          <a:lstStyle/>
          <a:p>
            <a:r>
              <a:rPr lang="en-US" sz="4400" b="1" dirty="0">
                <a:solidFill>
                  <a:schemeClr val="tx1"/>
                </a:solidFill>
                <a:latin typeface="Cambria" charset="0"/>
                <a:ea typeface="Cambria" charset="0"/>
                <a:cs typeface="Cambria" charset="0"/>
              </a:rPr>
              <a:t>GRIM-Filter: Error Tolerance</a:t>
            </a:r>
          </a:p>
        </p:txBody>
      </p:sp>
      <p:sp>
        <p:nvSpPr>
          <p:cNvPr id="64" name="Rounded Rectangle 63"/>
          <p:cNvSpPr/>
          <p:nvPr/>
        </p:nvSpPr>
        <p:spPr>
          <a:xfrm flipV="1">
            <a:off x="1646197" y="2057142"/>
            <a:ext cx="2596108" cy="399748"/>
          </a:xfrm>
          <a:prstGeom prst="roundRect">
            <a:avLst>
              <a:gd name="adj" fmla="val 25579"/>
            </a:avLst>
          </a:prstGeom>
          <a:solidFill>
            <a:schemeClr val="bg1">
              <a:lumMod val="85000"/>
            </a:schemeClr>
          </a:solidFill>
          <a:ln w="38100" cmpd="sng">
            <a:solidFill>
              <a:schemeClr val="bg1">
                <a:lumMod val="75000"/>
              </a:schemeClr>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5" name="Rounded Rectangle 64"/>
          <p:cNvSpPr/>
          <p:nvPr/>
        </p:nvSpPr>
        <p:spPr>
          <a:xfrm flipV="1">
            <a:off x="1742929" y="2552277"/>
            <a:ext cx="3010653" cy="621216"/>
          </a:xfrm>
          <a:prstGeom prst="roundRect">
            <a:avLst/>
          </a:prstGeom>
          <a:solidFill>
            <a:schemeClr val="accent6">
              <a:lumMod val="20000"/>
              <a:lumOff val="80000"/>
            </a:schemeClr>
          </a:solidFill>
          <a:ln w="38100" cmpd="sng">
            <a:solidFill>
              <a:schemeClr val="accent6">
                <a:lumMod val="60000"/>
                <a:lumOff val="4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66" name="Rounded Rectangle 65"/>
          <p:cNvSpPr/>
          <p:nvPr/>
        </p:nvSpPr>
        <p:spPr>
          <a:xfrm flipV="1">
            <a:off x="2374176" y="2633996"/>
            <a:ext cx="2288938" cy="476732"/>
          </a:xfrm>
          <a:prstGeom prst="roundRect">
            <a:avLst/>
          </a:prstGeom>
          <a:solidFill>
            <a:srgbClr val="DEEBF7"/>
          </a:solidFill>
          <a:ln w="38100" cmpd="sng">
            <a:solidFill>
              <a:srgbClr val="5B9BD6"/>
            </a:solidFill>
            <a:prstDash val="sysDot"/>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pic>
        <p:nvPicPr>
          <p:cNvPr id="67" name="Picture 66" descr="Screen Shot 2015-12-16 at 13.32.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984140" y="1425961"/>
            <a:ext cx="2689437" cy="1513714"/>
          </a:xfrm>
          <a:prstGeom prst="rect">
            <a:avLst/>
          </a:prstGeom>
        </p:spPr>
      </p:pic>
      <p:sp>
        <p:nvSpPr>
          <p:cNvPr id="68" name="TextBox 67"/>
          <p:cNvSpPr txBox="1"/>
          <p:nvPr/>
        </p:nvSpPr>
        <p:spPr>
          <a:xfrm>
            <a:off x="5838088" y="3096350"/>
            <a:ext cx="2979749" cy="1036887"/>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5000"/>
              </a:lnSpc>
              <a:spcBef>
                <a:spcPts val="90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Calibri" charset="0"/>
                <a:ea typeface="Calibri" charset="0"/>
                <a:cs typeface="Calibri" charset="0"/>
              </a:rPr>
              <a:t>one substitution error affects four tokens</a:t>
            </a:r>
            <a:br>
              <a:rPr kumimoji="0" lang="en-US" sz="2400" b="0" i="1" u="none" strike="noStrike" kern="1200" cap="none" spc="0" normalizeH="0" baseline="0" noProof="0" dirty="0">
                <a:ln>
                  <a:noFill/>
                </a:ln>
                <a:solidFill>
                  <a:srgbClr val="000000"/>
                </a:solidFill>
                <a:effectLst/>
                <a:uLnTx/>
                <a:uFillTx/>
                <a:latin typeface="Calibri" charset="0"/>
                <a:ea typeface="Calibri" charset="0"/>
                <a:cs typeface="Calibri" charset="0"/>
              </a:rPr>
            </a:br>
            <a:r>
              <a:rPr kumimoji="0" lang="en-US" sz="2400" b="0" i="1" u="none" strike="noStrike" kern="1200" cap="none" spc="0" normalizeH="0" baseline="0" noProof="0" dirty="0">
                <a:ln>
                  <a:noFill/>
                </a:ln>
                <a:solidFill>
                  <a:srgbClr val="000000"/>
                </a:solidFill>
                <a:effectLst/>
                <a:uLnTx/>
                <a:uFillTx/>
                <a:latin typeface="Calibri" charset="0"/>
                <a:ea typeface="Calibri" charset="0"/>
                <a:cs typeface="Calibri" charset="0"/>
              </a:rPr>
              <a:t>when n = 4</a:t>
            </a:r>
          </a:p>
        </p:txBody>
      </p:sp>
      <p:sp>
        <p:nvSpPr>
          <p:cNvPr id="69" name="Text Box 67"/>
          <p:cNvSpPr txBox="1"/>
          <p:nvPr/>
        </p:nvSpPr>
        <p:spPr>
          <a:xfrm>
            <a:off x="0" y="1844609"/>
            <a:ext cx="7781210" cy="1300497"/>
          </a:xfrm>
          <a:prstGeom prst="rect">
            <a:avLst/>
          </a:prstGeom>
          <a:noFill/>
          <a:ln w="28575" cmpd="sng">
            <a:noFill/>
          </a:ln>
          <a:effectLst/>
          <a:extLst>
            <a:ext uri="{C572A759-6A51-4108-AA02-DFA0A04FC94B}">
              <ma14:wrappingTextBoxFlag xmlns:ma14="http://schemas.microsoft.com/office/mac/drawingml/2011/main" xmlns=""/>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7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Threshold =  </a:t>
            </a:r>
            <a:r>
              <a:rPr kumimoji="0" lang="en-US" sz="2400" b="1" i="0" u="none" strike="noStrike" kern="1200" cap="none" spc="0" normalizeH="0" baseline="0" noProof="0" dirty="0" err="1">
                <a:ln>
                  <a:noFill/>
                </a:ln>
                <a:solidFill>
                  <a:srgbClr val="000000"/>
                </a:solidFill>
                <a:effectLst/>
                <a:uLnTx/>
                <a:uFillTx/>
                <a:latin typeface="Calibri" charset="0"/>
                <a:ea typeface="Calibri" charset="0"/>
                <a:cs typeface="Calibri" charset="0"/>
              </a:rPr>
              <a:t>read_length</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2400" b="1" i="1" u="none" strike="noStrike" kern="1200" cap="none" spc="0" normalizeH="0" baseline="0" noProof="0" dirty="0">
                <a:ln>
                  <a:noFill/>
                </a:ln>
                <a:solidFill>
                  <a:srgbClr val="000000"/>
                </a:solidFill>
                <a:effectLst/>
                <a:uLnTx/>
                <a:uFillTx/>
                <a:latin typeface="Calibri" charset="0"/>
                <a:ea typeface="Calibri" charset="0"/>
                <a:cs typeface="Calibri" charset="0"/>
              </a:rPr>
              <a:t>n</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–1)  –</a:t>
            </a:r>
          </a:p>
          <a:p>
            <a:pPr marL="0" marR="0" lvl="0" indent="0" algn="l" defTabSz="914400" rtl="0" eaLnBrk="1" fontAlgn="auto" latinLnBrk="0" hangingPunct="1">
              <a:lnSpc>
                <a:spcPct val="17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00"/>
                </a:solidFill>
                <a:effectLst/>
                <a:uLnTx/>
                <a:uFillTx/>
                <a:latin typeface="Calibri" charset="0"/>
                <a:ea typeface="Calibri" charset="0"/>
                <a:cs typeface="Calibri" charset="0"/>
              </a:rPr>
              <a:t>                          n</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  ×  </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anose="05050102010706020507" pitchFamily="18" charset="2"/>
              </a:rPr>
              <a:t></a:t>
            </a:r>
            <a:r>
              <a:rPr kumimoji="0" lang="en-US" sz="2400" b="1" i="0" u="none" strike="noStrike" kern="1200" cap="none" spc="0" normalizeH="0" baseline="0" noProof="0" dirty="0" err="1">
                <a:ln>
                  <a:noFill/>
                </a:ln>
                <a:solidFill>
                  <a:srgbClr val="000000"/>
                </a:solidFill>
                <a:effectLst/>
                <a:uLnTx/>
                <a:uFillTx/>
                <a:latin typeface="Calibri" charset="0"/>
                <a:ea typeface="Calibri" charset="0"/>
                <a:cs typeface="Calibri" charset="0"/>
              </a:rPr>
              <a:t>read_length</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en-US" sz="1600" b="1" i="0" u="none" strike="noStrike" kern="1200" cap="none" spc="0" normalizeH="0" baseline="0" noProof="0" dirty="0">
                <a:ln>
                  <a:noFill/>
                </a:ln>
                <a:solidFill>
                  <a:srgbClr val="000000"/>
                </a:solidFill>
                <a:effectLst/>
                <a:uLnTx/>
                <a:uFillTx/>
                <a:latin typeface="Calibri" charset="0"/>
                <a:ea typeface="Calibri" charset="0"/>
                <a:cs typeface="Calibri" charset="0"/>
              </a:rPr>
              <a:t>×</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rPr>
              <a:t> </a:t>
            </a:r>
            <a:r>
              <a:rPr kumimoji="0" lang="en-US" sz="2400" b="1" i="1" u="none" strike="noStrike" kern="1200" cap="none" spc="0" normalizeH="0" baseline="0" noProof="0" dirty="0">
                <a:ln>
                  <a:noFill/>
                </a:ln>
                <a:solidFill>
                  <a:srgbClr val="000000"/>
                </a:solidFill>
                <a:effectLst/>
                <a:uLnTx/>
                <a:uFillTx/>
                <a:latin typeface="Calibri" charset="0"/>
                <a:ea typeface="Calibri" charset="0"/>
                <a:cs typeface="Calibri" charset="0"/>
              </a:rPr>
              <a:t>e</a:t>
            </a:r>
            <a:r>
              <a:rPr kumimoji="0" lang="en-US" sz="2400" b="1" i="0" u="none" strike="noStrike" kern="1200" cap="none" spc="0" normalizeH="0" baseline="0" noProof="0" dirty="0">
                <a:ln>
                  <a:noFill/>
                </a:ln>
                <a:solidFill>
                  <a:srgbClr val="000000"/>
                </a:solidFill>
                <a:effectLst/>
                <a:uLnTx/>
                <a:uFillTx/>
                <a:latin typeface="Calibri" charset="0"/>
                <a:ea typeface="Calibri" charset="0"/>
                <a:cs typeface="Calibri" charset="0"/>
                <a:sym typeface="Symbol" panose="05050102010706020507" pitchFamily="18" charset="2"/>
              </a:rPr>
              <a:t></a:t>
            </a:r>
            <a:endParaRPr kumimoji="0" lang="en-US" sz="2400" b="1" i="1" u="none" strike="noStrike" kern="1200" cap="none" spc="0" normalizeH="0" baseline="0" noProof="0" dirty="0">
              <a:ln>
                <a:noFill/>
              </a:ln>
              <a:solidFill>
                <a:srgbClr val="000000"/>
              </a:solidFill>
              <a:effectLst/>
              <a:uLnTx/>
              <a:uFillTx/>
              <a:latin typeface="Calibri" charset="0"/>
              <a:ea typeface="Calibri" charset="0"/>
              <a:cs typeface="Calibri" charset="0"/>
            </a:endParaRPr>
          </a:p>
        </p:txBody>
      </p:sp>
      <p:sp>
        <p:nvSpPr>
          <p:cNvPr id="70" name="Arc 69"/>
          <p:cNvSpPr/>
          <p:nvPr/>
        </p:nvSpPr>
        <p:spPr>
          <a:xfrm rot="1178391">
            <a:off x="4166912" y="2791383"/>
            <a:ext cx="584844" cy="1273191"/>
          </a:xfrm>
          <a:prstGeom prst="arc">
            <a:avLst/>
          </a:prstGeom>
          <a:ln w="38100">
            <a:solidFill>
              <a:srgbClr val="5B9BD6"/>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71" name="TextBox 70"/>
          <p:cNvSpPr txBox="1"/>
          <p:nvPr/>
        </p:nvSpPr>
        <p:spPr>
          <a:xfrm>
            <a:off x="2769519" y="3492919"/>
            <a:ext cx="3155439" cy="590931"/>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0000"/>
              </a:lnSpc>
              <a:spcBef>
                <a:spcPts val="900"/>
              </a:spcBef>
              <a:spcAft>
                <a:spcPts val="0"/>
              </a:spcAft>
              <a:buClrTx/>
              <a:buSzTx/>
              <a:buFontTx/>
              <a:buNone/>
              <a:tabLst/>
              <a:defRPr/>
            </a:pPr>
            <a:r>
              <a:rPr kumimoji="0" lang="en-US" sz="2000" b="0" i="1" u="none" strike="noStrike" kern="1200" cap="none" spc="0" normalizeH="0" baseline="0" noProof="0" dirty="0">
                <a:ln>
                  <a:noFill/>
                </a:ln>
                <a:solidFill>
                  <a:srgbClr val="5B9BD6"/>
                </a:solidFill>
                <a:effectLst/>
                <a:uLnTx/>
                <a:uFillTx/>
                <a:latin typeface="Calibri" charset="0"/>
                <a:ea typeface="Calibri" charset="0"/>
                <a:cs typeface="Calibri" charset="0"/>
              </a:rPr>
              <a:t>number of errors</a:t>
            </a:r>
            <a:br>
              <a:rPr kumimoji="0" lang="en-US" sz="2000" b="0" i="1" u="none" strike="noStrike" kern="1200" cap="none" spc="0" normalizeH="0" baseline="0" noProof="0" dirty="0">
                <a:ln>
                  <a:noFill/>
                </a:ln>
                <a:solidFill>
                  <a:srgbClr val="5B9BD6"/>
                </a:solidFill>
                <a:effectLst/>
                <a:uLnTx/>
                <a:uFillTx/>
                <a:latin typeface="Calibri" charset="0"/>
                <a:ea typeface="Calibri" charset="0"/>
                <a:cs typeface="Calibri" charset="0"/>
              </a:rPr>
            </a:br>
            <a:r>
              <a:rPr kumimoji="0" lang="en-US" sz="2000" b="0" i="1" u="none" strike="noStrike" kern="1200" cap="none" spc="0" normalizeH="0" baseline="0" noProof="0" dirty="0">
                <a:ln>
                  <a:noFill/>
                </a:ln>
                <a:solidFill>
                  <a:srgbClr val="5B9BD6"/>
                </a:solidFill>
                <a:effectLst/>
                <a:uLnTx/>
                <a:uFillTx/>
                <a:latin typeface="Calibri" charset="0"/>
                <a:ea typeface="Calibri" charset="0"/>
                <a:cs typeface="Calibri" charset="0"/>
              </a:rPr>
              <a:t>allowed per read</a:t>
            </a:r>
          </a:p>
        </p:txBody>
      </p:sp>
      <p:cxnSp>
        <p:nvCxnSpPr>
          <p:cNvPr id="73" name="Straight Arrow Connector 72"/>
          <p:cNvCxnSpPr/>
          <p:nvPr/>
        </p:nvCxnSpPr>
        <p:spPr>
          <a:xfrm flipH="1">
            <a:off x="2231582" y="3173493"/>
            <a:ext cx="601288" cy="508973"/>
          </a:xfrm>
          <a:prstGeom prst="straightConnector1">
            <a:avLst/>
          </a:prstGeom>
          <a:ln w="38100">
            <a:solidFill>
              <a:schemeClr val="accent6">
                <a:lumMod val="60000"/>
                <a:lumOff val="40000"/>
              </a:schemeClr>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71001" y="3507455"/>
            <a:ext cx="3703023" cy="837152"/>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0000"/>
              </a:lnSpc>
              <a:spcBef>
                <a:spcPts val="900"/>
              </a:spcBef>
              <a:spcAft>
                <a:spcPts val="0"/>
              </a:spcAft>
              <a:buClrTx/>
              <a:buSzTx/>
              <a:buFontTx/>
              <a:buNone/>
              <a:tabLst/>
              <a:defRPr/>
            </a:pPr>
            <a:r>
              <a:rPr kumimoji="0" lang="en-US" sz="2000" b="0" i="1" u="none" strike="noStrike" kern="1200" cap="none" spc="0" normalizeH="0" baseline="0" noProof="0" dirty="0">
                <a:ln>
                  <a:noFill/>
                </a:ln>
                <a:solidFill>
                  <a:srgbClr val="35742A"/>
                </a:solidFill>
                <a:effectLst/>
                <a:uLnTx/>
                <a:uFillTx/>
                <a:latin typeface="Calibri" charset="0"/>
                <a:ea typeface="Calibri" charset="0"/>
                <a:cs typeface="Calibri" charset="0"/>
              </a:rPr>
              <a:t>maximum</a:t>
            </a:r>
            <a:br>
              <a:rPr kumimoji="0" lang="en-US" sz="2000" b="0" i="1" u="none" strike="noStrike" kern="1200" cap="none" spc="0" normalizeH="0" baseline="0" noProof="0" dirty="0">
                <a:ln>
                  <a:noFill/>
                </a:ln>
                <a:solidFill>
                  <a:srgbClr val="35742A"/>
                </a:solidFill>
                <a:effectLst/>
                <a:uLnTx/>
                <a:uFillTx/>
                <a:latin typeface="Calibri" charset="0"/>
                <a:ea typeface="Calibri" charset="0"/>
                <a:cs typeface="Calibri" charset="0"/>
              </a:rPr>
            </a:br>
            <a:r>
              <a:rPr kumimoji="0" lang="en-US" sz="2000" b="0" i="1" u="none" strike="noStrike" kern="1200" cap="none" spc="0" normalizeH="0" baseline="0" noProof="0" dirty="0">
                <a:ln>
                  <a:noFill/>
                </a:ln>
                <a:solidFill>
                  <a:srgbClr val="35742A"/>
                </a:solidFill>
                <a:effectLst/>
                <a:uLnTx/>
                <a:uFillTx/>
                <a:latin typeface="Calibri" charset="0"/>
                <a:ea typeface="Calibri" charset="0"/>
                <a:cs typeface="Calibri" charset="0"/>
              </a:rPr>
              <a:t>number of tokens</a:t>
            </a:r>
            <a:br>
              <a:rPr kumimoji="0" lang="en-US" sz="2000" b="0" i="1" u="none" strike="noStrike" kern="1200" cap="none" spc="0" normalizeH="0" baseline="0" noProof="0" dirty="0">
                <a:ln>
                  <a:noFill/>
                </a:ln>
                <a:solidFill>
                  <a:srgbClr val="35742A"/>
                </a:solidFill>
                <a:effectLst/>
                <a:uLnTx/>
                <a:uFillTx/>
                <a:latin typeface="Calibri" charset="0"/>
                <a:ea typeface="Calibri" charset="0"/>
                <a:cs typeface="Calibri" charset="0"/>
              </a:rPr>
            </a:br>
            <a:r>
              <a:rPr kumimoji="0" lang="en-US" sz="2000" b="0" i="1" u="none" strike="noStrike" kern="1200" cap="none" spc="0" normalizeH="0" baseline="0" noProof="0" dirty="0">
                <a:ln>
                  <a:noFill/>
                </a:ln>
                <a:solidFill>
                  <a:srgbClr val="35742A"/>
                </a:solidFill>
                <a:effectLst/>
                <a:uLnTx/>
                <a:uFillTx/>
                <a:latin typeface="Calibri" charset="0"/>
                <a:ea typeface="Calibri" charset="0"/>
                <a:cs typeface="Calibri" charset="0"/>
              </a:rPr>
              <a:t>that could contain errors</a:t>
            </a:r>
          </a:p>
        </p:txBody>
      </p:sp>
      <p:cxnSp>
        <p:nvCxnSpPr>
          <p:cNvPr id="75" name="Straight Arrow Connector 74"/>
          <p:cNvCxnSpPr/>
          <p:nvPr/>
        </p:nvCxnSpPr>
        <p:spPr>
          <a:xfrm flipV="1">
            <a:off x="2113458" y="1755246"/>
            <a:ext cx="368804" cy="301896"/>
          </a:xfrm>
          <a:prstGeom prst="straightConnector1">
            <a:avLst/>
          </a:prstGeom>
          <a:ln w="38100">
            <a:solidFill>
              <a:schemeClr val="bg1">
                <a:lumMod val="7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914622" y="1425961"/>
            <a:ext cx="3478058" cy="344710"/>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0000"/>
              </a:lnSpc>
              <a:spcBef>
                <a:spcPts val="900"/>
              </a:spcBef>
              <a:spcAft>
                <a:spcPts val="0"/>
              </a:spcAft>
              <a:buClrTx/>
              <a:buSzTx/>
              <a:buFontTx/>
              <a:buNone/>
              <a:tabLst/>
              <a:defRPr/>
            </a:pPr>
            <a:r>
              <a:rPr kumimoji="0" lang="en-US" sz="2000" b="0" i="1" u="none" strike="noStrike" kern="1200" cap="none" spc="0" normalizeH="0" baseline="0" noProof="0" dirty="0">
                <a:ln>
                  <a:noFill/>
                </a:ln>
                <a:solidFill>
                  <a:srgbClr val="000000">
                    <a:lumMod val="50000"/>
                    <a:lumOff val="50000"/>
                  </a:srgbClr>
                </a:solidFill>
                <a:effectLst/>
                <a:uLnTx/>
                <a:uFillTx/>
                <a:latin typeface="Calibri" charset="0"/>
                <a:ea typeface="Calibri" charset="0"/>
                <a:cs typeface="Calibri" charset="0"/>
              </a:rPr>
              <a:t>total number of tokens in a read</a:t>
            </a:r>
          </a:p>
        </p:txBody>
      </p:sp>
      <p:sp>
        <p:nvSpPr>
          <p:cNvPr id="79" name="Arc 78"/>
          <p:cNvSpPr/>
          <p:nvPr/>
        </p:nvSpPr>
        <p:spPr>
          <a:xfrm rot="4215403">
            <a:off x="7172588" y="985143"/>
            <a:ext cx="416085" cy="990742"/>
          </a:xfrm>
          <a:prstGeom prst="arc">
            <a:avLst>
              <a:gd name="adj1" fmla="val 16946279"/>
              <a:gd name="adj2" fmla="val 0"/>
            </a:avLst>
          </a:prstGeom>
          <a:ln w="38100">
            <a:solidFill>
              <a:srgbClr val="FF5050"/>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a:ea typeface="+mn-ea"/>
              <a:cs typeface="+mn-cs"/>
            </a:endParaRPr>
          </a:p>
        </p:txBody>
      </p:sp>
      <p:sp>
        <p:nvSpPr>
          <p:cNvPr id="80" name="TextBox 79"/>
          <p:cNvSpPr txBox="1"/>
          <p:nvPr/>
        </p:nvSpPr>
        <p:spPr>
          <a:xfrm rot="19699852">
            <a:off x="7322699" y="2329582"/>
            <a:ext cx="1952453" cy="590931"/>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0000"/>
              </a:lnSpc>
              <a:spcBef>
                <a:spcPts val="90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Calibri" charset="0"/>
                <a:ea typeface="Calibri" charset="0"/>
                <a:cs typeface="Calibri" charset="0"/>
              </a:rPr>
              <a:t>tokens affected</a:t>
            </a:r>
            <a:br>
              <a:rPr kumimoji="0" lang="en-US" sz="2000" b="0" i="1" u="none" strike="noStrike" kern="1200" cap="none" spc="0" normalizeH="0" baseline="0" noProof="0" dirty="0">
                <a:ln>
                  <a:noFill/>
                </a:ln>
                <a:solidFill>
                  <a:srgbClr val="000000"/>
                </a:solidFill>
                <a:effectLst/>
                <a:uLnTx/>
                <a:uFillTx/>
                <a:latin typeface="Calibri" charset="0"/>
                <a:ea typeface="Calibri" charset="0"/>
                <a:cs typeface="Calibri" charset="0"/>
              </a:rPr>
            </a:br>
            <a:r>
              <a:rPr kumimoji="0" lang="en-US" sz="2000" b="0" i="1" u="none" strike="noStrike" kern="1200" cap="none" spc="0" normalizeH="0" baseline="0" noProof="0" dirty="0">
                <a:ln>
                  <a:noFill/>
                </a:ln>
                <a:solidFill>
                  <a:srgbClr val="000000"/>
                </a:solidFill>
                <a:effectLst/>
                <a:uLnTx/>
                <a:uFillTx/>
                <a:latin typeface="Calibri" charset="0"/>
                <a:ea typeface="Calibri" charset="0"/>
                <a:cs typeface="Calibri" charset="0"/>
              </a:rPr>
              <a:t>by the error</a:t>
            </a:r>
          </a:p>
        </p:txBody>
      </p:sp>
      <p:sp>
        <p:nvSpPr>
          <p:cNvPr id="18" name="TextBox 17"/>
          <p:cNvSpPr txBox="1"/>
          <p:nvPr/>
        </p:nvSpPr>
        <p:spPr>
          <a:xfrm>
            <a:off x="5924958" y="1032043"/>
            <a:ext cx="3157718" cy="406265"/>
          </a:xfrm>
          <a:prstGeom prst="rect">
            <a:avLst/>
          </a:prstGeom>
          <a:noFill/>
          <a:ln w="19050" cmpd="sng">
            <a:noFill/>
          </a:ln>
        </p:spPr>
        <p:txBody>
          <a:bodyPr wrap="square" rtlCol="0">
            <a:spAutoFit/>
          </a:bodyPr>
          <a:lstStyle/>
          <a:p>
            <a:pPr marL="0" marR="0" lvl="0" indent="0" algn="ctr" defTabSz="914400" rtl="0" eaLnBrk="1" fontAlgn="auto" latinLnBrk="0" hangingPunct="1">
              <a:lnSpc>
                <a:spcPct val="85000"/>
              </a:lnSpc>
              <a:spcBef>
                <a:spcPts val="900"/>
              </a:spcBef>
              <a:spcAft>
                <a:spcPts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alibri" charset="0"/>
                <a:ea typeface="Calibri" charset="0"/>
                <a:cs typeface="Calibri" charset="0"/>
              </a:rPr>
              <a:t>single substitution error</a:t>
            </a:r>
          </a:p>
        </p:txBody>
      </p:sp>
      <p:sp>
        <p:nvSpPr>
          <p:cNvPr id="3" name="TextBox 2"/>
          <p:cNvSpPr txBox="1"/>
          <p:nvPr/>
        </p:nvSpPr>
        <p:spPr>
          <a:xfrm>
            <a:off x="2511551" y="5801840"/>
            <a:ext cx="404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More details in the paper</a:t>
            </a:r>
          </a:p>
        </p:txBody>
      </p:sp>
      <p:sp>
        <p:nvSpPr>
          <p:cNvPr id="2" name="TextBox 1"/>
          <p:cNvSpPr txBox="1"/>
          <p:nvPr/>
        </p:nvSpPr>
        <p:spPr>
          <a:xfrm>
            <a:off x="228600" y="4657725"/>
            <a:ext cx="872966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ahoma"/>
                <a:ea typeface="+mn-ea"/>
                <a:cs typeface="+mn-cs"/>
              </a:rPr>
              <a:t>GRIM-Filter can support different error tolerances by simply changing the threshold value</a:t>
            </a:r>
          </a:p>
        </p:txBody>
      </p:sp>
      <p:sp>
        <p:nvSpPr>
          <p:cNvPr id="20" name="Slide Number Placeholder 3"/>
          <p:cNvSpPr>
            <a:spLocks noGrp="1"/>
          </p:cNvSpPr>
          <p:nvPr>
            <p:ph type="sldNum" sz="quarter" idx="11"/>
          </p:nvPr>
        </p:nvSpPr>
        <p:spPr>
          <a:xfrm>
            <a:off x="6553200" y="6243638"/>
            <a:ext cx="2133600" cy="4572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aramond" pitchFamily="18" charset="0"/>
                <a:ea typeface="+mn-ea"/>
                <a:cs typeface="+mn-cs"/>
              </a:rPr>
              <a:t>22</a:t>
            </a:r>
          </a:p>
        </p:txBody>
      </p:sp>
    </p:spTree>
    <p:extLst>
      <p:ext uri="{BB962C8B-B14F-4D97-AF65-F5344CB8AC3E}">
        <p14:creationId xmlns:p14="http://schemas.microsoft.com/office/powerpoint/2010/main" val="21909290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8" grpId="0"/>
      <p:bldP spid="69" grpId="0"/>
      <p:bldP spid="70" grpId="0" animBg="1"/>
      <p:bldP spid="71" grpId="0"/>
      <p:bldP spid="74" grpId="0"/>
      <p:bldP spid="76" grpId="0"/>
      <p:bldP spid="79" grpId="0" animBg="1"/>
      <p:bldP spid="80" grpId="0"/>
      <p:bldP spid="18" grpId="0"/>
      <p:bldP spid="3" grpId="0"/>
      <p:bldP spid="2"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Our Proposal: GRIM-Filter</a:t>
            </a:r>
          </a:p>
        </p:txBody>
      </p:sp>
      <p:sp>
        <p:nvSpPr>
          <p:cNvPr id="3" name="Content Placeholder 2"/>
          <p:cNvSpPr>
            <a:spLocks noGrp="1"/>
          </p:cNvSpPr>
          <p:nvPr>
            <p:ph idx="1"/>
          </p:nvPr>
        </p:nvSpPr>
        <p:spPr>
          <a:xfrm>
            <a:off x="228600" y="1261872"/>
            <a:ext cx="8915400" cy="5138928"/>
          </a:xfrm>
        </p:spPr>
        <p:txBody>
          <a:bodyPr/>
          <a:lstStyle/>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Data Structures: Bins &amp; </a:t>
            </a:r>
            <a:r>
              <a:rPr lang="en-US" sz="3600" dirty="0" err="1">
                <a:latin typeface="Cambria" charset="0"/>
                <a:ea typeface="Cambria" charset="0"/>
                <a:cs typeface="Cambria" charset="0"/>
              </a:rPr>
              <a:t>Bitvectors</a:t>
            </a:r>
            <a:endParaRPr lang="en-US" sz="3600" dirty="0">
              <a:latin typeface="Cambria" charset="0"/>
              <a:ea typeface="Cambria" charset="0"/>
              <a:cs typeface="Cambria" charset="0"/>
            </a:endParaRPr>
          </a:p>
          <a:p>
            <a:pPr marL="742950" indent="-742950">
              <a:lnSpc>
                <a:spcPct val="150000"/>
              </a:lnSpc>
              <a:buClr>
                <a:schemeClr val="tx1"/>
              </a:buClr>
              <a:buSzPct val="77000"/>
              <a:buFont typeface="+mj-lt"/>
              <a:buAutoNum type="arabicPeriod"/>
            </a:pPr>
            <a:r>
              <a:rPr lang="en-US" sz="3600" dirty="0">
                <a:latin typeface="Cambria" charset="0"/>
                <a:ea typeface="Cambria" charset="0"/>
                <a:cs typeface="Cambria" charset="0"/>
              </a:rPr>
              <a:t>Checking a Bin</a:t>
            </a:r>
          </a:p>
          <a:p>
            <a:pPr marL="742950" indent="-742950">
              <a:lnSpc>
                <a:spcPct val="150000"/>
              </a:lnSpc>
              <a:buClr>
                <a:schemeClr val="tx1"/>
              </a:buClr>
              <a:buSzPct val="77000"/>
              <a:buFont typeface="+mj-lt"/>
              <a:buAutoNum type="arabicPeriod"/>
            </a:pPr>
            <a:r>
              <a:rPr lang="en-US" sz="3600" b="1" dirty="0">
                <a:solidFill>
                  <a:srgbClr val="00B050"/>
                </a:solidFill>
                <a:latin typeface="Cambria" charset="0"/>
                <a:ea typeface="Cambria" charset="0"/>
                <a:cs typeface="Cambria" charset="0"/>
              </a:rPr>
              <a:t>Integrating GRIM-Filter into a Mapper</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05173627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228600" y="152400"/>
            <a:ext cx="8610600" cy="1066800"/>
          </a:xfrm>
        </p:spPr>
        <p:txBody>
          <a:bodyPr/>
          <a:lstStyle/>
          <a:p>
            <a:r>
              <a:rPr lang="en-US" sz="3200" b="1" dirty="0">
                <a:solidFill>
                  <a:schemeClr val="tx1"/>
                </a:solidFill>
                <a:latin typeface="Cambria" charset="0"/>
                <a:ea typeface="Cambria" charset="0"/>
                <a:cs typeface="Cambria" charset="0"/>
              </a:rPr>
              <a:t>Integrating GRIM-Filter into a Read Mapper</a:t>
            </a:r>
            <a:endParaRPr lang="en-US" sz="3200" b="1" dirty="0">
              <a:solidFill>
                <a:srgbClr val="FF0000"/>
              </a:solidFill>
              <a:latin typeface="Cambria" charset="0"/>
              <a:ea typeface="Cambria" charset="0"/>
              <a:cs typeface="Cambria" charset="0"/>
            </a:endParaRPr>
          </a:p>
        </p:txBody>
      </p:sp>
      <p:sp>
        <p:nvSpPr>
          <p:cNvPr id="67" name="Rounded Rectangle 66"/>
          <p:cNvSpPr/>
          <p:nvPr/>
        </p:nvSpPr>
        <p:spPr>
          <a:xfrm>
            <a:off x="4569612" y="1855183"/>
            <a:ext cx="3551353" cy="1295295"/>
          </a:xfrm>
          <a:prstGeom prst="roundRect">
            <a:avLst>
              <a:gd name="adj" fmla="val 11551"/>
            </a:avLst>
          </a:prstGeom>
          <a:solidFill>
            <a:srgbClr val="EFF6F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C9900"/>
                </a:solidFill>
                <a:effectLst/>
                <a:uLnTx/>
                <a:uFillTx/>
                <a:latin typeface="Tahoma"/>
                <a:ea typeface="+mn-ea"/>
                <a:cs typeface="+mn-cs"/>
              </a:rPr>
              <a:t>GRIM-Filter:</a:t>
            </a:r>
            <a:br>
              <a:rPr kumimoji="0" lang="en-US" sz="2000" b="1" i="0" u="none" strike="noStrike" kern="1200" cap="none" spc="0" normalizeH="0" baseline="0" noProof="0" dirty="0">
                <a:ln>
                  <a:noFill/>
                </a:ln>
                <a:solidFill>
                  <a:srgbClr val="CC9900"/>
                </a:solidFill>
                <a:effectLst/>
                <a:uLnTx/>
                <a:uFillTx/>
                <a:latin typeface="Tahoma"/>
                <a:ea typeface="+mn-ea"/>
                <a:cs typeface="+mn-cs"/>
              </a:rPr>
            </a:br>
            <a:r>
              <a:rPr kumimoji="0" lang="en-US" sz="2000" b="0" i="0" u="none" strike="noStrike" kern="1200" cap="none" spc="0" normalizeH="0" baseline="0" noProof="0" dirty="0">
                <a:ln>
                  <a:noFill/>
                </a:ln>
                <a:solidFill>
                  <a:srgbClr val="CC9900"/>
                </a:solidFill>
                <a:effectLst/>
                <a:uLnTx/>
                <a:uFillTx/>
                <a:latin typeface="Tahoma"/>
                <a:ea typeface="+mn-ea"/>
                <a:cs typeface="+mn-cs"/>
              </a:rPr>
              <a:t>Seed Location Checker</a:t>
            </a:r>
          </a:p>
        </p:txBody>
      </p:sp>
      <p:grpSp>
        <p:nvGrpSpPr>
          <p:cNvPr id="153" name="Group 152"/>
          <p:cNvGrpSpPr/>
          <p:nvPr/>
        </p:nvGrpSpPr>
        <p:grpSpPr>
          <a:xfrm>
            <a:off x="4716997" y="2533583"/>
            <a:ext cx="3191677" cy="595931"/>
            <a:chOff x="909473" y="3238443"/>
            <a:chExt cx="3191677" cy="595931"/>
          </a:xfrm>
        </p:grpSpPr>
        <p:sp>
          <p:nvSpPr>
            <p:cNvPr id="154" name="Rectangle 153"/>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55" name="TextBox 154"/>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6" name="TextBox 155"/>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57" name="TextBox 156"/>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68" name="Rectangle 67"/>
          <p:cNvSpPr/>
          <p:nvPr/>
        </p:nvSpPr>
        <p:spPr>
          <a:xfrm>
            <a:off x="6849979" y="2776327"/>
            <a:ext cx="128337" cy="299747"/>
          </a:xfrm>
          <a:prstGeom prst="rect">
            <a:avLst/>
          </a:prstGeom>
          <a:solidFill>
            <a:schemeClr val="accent2">
              <a:lumMod val="40000"/>
              <a:lumOff val="60000"/>
              <a:alpha val="73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69" name="Rectangle 68"/>
          <p:cNvSpPr/>
          <p:nvPr/>
        </p:nvSpPr>
        <p:spPr>
          <a:xfrm>
            <a:off x="5892595" y="2771274"/>
            <a:ext cx="115174" cy="306545"/>
          </a:xfrm>
          <a:prstGeom prst="rect">
            <a:avLst/>
          </a:prstGeom>
          <a:solidFill>
            <a:schemeClr val="accent6">
              <a:lumMod val="40000"/>
              <a:lumOff val="60000"/>
              <a:alpha val="72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sp>
        <p:nvSpPr>
          <p:cNvPr id="70" name="Rectangle 69"/>
          <p:cNvSpPr/>
          <p:nvPr/>
        </p:nvSpPr>
        <p:spPr>
          <a:xfrm>
            <a:off x="5197642" y="2771274"/>
            <a:ext cx="124326" cy="300789"/>
          </a:xfrm>
          <a:prstGeom prst="rect">
            <a:avLst/>
          </a:prstGeom>
          <a:solidFill>
            <a:schemeClr val="accent4">
              <a:lumMod val="40000"/>
              <a:lumOff val="60000"/>
              <a:alpha val="71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ahoma"/>
              <a:ea typeface="+mn-ea"/>
              <a:cs typeface="Tahoma"/>
            </a:endParaRPr>
          </a:p>
        </p:txBody>
      </p:sp>
      <p:grpSp>
        <p:nvGrpSpPr>
          <p:cNvPr id="76" name="Group 75"/>
          <p:cNvGrpSpPr/>
          <p:nvPr/>
        </p:nvGrpSpPr>
        <p:grpSpPr>
          <a:xfrm>
            <a:off x="220033" y="1501587"/>
            <a:ext cx="3291793" cy="584775"/>
            <a:chOff x="963803" y="441215"/>
            <a:chExt cx="3291793" cy="584775"/>
          </a:xfrm>
        </p:grpSpPr>
        <p:sp>
          <p:nvSpPr>
            <p:cNvPr id="77" name="Rectangle 76"/>
            <p:cNvSpPr/>
            <p:nvPr/>
          </p:nvSpPr>
          <p:spPr>
            <a:xfrm>
              <a:off x="963803" y="672951"/>
              <a:ext cx="3291793" cy="320691"/>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GAACTTGCGAG</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Wingdings"/>
                  <a:cs typeface="Arial" panose="020B0604020202020204" pitchFamily="34" charset="0"/>
                  <a:sym typeface="Wingdings"/>
                </a:rPr>
                <a:t>     </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GTATT </a:t>
              </a:r>
              <a:endPar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ＭＳ 明朝"/>
                <a:cs typeface="Arial" panose="020B0604020202020204" pitchFamily="34" charset="0"/>
              </a:endParaRPr>
            </a:p>
          </p:txBody>
        </p:sp>
        <p:sp>
          <p:nvSpPr>
            <p:cNvPr id="78" name="TextBox 77"/>
            <p:cNvSpPr txBox="1"/>
            <p:nvPr/>
          </p:nvSpPr>
          <p:spPr>
            <a:xfrm>
              <a:off x="2848822" y="441215"/>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sp>
        <p:nvSpPr>
          <p:cNvPr id="79" name="TextBox 78"/>
          <p:cNvSpPr txBox="1"/>
          <p:nvPr/>
        </p:nvSpPr>
        <p:spPr>
          <a:xfrm>
            <a:off x="93484" y="1391800"/>
            <a:ext cx="353432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Read Sequence</a:t>
            </a:r>
          </a:p>
        </p:txBody>
      </p:sp>
      <p:sp>
        <p:nvSpPr>
          <p:cNvPr id="80" name="Rounded Rectangle 79"/>
          <p:cNvSpPr/>
          <p:nvPr/>
        </p:nvSpPr>
        <p:spPr>
          <a:xfrm>
            <a:off x="348504" y="2379616"/>
            <a:ext cx="3024279" cy="1557830"/>
          </a:xfrm>
          <a:prstGeom prst="roundRect">
            <a:avLst>
              <a:gd name="adj" fmla="val 11077"/>
            </a:avLst>
          </a:prstGeom>
          <a:solidFill>
            <a:srgbClr val="D0E6F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Tahoma"/>
                <a:ea typeface="+mn-ea"/>
                <a:cs typeface="+mn-cs"/>
              </a:rPr>
              <a:t>GRIM-Filter: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Tahoma"/>
                <a:ea typeface="+mn-ea"/>
                <a:cs typeface="+mn-cs"/>
              </a:rPr>
              <a:t>Filter Bitmask Generator</a:t>
            </a:r>
          </a:p>
        </p:txBody>
      </p:sp>
      <p:sp>
        <p:nvSpPr>
          <p:cNvPr id="81" name="TextBox 80"/>
          <p:cNvSpPr txBox="1"/>
          <p:nvPr/>
        </p:nvSpPr>
        <p:spPr>
          <a:xfrm>
            <a:off x="-172430" y="4548148"/>
            <a:ext cx="398823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Tahoma"/>
                <a:ea typeface="+mn-ea"/>
                <a:cs typeface="Tahoma"/>
              </a:rPr>
              <a:t>Seed Location Filter Bitmask</a:t>
            </a:r>
          </a:p>
        </p:txBody>
      </p:sp>
      <p:grpSp>
        <p:nvGrpSpPr>
          <p:cNvPr id="82" name="Group 81"/>
          <p:cNvGrpSpPr/>
          <p:nvPr/>
        </p:nvGrpSpPr>
        <p:grpSpPr>
          <a:xfrm>
            <a:off x="228600" y="4004071"/>
            <a:ext cx="3191677" cy="595931"/>
            <a:chOff x="909473" y="3238443"/>
            <a:chExt cx="3191677" cy="595931"/>
          </a:xfrm>
        </p:grpSpPr>
        <p:sp>
          <p:nvSpPr>
            <p:cNvPr id="83" name="Rectangle 82"/>
            <p:cNvSpPr/>
            <p:nvPr/>
          </p:nvSpPr>
          <p:spPr>
            <a:xfrm>
              <a:off x="953568" y="3463945"/>
              <a:ext cx="3100088" cy="326150"/>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000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0     0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r>
                <a:rPr kumimoji="0" lang="en-US" sz="1600" b="1" i="0" u="none" strike="noStrike" kern="0" cap="none" spc="20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1</a:t>
              </a:r>
              <a:r>
                <a:rPr kumimoji="0" lang="en-US" sz="1600" b="0" i="0" u="none" strike="noStrike" kern="0" cap="none" spc="20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0</a:t>
              </a:r>
              <a:endParaRPr kumimoji="0" lang="en-US" sz="1600" b="0" i="0" u="none" strike="noStrike" kern="0" cap="none" spc="20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TextBox 83"/>
            <p:cNvSpPr txBox="1"/>
            <p:nvPr/>
          </p:nvSpPr>
          <p:spPr>
            <a:xfrm>
              <a:off x="2265474"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5" name="TextBox 84"/>
            <p:cNvSpPr txBox="1"/>
            <p:nvPr/>
          </p:nvSpPr>
          <p:spPr>
            <a:xfrm>
              <a:off x="3502310" y="324959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86" name="TextBox 85"/>
            <p:cNvSpPr txBox="1"/>
            <p:nvPr/>
          </p:nvSpPr>
          <p:spPr>
            <a:xfrm>
              <a:off x="909473" y="3238443"/>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grpSp>
      <p:cxnSp>
        <p:nvCxnSpPr>
          <p:cNvPr id="87" name="Straight Arrow Connector 86"/>
          <p:cNvCxnSpPr>
            <a:stCxn id="77" idx="2"/>
            <a:endCxn id="80" idx="0"/>
          </p:cNvCxnSpPr>
          <p:nvPr/>
        </p:nvCxnSpPr>
        <p:spPr>
          <a:xfrm flipH="1">
            <a:off x="1860644" y="2054014"/>
            <a:ext cx="5286" cy="325602"/>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0" idx="2"/>
          </p:cNvCxnSpPr>
          <p:nvPr/>
        </p:nvCxnSpPr>
        <p:spPr>
          <a:xfrm flipH="1">
            <a:off x="1854200" y="3937446"/>
            <a:ext cx="6444" cy="304354"/>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4778052" y="1308514"/>
            <a:ext cx="1006879" cy="320441"/>
          </a:xfrm>
          <a:prstGeom prst="roundRect">
            <a:avLst>
              <a:gd name="adj" fmla="val 31301"/>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020128</a:t>
            </a:r>
          </a:p>
        </p:txBody>
      </p:sp>
      <p:sp>
        <p:nvSpPr>
          <p:cNvPr id="90" name="Rounded Rectangle 89"/>
          <p:cNvSpPr/>
          <p:nvPr/>
        </p:nvSpPr>
        <p:spPr>
          <a:xfrm>
            <a:off x="6172543" y="1308514"/>
            <a:ext cx="1006879" cy="320441"/>
          </a:xfrm>
          <a:prstGeom prst="roundRect">
            <a:avLst>
              <a:gd name="adj" fmla="val 31301"/>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020131</a:t>
            </a:r>
          </a:p>
        </p:txBody>
      </p:sp>
      <p:sp>
        <p:nvSpPr>
          <p:cNvPr id="91" name="Rounded Rectangle 90"/>
          <p:cNvSpPr/>
          <p:nvPr/>
        </p:nvSpPr>
        <p:spPr>
          <a:xfrm>
            <a:off x="7590024" y="1310617"/>
            <a:ext cx="1006879" cy="320441"/>
          </a:xfrm>
          <a:prstGeom prst="roundRect">
            <a:avLst>
              <a:gd name="adj" fmla="val 31301"/>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a:ea typeface="+mn-ea"/>
                <a:cs typeface="+mn-cs"/>
              </a:rPr>
              <a:t>414415</a:t>
            </a:r>
            <a:endParaRPr kumimoji="0" lang="en-US" sz="1800" b="1" i="0" u="none" strike="noStrike" kern="1200" cap="none" spc="0" normalizeH="0" baseline="0" noProof="0" dirty="0">
              <a:ln>
                <a:noFill/>
              </a:ln>
              <a:solidFill>
                <a:srgbClr val="000000"/>
              </a:solidFill>
              <a:effectLst/>
              <a:uLnTx/>
              <a:uFillTx/>
              <a:latin typeface="Tahoma"/>
              <a:ea typeface="+mn-ea"/>
              <a:cs typeface="+mn-cs"/>
            </a:endParaRPr>
          </a:p>
        </p:txBody>
      </p:sp>
      <p:cxnSp>
        <p:nvCxnSpPr>
          <p:cNvPr id="92" name="Straight Arrow Connector 91"/>
          <p:cNvCxnSpPr>
            <a:stCxn id="89" idx="2"/>
          </p:cNvCxnSpPr>
          <p:nvPr/>
        </p:nvCxnSpPr>
        <p:spPr>
          <a:xfrm flipH="1">
            <a:off x="5265269" y="1628955"/>
            <a:ext cx="16223" cy="1118726"/>
          </a:xfrm>
          <a:prstGeom prst="straightConnector1">
            <a:avLst/>
          </a:prstGeom>
          <a:ln w="38100">
            <a:solidFill>
              <a:srgbClr val="FFC000"/>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5960252" y="1626454"/>
            <a:ext cx="706669" cy="1155637"/>
          </a:xfrm>
          <a:prstGeom prst="straightConnector1">
            <a:avLst/>
          </a:prstGeom>
          <a:ln w="38100">
            <a:solidFill>
              <a:schemeClr val="accent6"/>
            </a:solidFill>
            <a:prstDash val="sysDot"/>
            <a:tailEnd type="stealth"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68" idx="0"/>
          </p:cNvCxnSpPr>
          <p:nvPr/>
        </p:nvCxnSpPr>
        <p:spPr>
          <a:xfrm flipH="1">
            <a:off x="6914148" y="1627263"/>
            <a:ext cx="1191447" cy="1149064"/>
          </a:xfrm>
          <a:prstGeom prst="straightConnector1">
            <a:avLst/>
          </a:prstGeom>
          <a:ln w="38100">
            <a:solidFill>
              <a:schemeClr val="accent2"/>
            </a:solidFill>
            <a:prstDash val="sysDot"/>
            <a:tailEnd type="stealth" w="lg" len="lg"/>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4253862"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6" name="TextBox 95"/>
          <p:cNvSpPr txBox="1"/>
          <p:nvPr/>
        </p:nvSpPr>
        <p:spPr>
          <a:xfrm>
            <a:off x="5684543" y="108973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7" name="TextBox 96"/>
          <p:cNvSpPr txBox="1"/>
          <p:nvPr/>
        </p:nvSpPr>
        <p:spPr>
          <a:xfrm>
            <a:off x="6770174" y="1089739"/>
            <a:ext cx="121511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98" name="TextBox 97"/>
          <p:cNvSpPr txBox="1"/>
          <p:nvPr/>
        </p:nvSpPr>
        <p:spPr>
          <a:xfrm>
            <a:off x="8528615" y="1104089"/>
            <a:ext cx="59884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cxnSp>
        <p:nvCxnSpPr>
          <p:cNvPr id="100" name="Straight Arrow Connector 99"/>
          <p:cNvCxnSpPr/>
          <p:nvPr/>
        </p:nvCxnSpPr>
        <p:spPr>
          <a:xfrm>
            <a:off x="5250597" y="3090220"/>
            <a:ext cx="0" cy="617686"/>
          </a:xfrm>
          <a:prstGeom prst="straightConnector1">
            <a:avLst/>
          </a:prstGeom>
          <a:ln w="3810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052166" y="2414227"/>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endParaRPr kumimoji="0" lang="en-US" sz="2000" b="0" i="1" u="none" strike="noStrike" kern="1200" cap="none" spc="0" normalizeH="0" baseline="0" noProof="0" dirty="0">
              <a:ln>
                <a:noFill/>
              </a:ln>
              <a:solidFill>
                <a:srgbClr val="35742A">
                  <a:lumMod val="75000"/>
                </a:srgbClr>
              </a:solidFill>
              <a:effectLst/>
              <a:uLnTx/>
              <a:uFillTx/>
              <a:latin typeface="Tahoma"/>
              <a:ea typeface="+mn-ea"/>
              <a:cs typeface="Tahoma"/>
            </a:endParaRPr>
          </a:p>
        </p:txBody>
      </p:sp>
      <p:grpSp>
        <p:nvGrpSpPr>
          <p:cNvPr id="102" name="Group 101"/>
          <p:cNvGrpSpPr/>
          <p:nvPr/>
        </p:nvGrpSpPr>
        <p:grpSpPr>
          <a:xfrm>
            <a:off x="5945759" y="3064959"/>
            <a:ext cx="972249" cy="1028545"/>
            <a:chOff x="9377879" y="2431554"/>
            <a:chExt cx="972249" cy="1357143"/>
          </a:xfrm>
        </p:grpSpPr>
        <p:cxnSp>
          <p:nvCxnSpPr>
            <p:cNvPr id="103" name="Straight Arrow Connector 102"/>
            <p:cNvCxnSpPr/>
            <p:nvPr/>
          </p:nvCxnSpPr>
          <p:spPr>
            <a:xfrm>
              <a:off x="10342406" y="2431554"/>
              <a:ext cx="7722" cy="135338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9377879" y="2434923"/>
              <a:ext cx="2520" cy="1353774"/>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5083718" y="3441975"/>
            <a:ext cx="350649" cy="70788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C00000"/>
                </a:solidFill>
                <a:effectLst/>
                <a:uLnTx/>
                <a:uFillTx/>
                <a:latin typeface="Tahoma"/>
                <a:ea typeface="+mn-ea"/>
                <a:cs typeface="Tahoma"/>
              </a:rPr>
              <a:t>x</a:t>
            </a:r>
          </a:p>
        </p:txBody>
      </p:sp>
      <p:sp>
        <p:nvSpPr>
          <p:cNvPr id="106" name="TextBox 105"/>
          <p:cNvSpPr txBox="1"/>
          <p:nvPr/>
        </p:nvSpPr>
        <p:spPr>
          <a:xfrm>
            <a:off x="4154073" y="3093728"/>
            <a:ext cx="1131884"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Tahoma"/>
                <a:ea typeface="+mn-ea"/>
                <a:cs typeface="Tahoma"/>
              </a:rPr>
              <a:t>DISCARD</a:t>
            </a:r>
          </a:p>
        </p:txBody>
      </p:sp>
      <p:sp>
        <p:nvSpPr>
          <p:cNvPr id="107" name="TextBox 106"/>
          <p:cNvSpPr txBox="1"/>
          <p:nvPr/>
        </p:nvSpPr>
        <p:spPr>
          <a:xfrm>
            <a:off x="5973150" y="2406193"/>
            <a:ext cx="86522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5742A">
                    <a:lumMod val="75000"/>
                  </a:srgbClr>
                </a:solidFill>
                <a:effectLst/>
                <a:uLnTx/>
                <a:uFillTx/>
                <a:latin typeface="Tahoma"/>
                <a:ea typeface="+mn-ea"/>
                <a:cs typeface="Tahoma"/>
              </a:rPr>
              <a:t>KEEP</a:t>
            </a:r>
          </a:p>
        </p:txBody>
      </p:sp>
      <p:sp>
        <p:nvSpPr>
          <p:cNvPr id="108" name="TextBox 107"/>
          <p:cNvSpPr txBox="1"/>
          <p:nvPr/>
        </p:nvSpPr>
        <p:spPr>
          <a:xfrm>
            <a:off x="4198069" y="898551"/>
            <a:ext cx="5235193"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50"/>
                </a:solidFill>
                <a:effectLst/>
                <a:uLnTx/>
                <a:uFillTx/>
                <a:latin typeface="Tahoma"/>
                <a:ea typeface="+mn-ea"/>
                <a:cs typeface="Tahoma"/>
              </a:rPr>
              <a:t>INPUT</a:t>
            </a:r>
            <a:r>
              <a:rPr kumimoji="0" lang="en-US" sz="1800" b="1" i="0" u="none" strike="noStrike" kern="1200" cap="none" spc="0" normalizeH="0" baseline="0" noProof="0" dirty="0">
                <a:ln>
                  <a:noFill/>
                </a:ln>
                <a:solidFill>
                  <a:srgbClr val="000000"/>
                </a:solidFill>
                <a:effectLst/>
                <a:uLnTx/>
                <a:uFillTx/>
                <a:latin typeface="Tahoma"/>
                <a:ea typeface="+mn-ea"/>
                <a:cs typeface="Tahoma"/>
              </a:rPr>
              <a:t>: All Potential Seed Locations</a:t>
            </a:r>
          </a:p>
        </p:txBody>
      </p:sp>
      <p:sp>
        <p:nvSpPr>
          <p:cNvPr id="109" name="Rounded Rectangle 108"/>
          <p:cNvSpPr/>
          <p:nvPr/>
        </p:nvSpPr>
        <p:spPr>
          <a:xfrm>
            <a:off x="2666519" y="5417690"/>
            <a:ext cx="6299681" cy="816123"/>
          </a:xfrm>
          <a:prstGeom prst="roundRect">
            <a:avLst>
              <a:gd name="adj" fmla="val 14960"/>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371600" algn="ctr"/>
              </a:tabLst>
              <a:defRPr/>
            </a:pP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Read Mapper:</a:t>
            </a:r>
            <a:b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br>
            <a:r>
              <a:rPr kumimoji="0" lang="en-US" sz="2000" b="1" i="0" u="none" strike="noStrike" kern="1200" cap="none" spc="0" normalizeH="0" baseline="0" noProof="0" dirty="0">
                <a:ln>
                  <a:noFill/>
                </a:ln>
                <a:solidFill>
                  <a:srgbClr val="3B812F">
                    <a:lumMod val="75000"/>
                  </a:srgbClr>
                </a:solidFill>
                <a:effectLst/>
                <a:uLnTx/>
                <a:uFillTx/>
                <a:latin typeface="Tahoma"/>
                <a:ea typeface="+mn-ea"/>
                <a:cs typeface="+mn-cs"/>
              </a:rPr>
              <a:t>	</a:t>
            </a:r>
            <a:r>
              <a:rPr kumimoji="0" lang="en-US" sz="2000" b="0" i="0" u="none" strike="noStrike" kern="1200" cap="none" spc="0" normalizeH="0" baseline="0" noProof="0" dirty="0">
                <a:ln>
                  <a:noFill/>
                </a:ln>
                <a:solidFill>
                  <a:srgbClr val="3B812F">
                    <a:lumMod val="75000"/>
                  </a:srgbClr>
                </a:solidFill>
                <a:effectLst/>
                <a:uLnTx/>
                <a:uFillTx/>
                <a:latin typeface="Tahoma"/>
                <a:ea typeface="+mn-ea"/>
                <a:cs typeface="+mn-cs"/>
              </a:rPr>
              <a:t>Sequence Alignment</a:t>
            </a:r>
          </a:p>
        </p:txBody>
      </p:sp>
      <p:sp>
        <p:nvSpPr>
          <p:cNvPr id="110" name="Rectangle 109"/>
          <p:cNvSpPr/>
          <p:nvPr/>
        </p:nvSpPr>
        <p:spPr>
          <a:xfrm>
            <a:off x="4058274" y="4093504"/>
            <a:ext cx="4470342" cy="593714"/>
          </a:xfrm>
          <a:prstGeom prst="rect">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Tahoma"/>
                <a:ea typeface="+mn-ea"/>
                <a:cs typeface="Tahoma"/>
              </a:rPr>
              <a:t>  Reference Segment Storage</a:t>
            </a:r>
          </a:p>
        </p:txBody>
      </p:sp>
      <p:sp>
        <p:nvSpPr>
          <p:cNvPr id="111" name="Rectangle 110"/>
          <p:cNvSpPr/>
          <p:nvPr/>
        </p:nvSpPr>
        <p:spPr>
          <a:xfrm>
            <a:off x="5503344" y="5461557"/>
            <a:ext cx="3085811" cy="632421"/>
          </a:xfrm>
          <a:prstGeom prst="rect">
            <a:avLst/>
          </a:prstGeom>
          <a:solidFill>
            <a:schemeClr val="accent2">
              <a:lumMod val="40000"/>
              <a:lumOff val="6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000000"/>
                </a:solidFill>
                <a:effectLst/>
                <a:uLnTx/>
                <a:uFillTx/>
                <a:latin typeface="Tahoma"/>
                <a:ea typeface="+mn-ea"/>
                <a:cs typeface="Tahoma"/>
              </a:rPr>
              <a:t>Edit-Distance Calculation</a:t>
            </a:r>
          </a:p>
        </p:txBody>
      </p:sp>
      <p:sp>
        <p:nvSpPr>
          <p:cNvPr id="112" name="TextBox 111"/>
          <p:cNvSpPr txBox="1"/>
          <p:nvPr/>
        </p:nvSpPr>
        <p:spPr>
          <a:xfrm>
            <a:off x="5010735"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020131</a:t>
            </a:r>
          </a:p>
        </p:txBody>
      </p:sp>
      <p:sp>
        <p:nvSpPr>
          <p:cNvPr id="113" name="TextBox 112"/>
          <p:cNvSpPr txBox="1"/>
          <p:nvPr/>
        </p:nvSpPr>
        <p:spPr>
          <a:xfrm>
            <a:off x="7761477" y="4698156"/>
            <a:ext cx="1076233" cy="757130"/>
          </a:xfrm>
          <a:prstGeom prst="rect">
            <a:avLst/>
          </a:prstGeom>
          <a:noFill/>
        </p:spPr>
        <p:txBody>
          <a:bodyPr wrap="square" lIns="0" r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Tahoma"/>
                <a:ea typeface="+mn-ea"/>
                <a:cs typeface="Tahoma"/>
              </a:rPr>
              <a:t>reference segment</a:t>
            </a:r>
            <a:br>
              <a:rPr kumimoji="0" lang="en-US" sz="1800" b="0" i="1" u="none" strike="noStrike" kern="1200" cap="none" spc="0" normalizeH="0" baseline="0" noProof="0" dirty="0">
                <a:ln>
                  <a:noFill/>
                </a:ln>
                <a:solidFill>
                  <a:srgbClr val="000000"/>
                </a:solidFill>
                <a:effectLst/>
                <a:uLnTx/>
                <a:uFillTx/>
                <a:latin typeface="Tahoma"/>
                <a:ea typeface="+mn-ea"/>
                <a:cs typeface="Tahoma"/>
              </a:rPr>
            </a:br>
            <a:r>
              <a:rPr kumimoji="0" lang="en-US" sz="1800" b="0" i="1" u="none" strike="noStrike" kern="1200" cap="none" spc="0" normalizeH="0" baseline="0" noProof="0" dirty="0">
                <a:ln>
                  <a:noFill/>
                </a:ln>
                <a:solidFill>
                  <a:srgbClr val="000000"/>
                </a:solidFill>
                <a:effectLst/>
                <a:uLnTx/>
                <a:uFillTx/>
                <a:latin typeface="Tahoma"/>
                <a:ea typeface="+mn-ea"/>
                <a:cs typeface="Tahoma"/>
              </a:rPr>
              <a:t>@ 414415</a:t>
            </a:r>
          </a:p>
        </p:txBody>
      </p:sp>
      <p:grpSp>
        <p:nvGrpSpPr>
          <p:cNvPr id="114" name="Group 113"/>
          <p:cNvGrpSpPr/>
          <p:nvPr/>
        </p:nvGrpSpPr>
        <p:grpSpPr>
          <a:xfrm>
            <a:off x="6190265" y="4679210"/>
            <a:ext cx="1490603" cy="782347"/>
            <a:chOff x="9376185" y="4053381"/>
            <a:chExt cx="1490603" cy="1383683"/>
          </a:xfrm>
        </p:grpSpPr>
        <p:cxnSp>
          <p:nvCxnSpPr>
            <p:cNvPr id="116" name="Straight Arrow Connector 115"/>
            <p:cNvCxnSpPr/>
            <p:nvPr/>
          </p:nvCxnSpPr>
          <p:spPr>
            <a:xfrm flipH="1">
              <a:off x="9376185" y="4056448"/>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10380105" y="4053381"/>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10864268" y="4060089"/>
              <a:ext cx="2520" cy="137697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9" name="TextBox 118"/>
          <p:cNvSpPr txBox="1"/>
          <p:nvPr/>
        </p:nvSpPr>
        <p:spPr>
          <a:xfrm>
            <a:off x="6224168" y="4742184"/>
            <a:ext cx="93863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Tahoma"/>
                <a:ea typeface="+mn-ea"/>
                <a:cs typeface="+mn-cs"/>
              </a:rPr>
              <a:t>. . .</a:t>
            </a:r>
            <a:endParaRPr kumimoji="0" lang="en-US" sz="1600" b="0" i="0" u="none" strike="noStrike" kern="1200" cap="none" spc="0" normalizeH="0" baseline="0" noProof="0" dirty="0">
              <a:ln>
                <a:noFill/>
              </a:ln>
              <a:solidFill>
                <a:srgbClr val="000000"/>
              </a:solidFill>
              <a:effectLst/>
              <a:uLnTx/>
              <a:uFillTx/>
              <a:latin typeface="Tahoma"/>
              <a:ea typeface="+mn-ea"/>
              <a:cs typeface="Arial" panose="020B0604020202020204" pitchFamily="34" charset="0"/>
            </a:endParaRPr>
          </a:p>
        </p:txBody>
      </p:sp>
      <p:sp>
        <p:nvSpPr>
          <p:cNvPr id="121" name="Rectangle 120"/>
          <p:cNvSpPr/>
          <p:nvPr/>
        </p:nvSpPr>
        <p:spPr>
          <a:xfrm>
            <a:off x="5006264" y="6411644"/>
            <a:ext cx="3823960" cy="43330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Tahoma"/>
                <a:ea typeface="+mn-ea"/>
                <a:cs typeface="Tahoma"/>
              </a:rPr>
              <a:t>OUTPUT</a:t>
            </a:r>
            <a:r>
              <a:rPr kumimoji="0" lang="en-US" sz="2000" b="1" i="0" u="none" strike="noStrike" kern="1200" cap="none" spc="0" normalizeH="0" baseline="0" noProof="0" dirty="0">
                <a:ln>
                  <a:noFill/>
                </a:ln>
                <a:solidFill>
                  <a:srgbClr val="000000"/>
                </a:solidFill>
                <a:effectLst/>
                <a:uLnTx/>
                <a:uFillTx/>
                <a:latin typeface="Tahoma"/>
                <a:ea typeface="+mn-ea"/>
                <a:cs typeface="Tahoma"/>
              </a:rPr>
              <a:t>: Correct Mappings</a:t>
            </a:r>
          </a:p>
        </p:txBody>
      </p:sp>
      <p:cxnSp>
        <p:nvCxnSpPr>
          <p:cNvPr id="122" name="Straight Arrow Connector 121"/>
          <p:cNvCxnSpPr/>
          <p:nvPr/>
        </p:nvCxnSpPr>
        <p:spPr>
          <a:xfrm>
            <a:off x="7091736" y="6078958"/>
            <a:ext cx="3934" cy="37244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461680" y="2510100"/>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1</a:t>
            </a:r>
          </a:p>
        </p:txBody>
      </p:sp>
      <p:sp>
        <p:nvSpPr>
          <p:cNvPr id="124" name="TextBox 123"/>
          <p:cNvSpPr txBox="1"/>
          <p:nvPr/>
        </p:nvSpPr>
        <p:spPr>
          <a:xfrm>
            <a:off x="4663393" y="1964621"/>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2</a:t>
            </a:r>
          </a:p>
        </p:txBody>
      </p:sp>
      <p:sp>
        <p:nvSpPr>
          <p:cNvPr id="126" name="TextBox 125"/>
          <p:cNvSpPr txBox="1"/>
          <p:nvPr/>
        </p:nvSpPr>
        <p:spPr>
          <a:xfrm>
            <a:off x="2731229" y="5490922"/>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4</a:t>
            </a:r>
          </a:p>
        </p:txBody>
      </p:sp>
      <p:cxnSp>
        <p:nvCxnSpPr>
          <p:cNvPr id="127" name="Curved Connector 126"/>
          <p:cNvCxnSpPr/>
          <p:nvPr/>
        </p:nvCxnSpPr>
        <p:spPr>
          <a:xfrm rot="10800000" flipV="1">
            <a:off x="3308588" y="1543118"/>
            <a:ext cx="1075637" cy="1043752"/>
          </a:xfrm>
          <a:prstGeom prst="curvedConnector3">
            <a:avLst>
              <a:gd name="adj1" fmla="val 50000"/>
            </a:avLst>
          </a:prstGeom>
          <a:ln w="38100">
            <a:tailEnd type="triangle" w="lg" len="lg"/>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4130791" y="4200909"/>
            <a:ext cx="365760" cy="365760"/>
          </a:xfrm>
          <a:prstGeom prst="ellipse">
            <a:avLst/>
          </a:prstGeom>
          <a:solidFill>
            <a:schemeClr val="tx1"/>
          </a:solidFill>
          <a:ln w="28575" cmpd="sng">
            <a:noFill/>
          </a:ln>
        </p:spPr>
        <p:txBody>
          <a:bodyPr wrap="none" lIns="0" tIns="0" rIns="0" bIns="0"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Palatino Linotype" panose="02040502050505030304" pitchFamily="18" charset="0"/>
                <a:ea typeface="Tahoma" charset="0"/>
                <a:cs typeface="Tahoma" charset="0"/>
              </a:rPr>
              <a:t>3</a:t>
            </a:r>
          </a:p>
        </p:txBody>
      </p:sp>
    </p:spTree>
    <p:extLst>
      <p:ext uri="{BB962C8B-B14F-4D97-AF65-F5344CB8AC3E}">
        <p14:creationId xmlns:p14="http://schemas.microsoft.com/office/powerpoint/2010/main" val="15487149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1000"/>
                                        <p:tgtEl>
                                          <p:spTgt spid="87"/>
                                        </p:tgtEl>
                                      </p:cBhvr>
                                    </p:animEffect>
                                  </p:childTnLst>
                                </p:cTn>
                              </p:par>
                              <p:par>
                                <p:cTn id="8" presetID="22" presetClass="entr" presetSubtype="2"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right)">
                                      <p:cBhvr>
                                        <p:cTn id="10" dur="1000"/>
                                        <p:tgtEl>
                                          <p:spTgt spid="127"/>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88"/>
                                        </p:tgtEl>
                                        <p:attrNameLst>
                                          <p:attrName>style.visibility</p:attrName>
                                        </p:attrNameLst>
                                      </p:cBhvr>
                                      <p:to>
                                        <p:strVal val="visible"/>
                                      </p:to>
                                    </p:set>
                                    <p:animEffect transition="in" filter="wipe(up)">
                                      <p:cBhvr>
                                        <p:cTn id="14" dur="1000"/>
                                        <p:tgtEl>
                                          <p:spTgt spid="88"/>
                                        </p:tgtEl>
                                      </p:cBhvr>
                                    </p:animEffec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33 0.00996 L 0.48889 -0.21365 " pathEditMode="relative" rAng="0" ptsTypes="AA">
                                      <p:cBhvr>
                                        <p:cTn id="23" dur="2000" fill="hold"/>
                                        <p:tgtEl>
                                          <p:spTgt spid="82"/>
                                        </p:tgtEl>
                                        <p:attrNameLst>
                                          <p:attrName>ppt_x</p:attrName>
                                          <p:attrName>ppt_y</p:attrName>
                                        </p:attrNameLst>
                                      </p:cBhvr>
                                      <p:rCtr x="24271" y="-11181"/>
                                    </p:animMotion>
                                  </p:childTnLst>
                                </p:cTn>
                              </p:par>
                              <p:par>
                                <p:cTn id="24" presetID="1"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childTnLst>
                                </p:cTn>
                              </p:par>
                            </p:childTnLst>
                          </p:cTn>
                        </p:par>
                        <p:par>
                          <p:cTn id="28" fill="hold">
                            <p:stCondLst>
                              <p:cond delay="2000"/>
                            </p:stCondLst>
                            <p:childTnLst>
                              <p:par>
                                <p:cTn id="29" presetID="1" presetClass="exit" presetSubtype="0" fill="hold" nodeType="afterEffect">
                                  <p:stCondLst>
                                    <p:cond delay="0"/>
                                  </p:stCondLst>
                                  <p:childTnLst>
                                    <p:set>
                                      <p:cBhvr>
                                        <p:cTn id="30" dur="1" fill="hold">
                                          <p:stCondLst>
                                            <p:cond delay="0"/>
                                          </p:stCondLst>
                                        </p:cTn>
                                        <p:tgtEl>
                                          <p:spTgt spid="8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wipe(up)">
                                      <p:cBhvr>
                                        <p:cTn id="37" dur="1000"/>
                                        <p:tgtEl>
                                          <p:spTgt spid="92"/>
                                        </p:tgtEl>
                                      </p:cBhvr>
                                    </p:animEffect>
                                  </p:childTnLst>
                                </p:cTn>
                              </p:par>
                              <p:par>
                                <p:cTn id="38" presetID="22" presetClass="entr" presetSubtype="1"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wipe(up)">
                                      <p:cBhvr>
                                        <p:cTn id="40" dur="1000"/>
                                        <p:tgtEl>
                                          <p:spTgt spid="93"/>
                                        </p:tgtEl>
                                      </p:cBhvr>
                                    </p:animEffect>
                                  </p:childTnLst>
                                </p:cTn>
                              </p:par>
                              <p:par>
                                <p:cTn id="41" presetID="22" presetClass="entr" presetSubtype="1"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wipe(up)">
                                      <p:cBhvr>
                                        <p:cTn id="43" dur="1000"/>
                                        <p:tgtEl>
                                          <p:spTgt spid="94"/>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animEffect transition="in" filter="wipe(up)">
                                      <p:cBhvr>
                                        <p:cTn id="61" dur="1000"/>
                                        <p:tgtEl>
                                          <p:spTgt spid="100"/>
                                        </p:tgtEl>
                                      </p:cBhvr>
                                    </p:animEffect>
                                  </p:childTnLst>
                                </p:cTn>
                              </p:par>
                              <p:par>
                                <p:cTn id="62" presetID="22" presetClass="entr" presetSubtype="1" fill="hold" nodeType="withEffect">
                                  <p:stCondLst>
                                    <p:cond delay="0"/>
                                  </p:stCondLst>
                                  <p:childTnLst>
                                    <p:set>
                                      <p:cBhvr>
                                        <p:cTn id="63" dur="1" fill="hold">
                                          <p:stCondLst>
                                            <p:cond delay="0"/>
                                          </p:stCondLst>
                                        </p:cTn>
                                        <p:tgtEl>
                                          <p:spTgt spid="102"/>
                                        </p:tgtEl>
                                        <p:attrNameLst>
                                          <p:attrName>style.visibility</p:attrName>
                                        </p:attrNameLst>
                                      </p:cBhvr>
                                      <p:to>
                                        <p:strVal val="visible"/>
                                      </p:to>
                                    </p:set>
                                    <p:animEffect transition="in" filter="wipe(up)">
                                      <p:cBhvr>
                                        <p:cTn id="64" dur="1000"/>
                                        <p:tgtEl>
                                          <p:spTgt spid="102"/>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3"/>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10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14"/>
                                        </p:tgtEl>
                                        <p:attrNameLst>
                                          <p:attrName>style.visibility</p:attrName>
                                        </p:attrNameLst>
                                      </p:cBhvr>
                                      <p:to>
                                        <p:strVal val="visible"/>
                                      </p:to>
                                    </p:set>
                                    <p:animEffect transition="in" filter="wipe(up)">
                                      <p:cBhvr>
                                        <p:cTn id="76" dur="1000"/>
                                        <p:tgtEl>
                                          <p:spTgt spid="114"/>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122"/>
                                        </p:tgtEl>
                                        <p:attrNameLst>
                                          <p:attrName>style.visibility</p:attrName>
                                        </p:attrNameLst>
                                      </p:cBhvr>
                                      <p:to>
                                        <p:strVal val="visible"/>
                                      </p:to>
                                    </p:set>
                                    <p:animEffect transition="in" filter="wipe(up)">
                                      <p:cBhvr>
                                        <p:cTn id="93" dur="1000"/>
                                        <p:tgtEl>
                                          <p:spTgt spid="122"/>
                                        </p:tgtEl>
                                      </p:cBhvr>
                                    </p:animEffect>
                                  </p:childTnLst>
                                </p:cTn>
                              </p:par>
                            </p:childTnLst>
                          </p:cTn>
                        </p:par>
                        <p:par>
                          <p:cTn id="94" fill="hold">
                            <p:stCondLst>
                              <p:cond delay="1000"/>
                            </p:stCondLst>
                            <p:childTnLst>
                              <p:par>
                                <p:cTn id="95" presetID="1" presetClass="entr" presetSubtype="0" fill="hold" grpId="0" nodeType="after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P spid="69" grpId="0" animBg="1"/>
      <p:bldP spid="70" grpId="0" animBg="1"/>
      <p:bldP spid="81" grpId="0"/>
      <p:bldP spid="101" grpId="0"/>
      <p:bldP spid="105" grpId="0"/>
      <p:bldP spid="106" grpId="0"/>
      <p:bldP spid="107" grpId="0"/>
      <p:bldP spid="109" grpId="0" animBg="1"/>
      <p:bldP spid="110" grpId="0" animBg="1"/>
      <p:bldP spid="111" grpId="0" animBg="1"/>
      <p:bldP spid="112" grpId="0"/>
      <p:bldP spid="113" grpId="0"/>
      <p:bldP spid="119" grpId="0"/>
      <p:bldP spid="121" grpId="0"/>
      <p:bldP spid="124" grpId="0" animBg="1"/>
      <p:bldP spid="126" grpId="0" animBg="1"/>
      <p:bldP spid="163"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Background:</a:t>
            </a: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66780598"/>
      </p:ext>
    </p:extLst>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b="1" dirty="0">
                <a:solidFill>
                  <a:schemeClr val="tx1"/>
                </a:solidFill>
                <a:latin typeface="Cambria" charset="0"/>
                <a:ea typeface="Cambria" charset="0"/>
                <a:cs typeface="Cambria" charset="0"/>
              </a:rPr>
              <a:t>Key Properties of GRIM-Filter</a:t>
            </a:r>
          </a:p>
        </p:txBody>
      </p:sp>
      <p:sp>
        <p:nvSpPr>
          <p:cNvPr id="3" name="Content Placeholder 2"/>
          <p:cNvSpPr>
            <a:spLocks noGrp="1"/>
          </p:cNvSpPr>
          <p:nvPr>
            <p:ph idx="1"/>
          </p:nvPr>
        </p:nvSpPr>
        <p:spPr>
          <a:xfrm>
            <a:off x="228600" y="1014408"/>
            <a:ext cx="8610600" cy="4876800"/>
          </a:xfrm>
        </p:spPr>
        <p:txBody>
          <a:bodyPr/>
          <a:lstStyle/>
          <a:p>
            <a:pPr marL="457200" indent="-457200">
              <a:buSzPct val="100000"/>
              <a:buFont typeface="+mj-lt"/>
              <a:buAutoNum type="arabicPeriod"/>
            </a:pPr>
            <a:r>
              <a:rPr lang="en-US" sz="2400" b="1" dirty="0">
                <a:solidFill>
                  <a:srgbClr val="0070C0"/>
                </a:solidFill>
              </a:rPr>
              <a:t>Simple Operations</a:t>
            </a:r>
            <a:r>
              <a:rPr lang="en-US" sz="2400" b="1" dirty="0"/>
              <a:t>:</a:t>
            </a:r>
            <a:r>
              <a:rPr lang="en-US" sz="2400" dirty="0"/>
              <a:t> </a:t>
            </a:r>
          </a:p>
          <a:p>
            <a:pPr lvl="1"/>
            <a:r>
              <a:rPr lang="en-US" sz="2250" dirty="0"/>
              <a:t>To check a given bin, find the </a:t>
            </a:r>
            <a:r>
              <a:rPr lang="en-US" sz="2250" b="1" dirty="0">
                <a:solidFill>
                  <a:srgbClr val="7030A0"/>
                </a:solidFill>
              </a:rPr>
              <a:t>sum</a:t>
            </a:r>
            <a:r>
              <a:rPr lang="en-US" sz="2250" dirty="0">
                <a:solidFill>
                  <a:srgbClr val="7030A0"/>
                </a:solidFill>
              </a:rPr>
              <a:t> </a:t>
            </a:r>
            <a:r>
              <a:rPr lang="en-US" sz="2250" dirty="0"/>
              <a:t>of all bits corresponding to each token in the read</a:t>
            </a:r>
          </a:p>
          <a:p>
            <a:pPr lvl="1"/>
            <a:r>
              <a:rPr lang="en-US" sz="2250" b="1" dirty="0">
                <a:solidFill>
                  <a:srgbClr val="7030A0"/>
                </a:solidFill>
              </a:rPr>
              <a:t>Compare</a:t>
            </a:r>
            <a:r>
              <a:rPr lang="en-US" sz="2250" dirty="0">
                <a:solidFill>
                  <a:srgbClr val="7030A0"/>
                </a:solidFill>
              </a:rPr>
              <a:t> </a:t>
            </a:r>
            <a:r>
              <a:rPr lang="en-US" sz="2250" dirty="0"/>
              <a:t>against threshold to determine whether to align</a:t>
            </a:r>
          </a:p>
          <a:p>
            <a:pPr lvl="1"/>
            <a:endParaRPr lang="en-US" sz="2250" dirty="0"/>
          </a:p>
          <a:p>
            <a:pPr marL="457200" indent="-457200">
              <a:buSzPct val="100000"/>
              <a:buFont typeface="+mj-lt"/>
              <a:buAutoNum type="arabicPeriod"/>
            </a:pPr>
            <a:r>
              <a:rPr lang="en-US" sz="2500" b="1" dirty="0">
                <a:solidFill>
                  <a:srgbClr val="0070C0"/>
                </a:solidFill>
              </a:rPr>
              <a:t>Highly Parallel</a:t>
            </a:r>
            <a:r>
              <a:rPr lang="en-US" sz="2500" b="1" dirty="0"/>
              <a:t>: </a:t>
            </a:r>
            <a:r>
              <a:rPr lang="en-US" sz="2500" dirty="0"/>
              <a:t>Each bin is operated on independently and there are many many bins</a:t>
            </a:r>
          </a:p>
          <a:p>
            <a:pPr marL="702469" lvl="1" indent="-457200">
              <a:buSzPct val="100000"/>
              <a:buFont typeface="+mj-lt"/>
              <a:buAutoNum type="arabicPeriod"/>
            </a:pPr>
            <a:endParaRPr lang="en-US" sz="2350" dirty="0"/>
          </a:p>
          <a:p>
            <a:pPr marL="457200" indent="-457200">
              <a:buSzPct val="100000"/>
              <a:buFont typeface="+mj-lt"/>
              <a:buAutoNum type="arabicPeriod"/>
            </a:pPr>
            <a:r>
              <a:rPr lang="en-US" sz="2400" b="1" dirty="0">
                <a:solidFill>
                  <a:srgbClr val="0070C0"/>
                </a:solidFill>
              </a:rPr>
              <a:t>Memory Bound</a:t>
            </a:r>
            <a:r>
              <a:rPr lang="en-US" sz="2400" b="1" dirty="0"/>
              <a:t>:</a:t>
            </a:r>
            <a:r>
              <a:rPr lang="en-US" sz="2400" dirty="0"/>
              <a:t> Given the frequent accesses to the large </a:t>
            </a:r>
            <a:r>
              <a:rPr lang="en-US" sz="2400" dirty="0" err="1"/>
              <a:t>bitvectors</a:t>
            </a:r>
            <a:r>
              <a:rPr lang="en-US" sz="2400" dirty="0"/>
              <a:t>, we find that GRIM-Filter is memory bound</a:t>
            </a:r>
          </a:p>
          <a:p>
            <a:endParaRPr lang="en-US" sz="2400" dirty="0"/>
          </a:p>
          <a:p>
            <a:pPr marL="0" indent="0" algn="ctr">
              <a:buNone/>
            </a:pPr>
            <a:r>
              <a:rPr lang="en-US" sz="2400" b="1" dirty="0">
                <a:solidFill>
                  <a:srgbClr val="7030A0"/>
                </a:solidFill>
              </a:rPr>
              <a:t>These properties together make GRIM-Filter                 a good algorithm to be run in 3D-Stacked DRAM</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Tree>
    <p:extLst>
      <p:ext uri="{BB962C8B-B14F-4D97-AF65-F5344CB8AC3E}">
        <p14:creationId xmlns:p14="http://schemas.microsoft.com/office/powerpoint/2010/main" val="2980345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t>3D-Stacked DRAM architecture has </a:t>
            </a:r>
            <a:r>
              <a:rPr lang="en-US" sz="2400" b="1" dirty="0">
                <a:solidFill>
                  <a:srgbClr val="0070C0"/>
                </a:solidFill>
              </a:rPr>
              <a:t>extremely high bandwidth </a:t>
            </a:r>
            <a:r>
              <a:rPr lang="en-US" sz="2400" dirty="0"/>
              <a:t>as well as a stacked customizable logic layer</a:t>
            </a:r>
          </a:p>
          <a:p>
            <a:pPr lvl="1"/>
            <a:r>
              <a:rPr lang="en-US" sz="2250" dirty="0"/>
              <a:t>Logic Layer enables </a:t>
            </a:r>
            <a:r>
              <a:rPr lang="en-US" sz="2250" b="1" dirty="0">
                <a:solidFill>
                  <a:srgbClr val="7030A0"/>
                </a:solidFill>
              </a:rPr>
              <a:t>Processing-in-Memory</a:t>
            </a:r>
            <a:r>
              <a:rPr lang="en-US" sz="2250" dirty="0"/>
              <a:t>, offloading computation to this layer and alleviating the memory bus</a:t>
            </a:r>
          </a:p>
          <a:p>
            <a:pPr lvl="1"/>
            <a:r>
              <a:rPr lang="en-US" sz="2250" dirty="0"/>
              <a:t>Embed GRIM-Filter operations into </a:t>
            </a:r>
            <a:r>
              <a:rPr lang="en-US" sz="2250" b="1" dirty="0">
                <a:solidFill>
                  <a:srgbClr val="538234"/>
                </a:solidFill>
              </a:rPr>
              <a:t>DRAM logic layer </a:t>
            </a:r>
            <a:r>
              <a:rPr lang="en-US" sz="2250" dirty="0"/>
              <a:t>and appropriately distribute </a:t>
            </a:r>
            <a:r>
              <a:rPr lang="en-US" sz="2250" dirty="0" err="1"/>
              <a:t>bitvectors</a:t>
            </a:r>
            <a:r>
              <a:rPr lang="en-US" sz="2250" dirty="0"/>
              <a:t> throughout memory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pic>
        <p:nvPicPr>
          <p:cNvPr id="48" name="Picture 47"/>
          <p:cNvPicPr>
            <a:picLocks noChangeAspect="1"/>
          </p:cNvPicPr>
          <p:nvPr/>
        </p:nvPicPr>
        <p:blipFill>
          <a:blip r:embed="rId4"/>
          <a:stretch>
            <a:fillRect/>
          </a:stretch>
        </p:blipFill>
        <p:spPr>
          <a:xfrm>
            <a:off x="7996846" y="2"/>
            <a:ext cx="1147154" cy="973789"/>
          </a:xfrm>
          <a:prstGeom prst="rect">
            <a:avLst/>
          </a:prstGeom>
        </p:spPr>
      </p:pic>
      <p:grpSp>
        <p:nvGrpSpPr>
          <p:cNvPr id="14" name="Group 13"/>
          <p:cNvGrpSpPr/>
          <p:nvPr/>
        </p:nvGrpSpPr>
        <p:grpSpPr>
          <a:xfrm>
            <a:off x="3570129" y="2743070"/>
            <a:ext cx="2267712" cy="438912"/>
            <a:chOff x="8036485" y="3390822"/>
            <a:chExt cx="2267712" cy="438912"/>
          </a:xfrm>
          <a:solidFill>
            <a:srgbClr val="EBF3E0"/>
          </a:solidFill>
        </p:grpSpPr>
        <p:sp>
          <p:nvSpPr>
            <p:cNvPr id="15" name="Parallelogram 14"/>
            <p:cNvSpPr/>
            <p:nvPr/>
          </p:nvSpPr>
          <p:spPr>
            <a:xfrm>
              <a:off x="8037220"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6" name="Parallelogram 15"/>
            <p:cNvSpPr/>
            <p:nvPr/>
          </p:nvSpPr>
          <p:spPr>
            <a:xfrm>
              <a:off x="8174284"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7" name="Parallelogram 16"/>
            <p:cNvSpPr/>
            <p:nvPr/>
          </p:nvSpPr>
          <p:spPr>
            <a:xfrm>
              <a:off x="8313443"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8" name="Parallelogram 17"/>
            <p:cNvSpPr/>
            <p:nvPr/>
          </p:nvSpPr>
          <p:spPr>
            <a:xfrm>
              <a:off x="8449689"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9" name="Parallelogram 18"/>
            <p:cNvSpPr/>
            <p:nvPr/>
          </p:nvSpPr>
          <p:spPr>
            <a:xfrm>
              <a:off x="846584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0" name="Parallelogram 19"/>
            <p:cNvSpPr/>
            <p:nvPr/>
          </p:nvSpPr>
          <p:spPr>
            <a:xfrm>
              <a:off x="860290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1" name="Parallelogram 20"/>
            <p:cNvSpPr/>
            <p:nvPr/>
          </p:nvSpPr>
          <p:spPr>
            <a:xfrm>
              <a:off x="874206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2" name="Parallelogram 21"/>
            <p:cNvSpPr/>
            <p:nvPr/>
          </p:nvSpPr>
          <p:spPr>
            <a:xfrm>
              <a:off x="887817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3" name="Parallelogram 22"/>
            <p:cNvSpPr/>
            <p:nvPr/>
          </p:nvSpPr>
          <p:spPr>
            <a:xfrm>
              <a:off x="8892163" y="3720006"/>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4" name="Parallelogram 23"/>
            <p:cNvSpPr/>
            <p:nvPr/>
          </p:nvSpPr>
          <p:spPr>
            <a:xfrm>
              <a:off x="9029227"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5" name="Parallelogram 24"/>
            <p:cNvSpPr/>
            <p:nvPr/>
          </p:nvSpPr>
          <p:spPr>
            <a:xfrm>
              <a:off x="9168386"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6" name="Parallelogram 25"/>
            <p:cNvSpPr/>
            <p:nvPr/>
          </p:nvSpPr>
          <p:spPr>
            <a:xfrm>
              <a:off x="9304498"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Parallelogram 26"/>
            <p:cNvSpPr/>
            <p:nvPr/>
          </p:nvSpPr>
          <p:spPr>
            <a:xfrm>
              <a:off x="9457850" y="3610439"/>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8" name="Parallelogram 27"/>
            <p:cNvSpPr/>
            <p:nvPr/>
          </p:nvSpPr>
          <p:spPr>
            <a:xfrm>
              <a:off x="9597009" y="3500710"/>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29" name="Parallelogram 28"/>
            <p:cNvSpPr/>
            <p:nvPr/>
          </p:nvSpPr>
          <p:spPr>
            <a:xfrm>
              <a:off x="9733121" y="3393281"/>
              <a:ext cx="566928" cy="109728"/>
            </a:xfrm>
            <a:prstGeom prst="parallelogram">
              <a:avLst>
                <a:gd name="adj" fmla="val 126110"/>
              </a:avLst>
            </a:prstGeom>
            <a:grpFill/>
            <a:ln w="127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0" name="Parallelogram 2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1" name="Parallelogram 30"/>
            <p:cNvSpPr/>
            <p:nvPr/>
          </p:nvSpPr>
          <p:spPr>
            <a:xfrm>
              <a:off x="9327094" y="3727862"/>
              <a:ext cx="537972" cy="88762"/>
            </a:xfrm>
            <a:prstGeom prst="parallelogram">
              <a:avLst>
                <a:gd name="adj" fmla="val 126110"/>
              </a:avLst>
            </a:prstGeom>
            <a:solidFill>
              <a:srgbClr val="EAF3E0"/>
            </a:solidFill>
            <a:ln w="12700">
              <a:solidFill>
                <a:srgbClr val="D1EC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32" name="Straight Connector 31"/>
          <p:cNvCxnSpPr/>
          <p:nvPr/>
        </p:nvCxnSpPr>
        <p:spPr>
          <a:xfrm>
            <a:off x="4251272" y="1979797"/>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01407"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29267" y="153748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572788" y="2449800"/>
            <a:ext cx="2267712" cy="438912"/>
            <a:chOff x="8036485" y="3390822"/>
            <a:chExt cx="2267712" cy="438912"/>
          </a:xfrm>
          <a:solidFill>
            <a:schemeClr val="bg1">
              <a:lumMod val="95000"/>
            </a:schemeClr>
          </a:solidFill>
        </p:grpSpPr>
        <p:sp>
          <p:nvSpPr>
            <p:cNvPr id="36" name="Parallelogram 3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7" name="Parallelogram 3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8" name="Parallelogram 3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39" name="Parallelogram 3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0" name="Parallelogram 3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1" name="Parallelogram 4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2" name="Parallelogram 4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3" name="Parallelogram 4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4" name="Parallelogram 4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5" name="Parallelogram 4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7" name="Parallelogram 46"/>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0" name="Parallelogram 49"/>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1" name="Parallelogram 50"/>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2" name="Parallelogram 51"/>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3" name="Parallelogram 52"/>
            <p:cNvSpPr/>
            <p:nvPr/>
          </p:nvSpPr>
          <p:spPr>
            <a:xfrm>
              <a:off x="9320786" y="3720006"/>
              <a:ext cx="555683" cy="96618"/>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4" name="Parallelogram 53"/>
            <p:cNvSpPr/>
            <p:nvPr/>
          </p:nvSpPr>
          <p:spPr>
            <a:xfrm>
              <a:off x="8449689" y="3393281"/>
              <a:ext cx="566928" cy="109728"/>
            </a:xfrm>
            <a:prstGeom prst="parallelogram">
              <a:avLst>
                <a:gd name="adj" fmla="val 126110"/>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55" name="Parallelogram 54"/>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56" name="Straight Connector 55"/>
          <p:cNvCxnSpPr/>
          <p:nvPr/>
        </p:nvCxnSpPr>
        <p:spPr>
          <a:xfrm>
            <a:off x="4759820"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3729806" y="1885741"/>
            <a:ext cx="0" cy="116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4439256"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563769" y="1848883"/>
            <a:ext cx="2267712" cy="438912"/>
            <a:chOff x="8036485" y="3390822"/>
            <a:chExt cx="2267712" cy="438912"/>
          </a:xfrm>
          <a:solidFill>
            <a:schemeClr val="bg1">
              <a:lumMod val="95000"/>
            </a:schemeClr>
          </a:solidFill>
        </p:grpSpPr>
        <p:sp>
          <p:nvSpPr>
            <p:cNvPr id="60" name="Parallelogram 59"/>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1" name="Parallelogram 60"/>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2" name="Parallelogram 61"/>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3" name="Parallelogram 62"/>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4" name="Parallelogram 63"/>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5" name="Parallelogram 64"/>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6" name="Parallelogram 65"/>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7" name="Parallelogram 66"/>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8" name="Parallelogram 67"/>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69" name="Parallelogram 68"/>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0" name="Parallelogram 69"/>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1" name="Parallelogram 70"/>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2" name="Parallelogram 71"/>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3" name="Parallelogram 72"/>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4" name="Parallelogram 73"/>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5" name="Parallelogram 74"/>
            <p:cNvSpPr/>
            <p:nvPr/>
          </p:nvSpPr>
          <p:spPr>
            <a:xfrm>
              <a:off x="9320786" y="3722627"/>
              <a:ext cx="550640" cy="9021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76" name="Parallelogram 75"/>
            <p:cNvSpPr/>
            <p:nvPr/>
          </p:nvSpPr>
          <p:spPr>
            <a:xfrm>
              <a:off x="8449689" y="3393281"/>
              <a:ext cx="566928" cy="109728"/>
            </a:xfrm>
            <a:prstGeom prst="parallelogram">
              <a:avLst>
                <a:gd name="adj" fmla="val 126110"/>
              </a:avLst>
            </a:prstGeom>
            <a:solidFill>
              <a:schemeClr val="accent2">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cxnSp>
        <p:nvCxnSpPr>
          <p:cNvPr id="77" name="Straight Connector 76"/>
          <p:cNvCxnSpPr/>
          <p:nvPr/>
        </p:nvCxnSpPr>
        <p:spPr>
          <a:xfrm>
            <a:off x="3570181" y="1965599"/>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940014"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355173"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8018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59062" y="1975124"/>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96695" y="1703121"/>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726773" y="1612517"/>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5827325" y="1522163"/>
            <a:ext cx="0" cy="1217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4063245" y="2274263"/>
            <a:ext cx="421"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4246177" y="2274263"/>
            <a:ext cx="2337"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439256" y="2318522"/>
            <a:ext cx="0" cy="4365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759820" y="2401585"/>
            <a:ext cx="0" cy="353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590100" y="2279773"/>
            <a:ext cx="0" cy="2912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4860738" y="2274263"/>
            <a:ext cx="516" cy="296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101407" y="2274263"/>
            <a:ext cx="0" cy="4807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101407"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59820"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439256"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063245" y="2895922"/>
            <a:ext cx="0" cy="15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101407" y="1975124"/>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860738"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595195" y="1980366"/>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4063245" y="1979203"/>
            <a:ext cx="0" cy="137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4374315" y="1219200"/>
            <a:ext cx="155135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75000"/>
                    <a:lumOff val="25000"/>
                  </a:srgbClr>
                </a:solidFill>
                <a:effectLst/>
                <a:uLnTx/>
                <a:uFillTx/>
                <a:latin typeface="Calibri" charset="0"/>
                <a:ea typeface="Calibri" charset="0"/>
                <a:cs typeface="Calibri" charset="0"/>
              </a:rPr>
              <a:t>DRAM Layers</a:t>
            </a:r>
          </a:p>
        </p:txBody>
      </p:sp>
      <p:sp>
        <p:nvSpPr>
          <p:cNvPr id="101" name="TextBox 100"/>
          <p:cNvSpPr txBox="1"/>
          <p:nvPr/>
        </p:nvSpPr>
        <p:spPr>
          <a:xfrm>
            <a:off x="3452157" y="3113565"/>
            <a:ext cx="14783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538234"/>
                </a:solidFill>
                <a:effectLst/>
                <a:uLnTx/>
                <a:uFillTx/>
                <a:latin typeface="Calibri" charset="0"/>
                <a:ea typeface="Calibri" charset="0"/>
                <a:cs typeface="Calibri" charset="0"/>
              </a:rPr>
              <a:t>Logic Layer</a:t>
            </a:r>
          </a:p>
        </p:txBody>
      </p:sp>
      <p:sp>
        <p:nvSpPr>
          <p:cNvPr id="102" name="TextBox 101"/>
          <p:cNvSpPr txBox="1"/>
          <p:nvPr/>
        </p:nvSpPr>
        <p:spPr>
          <a:xfrm>
            <a:off x="6178439" y="1990294"/>
            <a:ext cx="523532" cy="369332"/>
          </a:xfrm>
          <a:prstGeom prst="rect">
            <a:avLst/>
          </a:prstGeom>
          <a:noFill/>
        </p:spPr>
        <p:txBody>
          <a:bodyPr wrap="non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lumMod val="50000"/>
                    <a:lumOff val="50000"/>
                  </a:srgbClr>
                </a:solidFill>
                <a:effectLst/>
                <a:uLnTx/>
                <a:uFillTx/>
                <a:latin typeface="Calibri" charset="0"/>
                <a:ea typeface="Calibri" charset="0"/>
                <a:cs typeface="Calibri" charset="0"/>
              </a:rPr>
              <a:t>TSVs</a:t>
            </a:r>
          </a:p>
        </p:txBody>
      </p:sp>
      <p:cxnSp>
        <p:nvCxnSpPr>
          <p:cNvPr id="103" name="Straight Arrow Connector 102"/>
          <p:cNvCxnSpPr>
            <a:stCxn id="60" idx="1"/>
          </p:cNvCxnSpPr>
          <p:nvPr/>
        </p:nvCxnSpPr>
        <p:spPr>
          <a:xfrm flipH="1">
            <a:off x="5840500" y="2174960"/>
            <a:ext cx="337939" cy="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60" idx="1"/>
          </p:cNvCxnSpPr>
          <p:nvPr/>
        </p:nvCxnSpPr>
        <p:spPr>
          <a:xfrm flipH="1">
            <a:off x="5726775" y="2174960"/>
            <a:ext cx="451664" cy="155970"/>
          </a:xfrm>
          <a:prstGeom prst="straightConnector1">
            <a:avLst/>
          </a:prstGeom>
          <a:ln w="15875">
            <a:solidFill>
              <a:schemeClr val="bg1">
                <a:lumMod val="50000"/>
              </a:schemeClr>
            </a:solidFill>
            <a:prstDash val="sysDot"/>
            <a:tailEnd type="stealth" w="med" len="lg"/>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3568767" y="1523978"/>
            <a:ext cx="2267712" cy="438912"/>
            <a:chOff x="8036485" y="3390822"/>
            <a:chExt cx="2267712" cy="438912"/>
          </a:xfrm>
          <a:solidFill>
            <a:schemeClr val="bg1">
              <a:lumMod val="95000"/>
            </a:schemeClr>
          </a:solidFill>
        </p:grpSpPr>
        <p:sp>
          <p:nvSpPr>
            <p:cNvPr id="106" name="Parallelogram 105"/>
            <p:cNvSpPr/>
            <p:nvPr/>
          </p:nvSpPr>
          <p:spPr>
            <a:xfrm>
              <a:off x="8037220"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7" name="Parallelogram 106"/>
            <p:cNvSpPr/>
            <p:nvPr/>
          </p:nvSpPr>
          <p:spPr>
            <a:xfrm>
              <a:off x="8174284"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8" name="Parallelogram 107"/>
            <p:cNvSpPr/>
            <p:nvPr/>
          </p:nvSpPr>
          <p:spPr>
            <a:xfrm>
              <a:off x="8313443"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09" name="Parallelogram 108"/>
            <p:cNvSpPr/>
            <p:nvPr/>
          </p:nvSpPr>
          <p:spPr>
            <a:xfrm>
              <a:off x="846584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0" name="Parallelogram 109"/>
            <p:cNvSpPr/>
            <p:nvPr/>
          </p:nvSpPr>
          <p:spPr>
            <a:xfrm>
              <a:off x="860290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1" name="Parallelogram 110"/>
            <p:cNvSpPr/>
            <p:nvPr/>
          </p:nvSpPr>
          <p:spPr>
            <a:xfrm>
              <a:off x="874206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2" name="Parallelogram 111"/>
            <p:cNvSpPr/>
            <p:nvPr/>
          </p:nvSpPr>
          <p:spPr>
            <a:xfrm>
              <a:off x="887817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3" name="Parallelogram 112"/>
            <p:cNvSpPr/>
            <p:nvPr/>
          </p:nvSpPr>
          <p:spPr>
            <a:xfrm>
              <a:off x="8892163" y="3720006"/>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4" name="Parallelogram 113"/>
            <p:cNvSpPr/>
            <p:nvPr/>
          </p:nvSpPr>
          <p:spPr>
            <a:xfrm>
              <a:off x="9029227"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5" name="Parallelogram 114"/>
            <p:cNvSpPr/>
            <p:nvPr/>
          </p:nvSpPr>
          <p:spPr>
            <a:xfrm>
              <a:off x="9168386"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6" name="Parallelogram 115"/>
            <p:cNvSpPr/>
            <p:nvPr/>
          </p:nvSpPr>
          <p:spPr>
            <a:xfrm>
              <a:off x="9304498"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7" name="Parallelogram 116"/>
            <p:cNvSpPr/>
            <p:nvPr/>
          </p:nvSpPr>
          <p:spPr>
            <a:xfrm>
              <a:off x="9457850" y="3610439"/>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8" name="Parallelogram 117"/>
            <p:cNvSpPr/>
            <p:nvPr/>
          </p:nvSpPr>
          <p:spPr>
            <a:xfrm>
              <a:off x="9597009" y="3500710"/>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19" name="Parallelogram 118"/>
            <p:cNvSpPr/>
            <p:nvPr/>
          </p:nvSpPr>
          <p:spPr>
            <a:xfrm>
              <a:off x="9733121" y="3393281"/>
              <a:ext cx="566928" cy="109728"/>
            </a:xfrm>
            <a:prstGeom prst="parallelogram">
              <a:avLst>
                <a:gd name="adj" fmla="val 126110"/>
              </a:avLst>
            </a:prstGeom>
            <a:grp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0" name="Parallelogram 119"/>
            <p:cNvSpPr/>
            <p:nvPr/>
          </p:nvSpPr>
          <p:spPr>
            <a:xfrm>
              <a:off x="8036485" y="3390822"/>
              <a:ext cx="2267712" cy="438912"/>
            </a:xfrm>
            <a:prstGeom prst="parallelogram">
              <a:avLst>
                <a:gd name="adj" fmla="val 12611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1" name="Parallelogram 120"/>
            <p:cNvSpPr/>
            <p:nvPr/>
          </p:nvSpPr>
          <p:spPr>
            <a:xfrm>
              <a:off x="9320786" y="3721982"/>
              <a:ext cx="554661" cy="97305"/>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122" name="Parallelogram 121"/>
            <p:cNvSpPr/>
            <p:nvPr/>
          </p:nvSpPr>
          <p:spPr>
            <a:xfrm>
              <a:off x="8460845" y="3397123"/>
              <a:ext cx="555772" cy="105886"/>
            </a:xfrm>
            <a:prstGeom prst="parallelogram">
              <a:avLst>
                <a:gd name="adj" fmla="val 126110"/>
              </a:avLst>
            </a:prstGeom>
            <a:solidFill>
              <a:srgbClr val="F1F1F1"/>
            </a:solidFill>
            <a:ln w="12700">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grpSp>
    </p:spTree>
    <p:extLst>
      <p:ext uri="{BB962C8B-B14F-4D97-AF65-F5344CB8AC3E}">
        <p14:creationId xmlns:p14="http://schemas.microsoft.com/office/powerpoint/2010/main" val="756935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1000"/>
                                        <p:tgtEl>
                                          <p:spTgt spid="32"/>
                                        </p:tgtEl>
                                      </p:cBhvr>
                                    </p:animEffect>
                                  </p:childTnLst>
                                </p:cTn>
                              </p:par>
                              <p:par>
                                <p:cTn id="22" presetID="22" presetClass="entr" presetSubtype="1"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up)">
                                      <p:cBhvr>
                                        <p:cTn id="24" dur="1000"/>
                                        <p:tgtEl>
                                          <p:spTgt spid="33"/>
                                        </p:tgtEl>
                                      </p:cBhvr>
                                    </p:animEffect>
                                  </p:childTnLst>
                                </p:cTn>
                              </p:par>
                              <p:par>
                                <p:cTn id="25" presetID="22" presetClass="entr" presetSubtype="1"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1000"/>
                                        <p:tgtEl>
                                          <p:spTgt spid="34"/>
                                        </p:tgtEl>
                                      </p:cBhvr>
                                    </p:animEffect>
                                  </p:childTnLst>
                                </p:cTn>
                              </p:par>
                              <p:par>
                                <p:cTn id="28" presetID="22" presetClass="entr" presetSubtype="1"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1000"/>
                                        <p:tgtEl>
                                          <p:spTgt spid="56"/>
                                        </p:tgtEl>
                                      </p:cBhvr>
                                    </p:animEffect>
                                  </p:childTnLst>
                                </p:cTn>
                              </p:par>
                              <p:par>
                                <p:cTn id="31" presetID="22" presetClass="entr" presetSubtype="1"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wipe(up)">
                                      <p:cBhvr>
                                        <p:cTn id="33" dur="1000"/>
                                        <p:tgtEl>
                                          <p:spTgt spid="57"/>
                                        </p:tgtEl>
                                      </p:cBhvr>
                                    </p:animEffect>
                                  </p:childTnLst>
                                </p:cTn>
                              </p:par>
                              <p:par>
                                <p:cTn id="34" presetID="22" presetClass="entr" presetSubtype="1"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up)">
                                      <p:cBhvr>
                                        <p:cTn id="36" dur="1000"/>
                                        <p:tgtEl>
                                          <p:spTgt spid="58"/>
                                        </p:tgtEl>
                                      </p:cBhvr>
                                    </p:animEffect>
                                  </p:childTnLst>
                                </p:cTn>
                              </p:par>
                              <p:par>
                                <p:cTn id="37" presetID="22" presetClass="entr" presetSubtype="1"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wipe(up)">
                                      <p:cBhvr>
                                        <p:cTn id="39" dur="1000"/>
                                        <p:tgtEl>
                                          <p:spTgt spid="77"/>
                                        </p:tgtEl>
                                      </p:cBhvr>
                                    </p:animEffect>
                                  </p:childTnLst>
                                </p:cTn>
                              </p:par>
                              <p:par>
                                <p:cTn id="40" presetID="22" presetClass="entr" presetSubtype="1" fill="hold"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up)">
                                      <p:cBhvr>
                                        <p:cTn id="42" dur="1000"/>
                                        <p:tgtEl>
                                          <p:spTgt spid="78"/>
                                        </p:tgtEl>
                                      </p:cBhvr>
                                    </p:animEffect>
                                  </p:childTnLst>
                                </p:cTn>
                              </p:par>
                              <p:par>
                                <p:cTn id="43" presetID="22" presetClass="entr" presetSubtype="1" fill="hold" nodeType="withEffect">
                                  <p:stCondLst>
                                    <p:cond delay="0"/>
                                  </p:stCondLst>
                                  <p:childTnLst>
                                    <p:set>
                                      <p:cBhvr>
                                        <p:cTn id="44" dur="1" fill="hold">
                                          <p:stCondLst>
                                            <p:cond delay="0"/>
                                          </p:stCondLst>
                                        </p:cTn>
                                        <p:tgtEl>
                                          <p:spTgt spid="79"/>
                                        </p:tgtEl>
                                        <p:attrNameLst>
                                          <p:attrName>style.visibility</p:attrName>
                                        </p:attrNameLst>
                                      </p:cBhvr>
                                      <p:to>
                                        <p:strVal val="visible"/>
                                      </p:to>
                                    </p:set>
                                    <p:animEffect transition="in" filter="wipe(up)">
                                      <p:cBhvr>
                                        <p:cTn id="45" dur="1000"/>
                                        <p:tgtEl>
                                          <p:spTgt spid="79"/>
                                        </p:tgtEl>
                                      </p:cBhvr>
                                    </p:animEffect>
                                  </p:childTnLst>
                                </p:cTn>
                              </p:par>
                              <p:par>
                                <p:cTn id="46" presetID="22" presetClass="entr" presetSubtype="1" fill="hold" nodeType="with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wipe(up)">
                                      <p:cBhvr>
                                        <p:cTn id="48" dur="1000"/>
                                        <p:tgtEl>
                                          <p:spTgt spid="80"/>
                                        </p:tgtEl>
                                      </p:cBhvr>
                                    </p:animEffect>
                                  </p:childTnLst>
                                </p:cTn>
                              </p:par>
                              <p:par>
                                <p:cTn id="49" presetID="22" presetClass="entr" presetSubtype="1"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wipe(up)">
                                      <p:cBhvr>
                                        <p:cTn id="51" dur="1000"/>
                                        <p:tgtEl>
                                          <p:spTgt spid="81"/>
                                        </p:tgtEl>
                                      </p:cBhvr>
                                    </p:animEffect>
                                  </p:childTnLst>
                                </p:cTn>
                              </p:par>
                              <p:par>
                                <p:cTn id="52" presetID="22" presetClass="entr" presetSubtype="1" fill="hold"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up)">
                                      <p:cBhvr>
                                        <p:cTn id="54" dur="1000"/>
                                        <p:tgtEl>
                                          <p:spTgt spid="82"/>
                                        </p:tgtEl>
                                      </p:cBhvr>
                                    </p:animEffect>
                                  </p:childTnLst>
                                </p:cTn>
                              </p:par>
                              <p:par>
                                <p:cTn id="55" presetID="22" presetClass="entr" presetSubtype="1"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up)">
                                      <p:cBhvr>
                                        <p:cTn id="57" dur="1000"/>
                                        <p:tgtEl>
                                          <p:spTgt spid="83"/>
                                        </p:tgtEl>
                                      </p:cBhvr>
                                    </p:animEffect>
                                  </p:childTnLst>
                                </p:cTn>
                              </p:par>
                              <p:par>
                                <p:cTn id="58" presetID="22" presetClass="entr" presetSubtype="1" fill="hold" nodeType="withEffect">
                                  <p:stCondLst>
                                    <p:cond delay="0"/>
                                  </p:stCondLst>
                                  <p:childTnLst>
                                    <p:set>
                                      <p:cBhvr>
                                        <p:cTn id="59" dur="1" fill="hold">
                                          <p:stCondLst>
                                            <p:cond delay="0"/>
                                          </p:stCondLst>
                                        </p:cTn>
                                        <p:tgtEl>
                                          <p:spTgt spid="84"/>
                                        </p:tgtEl>
                                        <p:attrNameLst>
                                          <p:attrName>style.visibility</p:attrName>
                                        </p:attrNameLst>
                                      </p:cBhvr>
                                      <p:to>
                                        <p:strVal val="visible"/>
                                      </p:to>
                                    </p:set>
                                    <p:animEffect transition="in" filter="wipe(up)">
                                      <p:cBhvr>
                                        <p:cTn id="60" dur="1000"/>
                                        <p:tgtEl>
                                          <p:spTgt spid="84"/>
                                        </p:tgtEl>
                                      </p:cBhvr>
                                    </p:animEffect>
                                  </p:childTnLst>
                                </p:cTn>
                              </p:par>
                              <p:par>
                                <p:cTn id="61" presetID="22" presetClass="entr" presetSubtype="1"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1000"/>
                                        <p:tgtEl>
                                          <p:spTgt spid="85"/>
                                        </p:tgtEl>
                                      </p:cBhvr>
                                    </p:animEffect>
                                  </p:childTnLst>
                                </p:cTn>
                              </p:par>
                              <p:par>
                                <p:cTn id="64" presetID="22" presetClass="entr" presetSubtype="1" fill="hold" nodeType="withEffect">
                                  <p:stCondLst>
                                    <p:cond delay="0"/>
                                  </p:stCondLst>
                                  <p:childTnLst>
                                    <p:set>
                                      <p:cBhvr>
                                        <p:cTn id="65" dur="1" fill="hold">
                                          <p:stCondLst>
                                            <p:cond delay="0"/>
                                          </p:stCondLst>
                                        </p:cTn>
                                        <p:tgtEl>
                                          <p:spTgt spid="86"/>
                                        </p:tgtEl>
                                        <p:attrNameLst>
                                          <p:attrName>style.visibility</p:attrName>
                                        </p:attrNameLst>
                                      </p:cBhvr>
                                      <p:to>
                                        <p:strVal val="visible"/>
                                      </p:to>
                                    </p:set>
                                    <p:animEffect transition="in" filter="wipe(up)">
                                      <p:cBhvr>
                                        <p:cTn id="66" dur="1000"/>
                                        <p:tgtEl>
                                          <p:spTgt spid="86"/>
                                        </p:tgtEl>
                                      </p:cBhvr>
                                    </p:animEffect>
                                  </p:childTnLst>
                                </p:cTn>
                              </p:par>
                              <p:par>
                                <p:cTn id="67" presetID="22" presetClass="entr" presetSubtype="1" fill="hold" nodeType="withEffect">
                                  <p:stCondLst>
                                    <p:cond delay="0"/>
                                  </p:stCondLst>
                                  <p:childTnLst>
                                    <p:set>
                                      <p:cBhvr>
                                        <p:cTn id="68" dur="1" fill="hold">
                                          <p:stCondLst>
                                            <p:cond delay="0"/>
                                          </p:stCondLst>
                                        </p:cTn>
                                        <p:tgtEl>
                                          <p:spTgt spid="87"/>
                                        </p:tgtEl>
                                        <p:attrNameLst>
                                          <p:attrName>style.visibility</p:attrName>
                                        </p:attrNameLst>
                                      </p:cBhvr>
                                      <p:to>
                                        <p:strVal val="visible"/>
                                      </p:to>
                                    </p:set>
                                    <p:animEffect transition="in" filter="wipe(up)">
                                      <p:cBhvr>
                                        <p:cTn id="69" dur="1000"/>
                                        <p:tgtEl>
                                          <p:spTgt spid="87"/>
                                        </p:tgtEl>
                                      </p:cBhvr>
                                    </p:animEffect>
                                  </p:childTnLst>
                                </p:cTn>
                              </p:par>
                              <p:par>
                                <p:cTn id="70" presetID="22" presetClass="entr" presetSubtype="1" fill="hold" nodeType="withEffect">
                                  <p:stCondLst>
                                    <p:cond delay="0"/>
                                  </p:stCondLst>
                                  <p:childTnLst>
                                    <p:set>
                                      <p:cBhvr>
                                        <p:cTn id="71" dur="1" fill="hold">
                                          <p:stCondLst>
                                            <p:cond delay="0"/>
                                          </p:stCondLst>
                                        </p:cTn>
                                        <p:tgtEl>
                                          <p:spTgt spid="88"/>
                                        </p:tgtEl>
                                        <p:attrNameLst>
                                          <p:attrName>style.visibility</p:attrName>
                                        </p:attrNameLst>
                                      </p:cBhvr>
                                      <p:to>
                                        <p:strVal val="visible"/>
                                      </p:to>
                                    </p:set>
                                    <p:animEffect transition="in" filter="wipe(up)">
                                      <p:cBhvr>
                                        <p:cTn id="72" dur="1000"/>
                                        <p:tgtEl>
                                          <p:spTgt spid="88"/>
                                        </p:tgtEl>
                                      </p:cBhvr>
                                    </p:animEffect>
                                  </p:childTnLst>
                                </p:cTn>
                              </p:par>
                              <p:par>
                                <p:cTn id="73" presetID="22" presetClass="entr" presetSubtype="1"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up)">
                                      <p:cBhvr>
                                        <p:cTn id="75" dur="1000"/>
                                        <p:tgtEl>
                                          <p:spTgt spid="89"/>
                                        </p:tgtEl>
                                      </p:cBhvr>
                                    </p:animEffect>
                                  </p:childTnLst>
                                </p:cTn>
                              </p:par>
                              <p:par>
                                <p:cTn id="76" presetID="22" presetClass="entr" presetSubtype="1" fill="hold" nodeType="with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1000"/>
                                        <p:tgtEl>
                                          <p:spTgt spid="90"/>
                                        </p:tgtEl>
                                      </p:cBhvr>
                                    </p:animEffect>
                                  </p:childTnLst>
                                </p:cTn>
                              </p:par>
                              <p:par>
                                <p:cTn id="79" presetID="22" presetClass="entr" presetSubtype="1" fill="hold" nodeType="withEffect">
                                  <p:stCondLst>
                                    <p:cond delay="0"/>
                                  </p:stCondLst>
                                  <p:childTnLst>
                                    <p:set>
                                      <p:cBhvr>
                                        <p:cTn id="80" dur="1" fill="hold">
                                          <p:stCondLst>
                                            <p:cond delay="0"/>
                                          </p:stCondLst>
                                        </p:cTn>
                                        <p:tgtEl>
                                          <p:spTgt spid="91"/>
                                        </p:tgtEl>
                                        <p:attrNameLst>
                                          <p:attrName>style.visibility</p:attrName>
                                        </p:attrNameLst>
                                      </p:cBhvr>
                                      <p:to>
                                        <p:strVal val="visible"/>
                                      </p:to>
                                    </p:set>
                                    <p:animEffect transition="in" filter="wipe(up)">
                                      <p:cBhvr>
                                        <p:cTn id="81" dur="1000"/>
                                        <p:tgtEl>
                                          <p:spTgt spid="91"/>
                                        </p:tgtEl>
                                      </p:cBhvr>
                                    </p:animEffect>
                                  </p:childTnLst>
                                </p:cTn>
                              </p:par>
                              <p:par>
                                <p:cTn id="82" presetID="22" presetClass="entr" presetSubtype="1"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wipe(up)">
                                      <p:cBhvr>
                                        <p:cTn id="84" dur="1000"/>
                                        <p:tgtEl>
                                          <p:spTgt spid="92"/>
                                        </p:tgtEl>
                                      </p:cBhvr>
                                    </p:animEffect>
                                  </p:childTnLst>
                                </p:cTn>
                              </p:par>
                              <p:par>
                                <p:cTn id="85" presetID="22" presetClass="entr" presetSubtype="1"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wipe(up)">
                                      <p:cBhvr>
                                        <p:cTn id="87" dur="1000"/>
                                        <p:tgtEl>
                                          <p:spTgt spid="93"/>
                                        </p:tgtEl>
                                      </p:cBhvr>
                                    </p:animEffect>
                                  </p:childTnLst>
                                </p:cTn>
                              </p:par>
                              <p:par>
                                <p:cTn id="88" presetID="22" presetClass="entr" presetSubtype="1"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animEffect transition="in" filter="wipe(up)">
                                      <p:cBhvr>
                                        <p:cTn id="90" dur="1000"/>
                                        <p:tgtEl>
                                          <p:spTgt spid="94"/>
                                        </p:tgtEl>
                                      </p:cBhvr>
                                    </p:animEffect>
                                  </p:childTnLst>
                                </p:cTn>
                              </p:par>
                              <p:par>
                                <p:cTn id="91" presetID="22" presetClass="entr" presetSubtype="1"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up)">
                                      <p:cBhvr>
                                        <p:cTn id="93" dur="1000"/>
                                        <p:tgtEl>
                                          <p:spTgt spid="95"/>
                                        </p:tgtEl>
                                      </p:cBhvr>
                                    </p:animEffect>
                                  </p:childTnLst>
                                </p:cTn>
                              </p:par>
                              <p:par>
                                <p:cTn id="94" presetID="22" presetClass="entr" presetSubtype="1" fill="hold" nodeType="with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wipe(up)">
                                      <p:cBhvr>
                                        <p:cTn id="96" dur="1000"/>
                                        <p:tgtEl>
                                          <p:spTgt spid="96"/>
                                        </p:tgtEl>
                                      </p:cBhvr>
                                    </p:animEffect>
                                  </p:childTnLst>
                                </p:cTn>
                              </p:par>
                              <p:par>
                                <p:cTn id="97" presetID="22" presetClass="entr" presetSubtype="1" fill="hold" nodeType="withEffect">
                                  <p:stCondLst>
                                    <p:cond delay="0"/>
                                  </p:stCondLst>
                                  <p:childTnLst>
                                    <p:set>
                                      <p:cBhvr>
                                        <p:cTn id="98" dur="1" fill="hold">
                                          <p:stCondLst>
                                            <p:cond delay="0"/>
                                          </p:stCondLst>
                                        </p:cTn>
                                        <p:tgtEl>
                                          <p:spTgt spid="97"/>
                                        </p:tgtEl>
                                        <p:attrNameLst>
                                          <p:attrName>style.visibility</p:attrName>
                                        </p:attrNameLst>
                                      </p:cBhvr>
                                      <p:to>
                                        <p:strVal val="visible"/>
                                      </p:to>
                                    </p:set>
                                    <p:animEffect transition="in" filter="wipe(up)">
                                      <p:cBhvr>
                                        <p:cTn id="99" dur="1000"/>
                                        <p:tgtEl>
                                          <p:spTgt spid="97"/>
                                        </p:tgtEl>
                                      </p:cBhvr>
                                    </p:animEffect>
                                  </p:childTnLst>
                                </p:cTn>
                              </p:par>
                              <p:par>
                                <p:cTn id="100" presetID="22" presetClass="entr" presetSubtype="1" fill="hold" nodeType="with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wipe(up)">
                                      <p:cBhvr>
                                        <p:cTn id="102" dur="1000"/>
                                        <p:tgtEl>
                                          <p:spTgt spid="98"/>
                                        </p:tgtEl>
                                      </p:cBhvr>
                                    </p:animEffect>
                                  </p:childTnLst>
                                </p:cTn>
                              </p:par>
                              <p:par>
                                <p:cTn id="103" presetID="22" presetClass="entr" presetSubtype="1" fill="hold" nodeType="withEffect">
                                  <p:stCondLst>
                                    <p:cond delay="0"/>
                                  </p:stCondLst>
                                  <p:childTnLst>
                                    <p:set>
                                      <p:cBhvr>
                                        <p:cTn id="104" dur="1" fill="hold">
                                          <p:stCondLst>
                                            <p:cond delay="0"/>
                                          </p:stCondLst>
                                        </p:cTn>
                                        <p:tgtEl>
                                          <p:spTgt spid="99"/>
                                        </p:tgtEl>
                                        <p:attrNameLst>
                                          <p:attrName>style.visibility</p:attrName>
                                        </p:attrNameLst>
                                      </p:cBhvr>
                                      <p:to>
                                        <p:strVal val="visible"/>
                                      </p:to>
                                    </p:set>
                                    <p:animEffect transition="in" filter="wipe(up)">
                                      <p:cBhvr>
                                        <p:cTn id="105" dur="1000"/>
                                        <p:tgtEl>
                                          <p:spTgt spid="99"/>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104"/>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2"/>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14"/>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101"/>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0" grpId="0"/>
      <p:bldP spid="101" grpId="0"/>
      <p:bldP spid="102"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67655" y="6303532"/>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pic>
        <p:nvPicPr>
          <p:cNvPr id="48" name="Picture 47"/>
          <p:cNvPicPr>
            <a:picLocks noChangeAspect="1"/>
          </p:cNvPicPr>
          <p:nvPr/>
        </p:nvPicPr>
        <p:blipFill>
          <a:blip r:embed="rId5"/>
          <a:stretch>
            <a:fillRect/>
          </a:stretch>
        </p:blipFill>
        <p:spPr>
          <a:xfrm>
            <a:off x="7996846" y="2"/>
            <a:ext cx="1147154" cy="973789"/>
          </a:xfrm>
          <a:prstGeom prst="rect">
            <a:avLst/>
          </a:prstGeom>
        </p:spPr>
      </p:pic>
      <p:pic>
        <p:nvPicPr>
          <p:cNvPr id="43" name="Picture 42"/>
          <p:cNvPicPr>
            <a:picLocks noChangeAspect="1"/>
          </p:cNvPicPr>
          <p:nvPr/>
        </p:nvPicPr>
        <p:blipFill>
          <a:blip r:embed="rId6"/>
          <a:stretch>
            <a:fillRect/>
          </a:stretch>
        </p:blipFill>
        <p:spPr>
          <a:xfrm>
            <a:off x="2512409" y="1382408"/>
            <a:ext cx="6606751" cy="4806100"/>
          </a:xfrm>
          <a:prstGeom prst="rect">
            <a:avLst/>
          </a:prstGeom>
        </p:spPr>
      </p:pic>
    </p:spTree>
    <p:extLst>
      <p:ext uri="{BB962C8B-B14F-4D97-AF65-F5344CB8AC3E}">
        <p14:creationId xmlns:p14="http://schemas.microsoft.com/office/powerpoint/2010/main" val="3734201975"/>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098800" y="1382408"/>
            <a:ext cx="3454400" cy="2184400"/>
          </a:xfrm>
          <a:prstGeom prst="rect">
            <a:avLst/>
          </a:prstGeom>
        </p:spPr>
      </p:pic>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3D-Stacked Memory</a:t>
            </a:r>
          </a:p>
        </p:txBody>
      </p:sp>
      <p:sp>
        <p:nvSpPr>
          <p:cNvPr id="3" name="Content Placeholder 2"/>
          <p:cNvSpPr>
            <a:spLocks noGrp="1"/>
          </p:cNvSpPr>
          <p:nvPr>
            <p:ph idx="1"/>
          </p:nvPr>
        </p:nvSpPr>
        <p:spPr>
          <a:xfrm>
            <a:off x="228600" y="3846808"/>
            <a:ext cx="8610600" cy="2401594"/>
          </a:xfrm>
        </p:spPr>
        <p:txBody>
          <a:bodyPr/>
          <a:lstStyle/>
          <a:p>
            <a:r>
              <a:rPr lang="en-US" sz="2400" dirty="0">
                <a:solidFill>
                  <a:schemeClr val="bg1">
                    <a:lumMod val="65000"/>
                  </a:schemeClr>
                </a:solidFill>
              </a:rPr>
              <a:t>3D-stacked DRAM architecture has </a:t>
            </a:r>
            <a:r>
              <a:rPr lang="en-US" sz="2400" b="1" dirty="0">
                <a:solidFill>
                  <a:schemeClr val="bg1">
                    <a:lumMod val="65000"/>
                  </a:schemeClr>
                </a:solidFill>
              </a:rPr>
              <a:t>extremely high bandwidth </a:t>
            </a:r>
            <a:r>
              <a:rPr lang="en-US" sz="2400" dirty="0">
                <a:solidFill>
                  <a:schemeClr val="bg1">
                    <a:lumMod val="65000"/>
                  </a:schemeClr>
                </a:solidFill>
              </a:rPr>
              <a:t>as well as a stacked customizable logic layer</a:t>
            </a:r>
          </a:p>
          <a:p>
            <a:pPr lvl="1"/>
            <a:r>
              <a:rPr lang="en-US" sz="2250" dirty="0">
                <a:solidFill>
                  <a:schemeClr val="bg1">
                    <a:lumMod val="65000"/>
                  </a:schemeClr>
                </a:solidFill>
              </a:rPr>
              <a:t>Logic Layer enables Processing in Memory, offloading computation to this layer and alleviating the memory bus</a:t>
            </a:r>
          </a:p>
          <a:p>
            <a:pPr lvl="1"/>
            <a:r>
              <a:rPr lang="en-US" sz="2250" dirty="0">
                <a:solidFill>
                  <a:schemeClr val="bg1">
                    <a:lumMod val="65000"/>
                  </a:schemeClr>
                </a:solidFill>
              </a:rPr>
              <a:t>Embed GRIM-Filter operations into DRAM logic layer and appropriately distribute </a:t>
            </a:r>
            <a:r>
              <a:rPr lang="en-US" sz="2250" dirty="0" err="1">
                <a:solidFill>
                  <a:schemeClr val="bg1">
                    <a:lumMod val="65000"/>
                  </a:schemeClr>
                </a:solidFill>
              </a:rPr>
              <a:t>bitvectors</a:t>
            </a:r>
            <a:r>
              <a:rPr lang="en-US" sz="2250" dirty="0">
                <a:solidFill>
                  <a:schemeClr val="bg1">
                    <a:lumMod val="65000"/>
                  </a:schemeClr>
                </a:solidFill>
              </a:rPr>
              <a:t> throughout memory</a:t>
            </a:r>
          </a:p>
          <a:p>
            <a:endParaRPr lang="en-US" dirty="0">
              <a:solidFill>
                <a:schemeClr val="bg1">
                  <a:lumMod val="65000"/>
                </a:schemeClr>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32132"/>
            <a:ext cx="8839200" cy="2374900"/>
          </a:xfrm>
          <a:prstGeom prst="rect">
            <a:avLst/>
          </a:prstGeom>
        </p:spPr>
      </p:pic>
      <p:sp>
        <p:nvSpPr>
          <p:cNvPr id="6" name="TextBox 5"/>
          <p:cNvSpPr txBox="1"/>
          <p:nvPr/>
        </p:nvSpPr>
        <p:spPr>
          <a:xfrm>
            <a:off x="15621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Memory Array</a:t>
            </a:r>
          </a:p>
        </p:txBody>
      </p:sp>
      <p:sp>
        <p:nvSpPr>
          <p:cNvPr id="7" name="TextBox 6"/>
          <p:cNvSpPr txBox="1"/>
          <p:nvPr/>
        </p:nvSpPr>
        <p:spPr>
          <a:xfrm>
            <a:off x="6692900" y="7162800"/>
            <a:ext cx="203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a:ea typeface="+mn-ea"/>
                <a:cs typeface="+mn-cs"/>
              </a:rPr>
              <a:t>Customized Logic</a:t>
            </a: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p:txBody>
      </p:sp>
      <p:sp>
        <p:nvSpPr>
          <p:cNvPr id="46" name="Rectangle 45"/>
          <p:cNvSpPr/>
          <p:nvPr/>
        </p:nvSpPr>
        <p:spPr>
          <a:xfrm>
            <a:off x="4018051" y="6340958"/>
            <a:ext cx="5601507" cy="20005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Tahoma"/>
                <a:ea typeface="+mn-ea"/>
                <a:cs typeface="+mn-cs"/>
              </a:rPr>
              <a:t>http://i1-news.softpedia-static.com/images/news2/Micron-and-Samsung-Join-Force-to-Create-Next-Gen-Hybrid-Memory-2.png</a:t>
            </a:r>
          </a:p>
        </p:txBody>
      </p:sp>
      <p:pic>
        <p:nvPicPr>
          <p:cNvPr id="48" name="Picture 47"/>
          <p:cNvPicPr>
            <a:picLocks noChangeAspect="1"/>
          </p:cNvPicPr>
          <p:nvPr/>
        </p:nvPicPr>
        <p:blipFill>
          <a:blip r:embed="rId5"/>
          <a:stretch>
            <a:fillRect/>
          </a:stretch>
        </p:blipFill>
        <p:spPr>
          <a:xfrm>
            <a:off x="7996846" y="2"/>
            <a:ext cx="1147154" cy="973789"/>
          </a:xfrm>
          <a:prstGeom prst="rect">
            <a:avLst/>
          </a:prstGeom>
        </p:spPr>
      </p:pic>
      <p:sp>
        <p:nvSpPr>
          <p:cNvPr id="49" name="Rectangle 48"/>
          <p:cNvSpPr/>
          <p:nvPr/>
        </p:nvSpPr>
        <p:spPr>
          <a:xfrm>
            <a:off x="226409" y="6142208"/>
            <a:ext cx="4572000" cy="27699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a:ea typeface="+mn-ea"/>
                <a:cs typeface="+mn-cs"/>
              </a:rPr>
              <a:t>http://</a:t>
            </a:r>
            <a:r>
              <a:rPr kumimoji="0" lang="en-US" sz="1200" b="0" i="0" u="none" strike="noStrike" kern="1200" cap="none" spc="0" normalizeH="0" baseline="0" noProof="0" dirty="0" err="1">
                <a:ln>
                  <a:noFill/>
                </a:ln>
                <a:solidFill>
                  <a:srgbClr val="000000"/>
                </a:solidFill>
                <a:effectLst/>
                <a:uLnTx/>
                <a:uFillTx/>
                <a:latin typeface="Tahoma"/>
                <a:ea typeface="+mn-ea"/>
                <a:cs typeface="+mn-cs"/>
              </a:rPr>
              <a:t>images.anandtech.com</a:t>
            </a:r>
            <a:r>
              <a:rPr kumimoji="0" lang="en-US" sz="1200" b="0" i="0" u="none" strike="noStrike" kern="1200" cap="none" spc="0" normalizeH="0" baseline="0" noProof="0" dirty="0">
                <a:ln>
                  <a:noFill/>
                </a:ln>
                <a:solidFill>
                  <a:srgbClr val="000000"/>
                </a:solidFill>
                <a:effectLst/>
                <a:uLnTx/>
                <a:uFillTx/>
                <a:latin typeface="Tahoma"/>
                <a:ea typeface="+mn-ea"/>
                <a:cs typeface="+mn-cs"/>
              </a:rPr>
              <a:t>/</a:t>
            </a:r>
            <a:r>
              <a:rPr kumimoji="0" lang="en-US" sz="1200" b="0" i="0" u="none" strike="noStrike" kern="1200" cap="none" spc="0" normalizeH="0" baseline="0" noProof="0" dirty="0" err="1">
                <a:ln>
                  <a:noFill/>
                </a:ln>
                <a:solidFill>
                  <a:srgbClr val="000000"/>
                </a:solidFill>
                <a:effectLst/>
                <a:uLnTx/>
                <a:uFillTx/>
                <a:latin typeface="Tahoma"/>
                <a:ea typeface="+mn-ea"/>
                <a:cs typeface="+mn-cs"/>
              </a:rPr>
              <a:t>doci</a:t>
            </a:r>
            <a:r>
              <a:rPr kumimoji="0" lang="en-US" sz="1200" b="0" i="0" u="none" strike="noStrike" kern="1200" cap="none" spc="0" normalizeH="0" baseline="0" noProof="0" dirty="0">
                <a:ln>
                  <a:noFill/>
                </a:ln>
                <a:solidFill>
                  <a:srgbClr val="000000"/>
                </a:solidFill>
                <a:effectLst/>
                <a:uLnTx/>
                <a:uFillTx/>
                <a:latin typeface="Tahoma"/>
                <a:ea typeface="+mn-ea"/>
                <a:cs typeface="+mn-cs"/>
              </a:rPr>
              <a:t>/9266/HBMCar_678x452.jpg</a:t>
            </a:r>
          </a:p>
        </p:txBody>
      </p:sp>
      <p:pic>
        <p:nvPicPr>
          <p:cNvPr id="43" name="Picture 42"/>
          <p:cNvPicPr>
            <a:picLocks noChangeAspect="1"/>
          </p:cNvPicPr>
          <p:nvPr/>
        </p:nvPicPr>
        <p:blipFill>
          <a:blip r:embed="rId6"/>
          <a:stretch>
            <a:fillRect/>
          </a:stretch>
        </p:blipFill>
        <p:spPr>
          <a:xfrm>
            <a:off x="2512409" y="1382408"/>
            <a:ext cx="6606751" cy="4768674"/>
          </a:xfrm>
          <a:prstGeom prst="rect">
            <a:avLst/>
          </a:prstGeom>
        </p:spPr>
      </p:pic>
      <p:pic>
        <p:nvPicPr>
          <p:cNvPr id="45" name="Picture 44"/>
          <p:cNvPicPr>
            <a:picLocks noChangeAspect="1"/>
          </p:cNvPicPr>
          <p:nvPr/>
        </p:nvPicPr>
        <p:blipFill>
          <a:blip r:embed="rId7"/>
          <a:stretch>
            <a:fillRect/>
          </a:stretch>
        </p:blipFill>
        <p:spPr>
          <a:xfrm>
            <a:off x="228600" y="942936"/>
            <a:ext cx="5587185" cy="5199272"/>
          </a:xfrm>
          <a:prstGeom prst="rect">
            <a:avLst/>
          </a:prstGeom>
        </p:spPr>
      </p:pic>
    </p:spTree>
    <p:extLst>
      <p:ext uri="{BB962C8B-B14F-4D97-AF65-F5344CB8AC3E}">
        <p14:creationId xmlns:p14="http://schemas.microsoft.com/office/powerpoint/2010/main" val="1659753388"/>
      </p:ext>
    </p:extLst>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600" y="4286933"/>
            <a:ext cx="8610600" cy="2264876"/>
          </a:xfrm>
        </p:spPr>
        <p:txBody>
          <a:bodyPr/>
          <a:lstStyle/>
          <a:p>
            <a:r>
              <a:rPr lang="en-US" sz="2400" dirty="0"/>
              <a:t>Each DRAM layer is organized as an array of </a:t>
            </a:r>
            <a:r>
              <a:rPr lang="en-US" sz="2400" b="1" dirty="0">
                <a:solidFill>
                  <a:srgbClr val="0070C0"/>
                </a:solidFill>
              </a:rPr>
              <a:t>banks</a:t>
            </a:r>
          </a:p>
          <a:p>
            <a:pPr lvl="1"/>
            <a:r>
              <a:rPr lang="en-US" sz="2250" dirty="0"/>
              <a:t>A</a:t>
            </a:r>
            <a:r>
              <a:rPr lang="en-US" sz="2250" b="1" dirty="0">
                <a:solidFill>
                  <a:srgbClr val="0070C0"/>
                </a:solidFill>
              </a:rPr>
              <a:t> bank </a:t>
            </a:r>
            <a:r>
              <a:rPr lang="en-US" sz="2250" dirty="0"/>
              <a:t>is an array of cells with a row buffer to transfer data</a:t>
            </a:r>
          </a:p>
          <a:p>
            <a:pPr lvl="2"/>
            <a:endParaRPr lang="en-US" sz="2250" dirty="0"/>
          </a:p>
          <a:p>
            <a:r>
              <a:rPr lang="en-US" sz="2400" dirty="0"/>
              <a:t>The layout of </a:t>
            </a:r>
            <a:r>
              <a:rPr lang="en-US" sz="2400" dirty="0" err="1"/>
              <a:t>bitvectors</a:t>
            </a:r>
            <a:r>
              <a:rPr lang="en-US" sz="2400" dirty="0"/>
              <a:t> in a bank enables filtering many bins in parallel</a:t>
            </a:r>
          </a:p>
          <a:p>
            <a:endParaRPr lang="en-US"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8" name="Picture 7"/>
          <p:cNvPicPr>
            <a:picLocks noChangeAspect="1"/>
          </p:cNvPicPr>
          <p:nvPr/>
        </p:nvPicPr>
        <p:blipFill>
          <a:blip r:embed="rId3"/>
          <a:stretch>
            <a:fillRect/>
          </a:stretch>
        </p:blipFill>
        <p:spPr>
          <a:xfrm>
            <a:off x="7996846" y="2"/>
            <a:ext cx="1147154" cy="973789"/>
          </a:xfrm>
          <a:prstGeom prst="rect">
            <a:avLst/>
          </a:prstGeom>
        </p:spPr>
      </p:pic>
      <p:pic>
        <p:nvPicPr>
          <p:cNvPr id="445" name="Picture 444"/>
          <p:cNvPicPr>
            <a:picLocks noChangeAspect="1"/>
          </p:cNvPicPr>
          <p:nvPr/>
        </p:nvPicPr>
        <p:blipFill rotWithShape="1">
          <a:blip r:embed="rId4"/>
          <a:srcRect l="22839"/>
          <a:stretch/>
        </p:blipFill>
        <p:spPr>
          <a:xfrm>
            <a:off x="2548328" y="1219200"/>
            <a:ext cx="5448518" cy="2768600"/>
          </a:xfrm>
          <a:prstGeom prst="rect">
            <a:avLst/>
          </a:prstGeom>
        </p:spPr>
      </p:pic>
      <p:pic>
        <p:nvPicPr>
          <p:cNvPr id="446" name="Picture 445"/>
          <p:cNvPicPr>
            <a:picLocks noChangeAspect="1"/>
          </p:cNvPicPr>
          <p:nvPr/>
        </p:nvPicPr>
        <p:blipFill>
          <a:blip r:embed="rId5"/>
          <a:stretch>
            <a:fillRect/>
          </a:stretch>
        </p:blipFill>
        <p:spPr>
          <a:xfrm>
            <a:off x="919553" y="1171691"/>
            <a:ext cx="7082446" cy="2820218"/>
          </a:xfrm>
          <a:prstGeom prst="rect">
            <a:avLst/>
          </a:prstGeom>
        </p:spPr>
      </p:pic>
    </p:spTree>
    <p:extLst>
      <p:ext uri="{BB962C8B-B14F-4D97-AF65-F5344CB8AC3E}">
        <p14:creationId xmlns:p14="http://schemas.microsoft.com/office/powerpoint/2010/main" val="611704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in 3D-Stacked DRAM</a:t>
            </a:r>
          </a:p>
        </p:txBody>
      </p:sp>
      <p:sp>
        <p:nvSpPr>
          <p:cNvPr id="3" name="Content Placeholder 2"/>
          <p:cNvSpPr>
            <a:spLocks noGrp="1"/>
          </p:cNvSpPr>
          <p:nvPr>
            <p:ph idx="1"/>
          </p:nvPr>
        </p:nvSpPr>
        <p:spPr>
          <a:xfrm>
            <a:off x="228598" y="4072950"/>
            <a:ext cx="8610600" cy="1592262"/>
          </a:xfrm>
        </p:spPr>
        <p:txBody>
          <a:bodyPr/>
          <a:lstStyle/>
          <a:p>
            <a:r>
              <a:rPr lang="en-US" sz="2400" dirty="0"/>
              <a:t>Customized logic for accumulation and comparison </a:t>
            </a:r>
            <a:br>
              <a:rPr lang="en-US" sz="2400" dirty="0"/>
            </a:br>
            <a:r>
              <a:rPr lang="en-US" sz="2400" dirty="0"/>
              <a:t>per genome segment</a:t>
            </a:r>
          </a:p>
          <a:p>
            <a:pPr lvl="1"/>
            <a:r>
              <a:rPr lang="en-US" sz="2250" dirty="0"/>
              <a:t>Low area overhead, simple implementation</a:t>
            </a:r>
          </a:p>
          <a:p>
            <a:pPr lvl="1"/>
            <a:r>
              <a:rPr lang="en-US" sz="2250" dirty="0"/>
              <a:t>For HBM2, we use 4096 </a:t>
            </a:r>
            <a:r>
              <a:rPr lang="en-US" sz="2250" dirty="0" err="1"/>
              <a:t>incrementer</a:t>
            </a:r>
            <a:r>
              <a:rPr lang="en-US" sz="2250" dirty="0"/>
              <a:t> LUTs, 7-bit counters, and comparators in logic layer</a:t>
            </a:r>
          </a:p>
          <a:p>
            <a:pPr marL="258365" lvl="1" indent="0">
              <a:buNone/>
            </a:pPr>
            <a:endParaRPr lang="en-US" sz="4800" b="1" dirty="0">
              <a:solidFill>
                <a:srgbClr val="FF0000"/>
              </a:solidFill>
            </a:endParaRPr>
          </a:p>
          <a:p>
            <a:pPr lvl="1"/>
            <a:endParaRPr lang="en-US" sz="2250" dirty="0"/>
          </a:p>
          <a:p>
            <a:endParaRPr lang="en-US" sz="2000" dirty="0"/>
          </a:p>
          <a:p>
            <a:pPr lvl="1"/>
            <a:endParaRPr lang="en-US" sz="225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8" name="Picture 7"/>
          <p:cNvPicPr>
            <a:picLocks noChangeAspect="1"/>
          </p:cNvPicPr>
          <p:nvPr/>
        </p:nvPicPr>
        <p:blipFill>
          <a:blip r:embed="rId3"/>
          <a:stretch>
            <a:fillRect/>
          </a:stretch>
        </p:blipFill>
        <p:spPr>
          <a:xfrm>
            <a:off x="7996846" y="2"/>
            <a:ext cx="1147154" cy="973789"/>
          </a:xfrm>
          <a:prstGeom prst="rect">
            <a:avLst/>
          </a:prstGeom>
        </p:spPr>
      </p:pic>
      <p:pic>
        <p:nvPicPr>
          <p:cNvPr id="5" name="Picture 4"/>
          <p:cNvPicPr>
            <a:picLocks noChangeAspect="1"/>
          </p:cNvPicPr>
          <p:nvPr/>
        </p:nvPicPr>
        <p:blipFill>
          <a:blip r:embed="rId4"/>
          <a:stretch>
            <a:fillRect/>
          </a:stretch>
        </p:blipFill>
        <p:spPr>
          <a:xfrm>
            <a:off x="1108909" y="886860"/>
            <a:ext cx="6849979" cy="3108670"/>
          </a:xfrm>
          <a:prstGeom prst="rect">
            <a:avLst/>
          </a:prstGeom>
        </p:spPr>
      </p:pic>
      <p:sp>
        <p:nvSpPr>
          <p:cNvPr id="7" name="Rectangle 6"/>
          <p:cNvSpPr/>
          <p:nvPr/>
        </p:nvSpPr>
        <p:spPr>
          <a:xfrm>
            <a:off x="2329610" y="5973636"/>
            <a:ext cx="440857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30A0"/>
                </a:solidFill>
                <a:effectLst/>
                <a:uLnTx/>
                <a:uFillTx/>
                <a:latin typeface="Tahoma"/>
                <a:ea typeface="+mn-ea"/>
                <a:cs typeface="+mn-cs"/>
              </a:rPr>
              <a:t>Details are in the paper</a:t>
            </a:r>
          </a:p>
        </p:txBody>
      </p:sp>
    </p:spTree>
    <p:extLst>
      <p:ext uri="{BB962C8B-B14F-4D97-AF65-F5344CB8AC3E}">
        <p14:creationId xmlns:p14="http://schemas.microsoft.com/office/powerpoint/2010/main" val="231065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In-Memory Computation Today?</a:t>
            </a:r>
          </a:p>
        </p:txBody>
      </p:sp>
      <p:sp>
        <p:nvSpPr>
          <p:cNvPr id="3" name="Content Placeholder 2"/>
          <p:cNvSpPr>
            <a:spLocks noGrp="1"/>
          </p:cNvSpPr>
          <p:nvPr>
            <p:ph idx="1"/>
          </p:nvPr>
        </p:nvSpPr>
        <p:spPr/>
        <p:txBody>
          <a:bodyPr/>
          <a:lstStyle/>
          <a:p>
            <a:r>
              <a:rPr lang="en-US" dirty="0">
                <a:solidFill>
                  <a:srgbClr val="FF0000"/>
                </a:solidFill>
              </a:rPr>
              <a:t>Push from Technology</a:t>
            </a:r>
          </a:p>
          <a:p>
            <a:pPr lvl="1"/>
            <a:r>
              <a:rPr lang="en-US" dirty="0">
                <a:solidFill>
                  <a:srgbClr val="0000FF"/>
                </a:solidFill>
              </a:rPr>
              <a:t>DRAM Scaling at jeopardy </a:t>
            </a:r>
          </a:p>
          <a:p>
            <a:pPr marL="344487" lvl="1" indent="0">
              <a:buNone/>
            </a:pPr>
            <a:r>
              <a:rPr lang="en-US" dirty="0">
                <a:sym typeface="Wingdings"/>
              </a:rPr>
              <a:t>    Controllers close to DRAM</a:t>
            </a:r>
          </a:p>
          <a:p>
            <a:pPr marL="344487" lvl="1" indent="0">
              <a:buNone/>
            </a:pPr>
            <a:r>
              <a:rPr lang="en-US" dirty="0">
                <a:sym typeface="Wingdings"/>
              </a:rPr>
              <a:t>    Industry open to new memory architectures</a:t>
            </a:r>
          </a:p>
          <a:p>
            <a:pPr lvl="1"/>
            <a:endParaRPr lang="en-US" dirty="0"/>
          </a:p>
          <a:p>
            <a:endParaRPr lang="en-US" dirty="0">
              <a:solidFill>
                <a:srgbClr val="FF0000"/>
              </a:solidFill>
            </a:endParaRPr>
          </a:p>
          <a:p>
            <a:endParaRPr lang="en-US" dirty="0">
              <a:solidFill>
                <a:srgbClr val="FF0000"/>
              </a:solidFill>
            </a:endParaRPr>
          </a:p>
          <a:p>
            <a:r>
              <a:rPr lang="en-US" dirty="0">
                <a:solidFill>
                  <a:srgbClr val="FF0000"/>
                </a:solidFill>
              </a:rPr>
              <a:t>Pull from Systems and Applications</a:t>
            </a:r>
          </a:p>
          <a:p>
            <a:pPr lvl="1"/>
            <a:r>
              <a:rPr lang="en-US" dirty="0">
                <a:solidFill>
                  <a:srgbClr val="0000FF"/>
                </a:solidFill>
              </a:rPr>
              <a:t>Data access is a major system and application bottleneck</a:t>
            </a:r>
          </a:p>
          <a:p>
            <a:pPr lvl="1"/>
            <a:r>
              <a:rPr lang="en-US" dirty="0">
                <a:solidFill>
                  <a:srgbClr val="0000FF"/>
                </a:solidFill>
              </a:rPr>
              <a:t>Systems are energy limited</a:t>
            </a:r>
          </a:p>
          <a:p>
            <a:pPr lvl="1"/>
            <a:r>
              <a:rPr lang="en-US" dirty="0">
                <a:solidFill>
                  <a:srgbClr val="0000FF"/>
                </a:solidFill>
              </a:rPr>
              <a:t>Data movement much more energy-hungry than computation</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29</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107504" y="1394054"/>
            <a:ext cx="7772400" cy="1422400"/>
          </a:xfrm>
          <a:prstGeom prst="rect">
            <a:avLst/>
          </a:prstGeom>
        </p:spPr>
      </p:pic>
      <p:pic>
        <p:nvPicPr>
          <p:cNvPr id="6" name="Picture 2" descr="http://www.extremetech.com/wp-content/uploads/2013/09/hybrid_memory_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250038"/>
            <a:ext cx="5040560" cy="361912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948264" y="1178030"/>
            <a:ext cx="1689100" cy="2451100"/>
          </a:xfrm>
          <a:prstGeom prst="rect">
            <a:avLst/>
          </a:prstGeom>
        </p:spPr>
      </p:pic>
      <p:sp>
        <p:nvSpPr>
          <p:cNvPr id="9" name="TextBox 8"/>
          <p:cNvSpPr txBox="1"/>
          <p:nvPr/>
        </p:nvSpPr>
        <p:spPr>
          <a:xfrm>
            <a:off x="7343567" y="1304704"/>
            <a:ext cx="1692929" cy="307777"/>
          </a:xfrm>
          <a:prstGeom prst="rect">
            <a:avLst/>
          </a:prstGeom>
          <a:noFill/>
        </p:spPr>
        <p:txBody>
          <a:bodyPr wrap="none" rtlCol="0">
            <a:spAutoFit/>
          </a:bodyPr>
          <a:lstStyle/>
          <a:p>
            <a:r>
              <a:rPr lang="en-US" sz="1400" dirty="0">
                <a:solidFill>
                  <a:srgbClr val="FFFFFF"/>
                </a:solidFill>
              </a:rPr>
              <a:t>Dally, </a:t>
            </a:r>
            <a:r>
              <a:rPr lang="en-US" sz="1400" dirty="0" err="1">
                <a:solidFill>
                  <a:srgbClr val="FFFFFF"/>
                </a:solidFill>
              </a:rPr>
              <a:t>HiPEAC</a:t>
            </a:r>
            <a:r>
              <a:rPr lang="en-US" sz="1400" dirty="0">
                <a:solidFill>
                  <a:srgbClr val="FFFFFF"/>
                </a:solidFill>
              </a:rPr>
              <a:t> 2015</a:t>
            </a:r>
          </a:p>
        </p:txBody>
      </p:sp>
    </p:spTree>
    <p:extLst>
      <p:ext uri="{BB962C8B-B14F-4D97-AF65-F5344CB8AC3E}">
        <p14:creationId xmlns:p14="http://schemas.microsoft.com/office/powerpoint/2010/main" val="13997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Background:</a:t>
            </a: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endPar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158747293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Methodology</a:t>
            </a:r>
          </a:p>
        </p:txBody>
      </p:sp>
      <p:sp>
        <p:nvSpPr>
          <p:cNvPr id="3" name="Content Placeholder 2"/>
          <p:cNvSpPr>
            <a:spLocks noGrp="1"/>
          </p:cNvSpPr>
          <p:nvPr>
            <p:ph idx="1"/>
          </p:nvPr>
        </p:nvSpPr>
        <p:spPr>
          <a:xfrm>
            <a:off x="228600" y="930442"/>
            <a:ext cx="8610600" cy="5165558"/>
          </a:xfrm>
        </p:spPr>
        <p:txBody>
          <a:bodyPr/>
          <a:lstStyle/>
          <a:p>
            <a:r>
              <a:rPr lang="en-US" sz="2400" dirty="0"/>
              <a:t>Performance simulated using an in-house 3D-Stacked DRAM simulator</a:t>
            </a:r>
          </a:p>
          <a:p>
            <a:endParaRPr lang="en-US" sz="1050" dirty="0"/>
          </a:p>
          <a:p>
            <a:r>
              <a:rPr lang="en-US" sz="2400" dirty="0"/>
              <a:t>Evaluate 10 real read data sets</a:t>
            </a:r>
            <a:r>
              <a:rPr lang="en-US" sz="2400" b="1" dirty="0">
                <a:solidFill>
                  <a:srgbClr val="C00000"/>
                </a:solidFill>
              </a:rPr>
              <a:t> </a:t>
            </a:r>
            <a:r>
              <a:rPr lang="en-US" sz="2400" dirty="0"/>
              <a:t>(From the 1000 Genomes Project)</a:t>
            </a:r>
          </a:p>
          <a:p>
            <a:pPr lvl="1"/>
            <a:r>
              <a:rPr lang="en-US" sz="2250" dirty="0"/>
              <a:t>Each data set consists of 4 million reads of length 100</a:t>
            </a:r>
          </a:p>
          <a:p>
            <a:pPr lvl="1"/>
            <a:endParaRPr lang="en-US" sz="1200" dirty="0"/>
          </a:p>
          <a:p>
            <a:r>
              <a:rPr lang="en-US" sz="2400" dirty="0"/>
              <a:t>Evaluate two key metrics</a:t>
            </a:r>
          </a:p>
          <a:p>
            <a:pPr lvl="1"/>
            <a:r>
              <a:rPr lang="en-US" sz="2100" dirty="0"/>
              <a:t>Performance</a:t>
            </a:r>
          </a:p>
          <a:p>
            <a:pPr lvl="1"/>
            <a:r>
              <a:rPr lang="en-US" sz="2250" dirty="0"/>
              <a:t>False negative rate</a:t>
            </a:r>
          </a:p>
          <a:p>
            <a:pPr lvl="2">
              <a:buSzPct val="100000"/>
              <a:buFont typeface="Wingdings" charset="2"/>
              <a:buChar char="§"/>
            </a:pPr>
            <a:r>
              <a:rPr lang="en-US" sz="1850" dirty="0"/>
              <a:t>The fraction of locations that pass the filter but result in a mismatch</a:t>
            </a:r>
          </a:p>
          <a:p>
            <a:pPr lvl="2">
              <a:buSzPct val="100000"/>
              <a:buFont typeface="Wingdings" charset="2"/>
              <a:buChar char="§"/>
            </a:pPr>
            <a:endParaRPr lang="en-US" sz="1100" dirty="0"/>
          </a:p>
          <a:p>
            <a:pPr marL="257175" lvl="1" indent="-257175">
              <a:buClr>
                <a:schemeClr val="accent1"/>
              </a:buClr>
              <a:buSzPct val="125000"/>
              <a:buFont typeface="Wingdings" charset="2"/>
              <a:buChar char="§"/>
            </a:pPr>
            <a:r>
              <a:rPr lang="en-US" sz="2400" dirty="0"/>
              <a:t>Compare against a state-of-the-art filter, </a:t>
            </a:r>
            <a:r>
              <a:rPr lang="en-US" sz="2400" dirty="0" err="1"/>
              <a:t>FastHASH</a:t>
            </a:r>
            <a:r>
              <a:rPr lang="en-US" sz="2400" dirty="0"/>
              <a:t> </a:t>
            </a:r>
            <a:r>
              <a:rPr lang="en-US" sz="1600" b="1" dirty="0">
                <a:solidFill>
                  <a:srgbClr val="4E6229"/>
                </a:solidFill>
              </a:rPr>
              <a:t>[Xin+, BMC Genomics 2013] </a:t>
            </a:r>
            <a:r>
              <a:rPr lang="en-US" sz="2400" dirty="0"/>
              <a:t>when using </a:t>
            </a:r>
            <a:r>
              <a:rPr lang="en-US" sz="2400" dirty="0" err="1"/>
              <a:t>mrFAST</a:t>
            </a:r>
            <a:r>
              <a:rPr lang="en-US" sz="2400" dirty="0"/>
              <a:t>, but </a:t>
            </a:r>
            <a:r>
              <a:rPr lang="en-US" sz="2400" b="1" dirty="0">
                <a:solidFill>
                  <a:srgbClr val="7030A0"/>
                </a:solidFill>
              </a:rPr>
              <a:t>GRIM-Filter can be used with ANY read mapper</a:t>
            </a:r>
            <a:endParaRPr lang="en-US" sz="1600" b="1" dirty="0">
              <a:solidFill>
                <a:srgbClr val="7030A0"/>
              </a:solidFill>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6711469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4" name="Rectangle 23"/>
          <p:cNvSpPr/>
          <p:nvPr/>
        </p:nvSpPr>
        <p:spPr>
          <a:xfrm>
            <a:off x="0" y="4551360"/>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GRIM-Filter Performance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7" name="TextBox 16"/>
          <p:cNvSpPr txBox="1"/>
          <p:nvPr/>
        </p:nvSpPr>
        <p:spPr>
          <a:xfrm>
            <a:off x="1773732" y="5144537"/>
            <a:ext cx="55203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2.1x average performance benefit</a:t>
            </a:r>
          </a:p>
        </p:txBody>
      </p:sp>
      <p:pic>
        <p:nvPicPr>
          <p:cNvPr id="18" name="Picture 17"/>
          <p:cNvPicPr>
            <a:picLocks noChangeAspect="1"/>
          </p:cNvPicPr>
          <p:nvPr/>
        </p:nvPicPr>
        <p:blipFill>
          <a:blip r:embed="rId3"/>
          <a:stretch>
            <a:fillRect/>
          </a:stretch>
        </p:blipFill>
        <p:spPr>
          <a:xfrm>
            <a:off x="7996846" y="2"/>
            <a:ext cx="1147154" cy="973789"/>
          </a:xfrm>
          <a:prstGeom prst="rect">
            <a:avLst/>
          </a:prstGeom>
        </p:spPr>
      </p:pic>
      <p:sp>
        <p:nvSpPr>
          <p:cNvPr id="20" name="TextBox 19"/>
          <p:cNvSpPr txBox="1"/>
          <p:nvPr/>
        </p:nvSpPr>
        <p:spPr>
          <a:xfrm>
            <a:off x="550264" y="4624762"/>
            <a:ext cx="82889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1.8x-3.7x performance benefit across real data sets</a:t>
            </a:r>
          </a:p>
        </p:txBody>
      </p:sp>
      <p:sp>
        <p:nvSpPr>
          <p:cNvPr id="23" name="Content Placeholder 2"/>
          <p:cNvSpPr>
            <a:spLocks noGrp="1"/>
          </p:cNvSpPr>
          <p:nvPr>
            <p:ph idx="1"/>
          </p:nvPr>
        </p:nvSpPr>
        <p:spPr>
          <a:xfrm>
            <a:off x="389429" y="3260175"/>
            <a:ext cx="8610600" cy="1737231"/>
          </a:xfrm>
        </p:spPr>
        <p:txBody>
          <a:bodyPr/>
          <a:lstStyle/>
          <a:p>
            <a:endParaRPr lang="en-US" sz="2400" dirty="0"/>
          </a:p>
          <a:p>
            <a:pPr marL="0" indent="0">
              <a:buNone/>
            </a:pPr>
            <a:endParaRPr lang="en-US" sz="2400" dirty="0"/>
          </a:p>
        </p:txBody>
      </p:sp>
      <p:graphicFrame>
        <p:nvGraphicFramePr>
          <p:cNvPr id="12" name="Chart 11"/>
          <p:cNvGraphicFramePr>
            <a:graphicFrameLocks/>
          </p:cNvGraphicFramePr>
          <p:nvPr>
            <p:extLst/>
          </p:nvPr>
        </p:nvGraphicFramePr>
        <p:xfrm>
          <a:off x="550264" y="1829167"/>
          <a:ext cx="6373059" cy="264346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7267662" y="2752041"/>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6696192" y="2171193"/>
            <a:ext cx="230383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16" name="TextBox 15"/>
          <p:cNvSpPr txBox="1"/>
          <p:nvPr/>
        </p:nvSpPr>
        <p:spPr>
          <a:xfrm rot="16200000">
            <a:off x="-1143057" y="2852139"/>
            <a:ext cx="281519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Time </a:t>
            </a:r>
            <a:r>
              <a:rPr kumimoji="0" lang="en-US" sz="2000" b="0" i="0" u="none" strike="noStrike" kern="1200" cap="none" spc="0" normalizeH="0" baseline="0" noProof="0" dirty="0">
                <a:ln>
                  <a:noFill/>
                </a:ln>
                <a:solidFill>
                  <a:srgbClr val="000000"/>
                </a:solidFill>
                <a:effectLst/>
                <a:uLnTx/>
                <a:uFillTx/>
                <a:latin typeface="Tahoma"/>
                <a:ea typeface="+mn-ea"/>
                <a:cs typeface="+mn-cs"/>
              </a:rPr>
              <a:t>(×1000 seconds)</a:t>
            </a:r>
          </a:p>
        </p:txBody>
      </p:sp>
      <p:sp>
        <p:nvSpPr>
          <p:cNvPr id="19" name="Rectangle 18"/>
          <p:cNvSpPr/>
          <p:nvPr/>
        </p:nvSpPr>
        <p:spPr>
          <a:xfrm>
            <a:off x="1773732" y="1479997"/>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1" name="TextBox 20"/>
          <p:cNvSpPr txBox="1"/>
          <p:nvPr/>
        </p:nvSpPr>
        <p:spPr>
          <a:xfrm>
            <a:off x="2418520" y="1401725"/>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2" name="Rectangle 21"/>
          <p:cNvSpPr/>
          <p:nvPr/>
        </p:nvSpPr>
        <p:spPr>
          <a:xfrm>
            <a:off x="4575813" y="1479997"/>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6" name="TextBox 25"/>
          <p:cNvSpPr txBox="1"/>
          <p:nvPr/>
        </p:nvSpPr>
        <p:spPr>
          <a:xfrm>
            <a:off x="5219660" y="1401725"/>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endParaRPr kumimoji="0" lang="en-US" sz="1600" b="0" i="0" u="none" strike="noStrike" kern="1200" cap="none" spc="0" normalizeH="0" baseline="0" noProof="0" dirty="0">
              <a:ln>
                <a:noFill/>
              </a:ln>
              <a:solidFill>
                <a:srgbClr val="000000"/>
              </a:solidFill>
              <a:effectLst/>
              <a:uLnTx/>
              <a:uFillTx/>
              <a:latin typeface="Tahoma"/>
              <a:ea typeface="+mn-ea"/>
              <a:cs typeface="+mn-cs"/>
            </a:endParaRPr>
          </a:p>
        </p:txBody>
      </p:sp>
      <p:sp>
        <p:nvSpPr>
          <p:cNvPr id="27" name="TextBox 26"/>
          <p:cNvSpPr txBox="1"/>
          <p:nvPr/>
        </p:nvSpPr>
        <p:spPr>
          <a:xfrm>
            <a:off x="1773732" y="964505"/>
            <a:ext cx="48856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Execution Times</a:t>
            </a:r>
          </a:p>
        </p:txBody>
      </p:sp>
      <p:sp>
        <p:nvSpPr>
          <p:cNvPr id="25" name="TextBox 24"/>
          <p:cNvSpPr txBox="1"/>
          <p:nvPr/>
        </p:nvSpPr>
        <p:spPr>
          <a:xfrm>
            <a:off x="11372" y="5904146"/>
            <a:ext cx="913262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gets performance due to its hardware-software co-design</a:t>
            </a:r>
          </a:p>
        </p:txBody>
      </p:sp>
    </p:spTree>
    <p:extLst>
      <p:ext uri="{BB962C8B-B14F-4D97-AF65-F5344CB8AC3E}">
        <p14:creationId xmlns:p14="http://schemas.microsoft.com/office/powerpoint/2010/main" val="4140563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17" grpId="0"/>
      <p:bldP spid="20" grpId="0"/>
      <p:bldP spid="25"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37063"/>
            <a:ext cx="9144000" cy="1175797"/>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 name="Title 1"/>
          <p:cNvSpPr>
            <a:spLocks noGrp="1"/>
          </p:cNvSpPr>
          <p:nvPr>
            <p:ph type="title"/>
          </p:nvPr>
        </p:nvSpPr>
        <p:spPr/>
        <p:txBody>
          <a:bodyPr/>
          <a:lstStyle/>
          <a:p>
            <a:r>
              <a:rPr lang="en-US" sz="4000" b="1" dirty="0">
                <a:solidFill>
                  <a:schemeClr val="tx1"/>
                </a:solidFill>
                <a:latin typeface="Cambria" charset="0"/>
                <a:ea typeface="Cambria" charset="0"/>
                <a:cs typeface="Cambria" charset="0"/>
              </a:rPr>
              <a:t>GRIM-Filter False Negative Rate</a:t>
            </a:r>
          </a:p>
        </p:txBody>
      </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293</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
        <p:nvSpPr>
          <p:cNvPr id="19" name="TextBox 18"/>
          <p:cNvSpPr txBox="1"/>
          <p:nvPr/>
        </p:nvSpPr>
        <p:spPr>
          <a:xfrm>
            <a:off x="1107951" y="5098795"/>
            <a:ext cx="7270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Tahoma"/>
                <a:ea typeface="+mn-ea"/>
                <a:cs typeface="+mn-cs"/>
              </a:rPr>
              <a:t>6.0x average reduction in False Negative Rate</a:t>
            </a:r>
          </a:p>
        </p:txBody>
      </p:sp>
      <p:pic>
        <p:nvPicPr>
          <p:cNvPr id="18" name="Picture 17"/>
          <p:cNvPicPr>
            <a:picLocks noChangeAspect="1"/>
          </p:cNvPicPr>
          <p:nvPr/>
        </p:nvPicPr>
        <p:blipFill>
          <a:blip r:embed="rId3"/>
          <a:stretch>
            <a:fillRect/>
          </a:stretch>
        </p:blipFill>
        <p:spPr>
          <a:xfrm>
            <a:off x="7996846" y="2"/>
            <a:ext cx="1147154" cy="973789"/>
          </a:xfrm>
          <a:prstGeom prst="rect">
            <a:avLst/>
          </a:prstGeom>
        </p:spPr>
      </p:pic>
      <p:sp>
        <p:nvSpPr>
          <p:cNvPr id="20" name="TextBox 19"/>
          <p:cNvSpPr txBox="1"/>
          <p:nvPr/>
        </p:nvSpPr>
        <p:spPr>
          <a:xfrm>
            <a:off x="228600" y="4610465"/>
            <a:ext cx="8915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ahoma"/>
                <a:ea typeface="+mn-ea"/>
                <a:cs typeface="+mn-cs"/>
              </a:rPr>
              <a:t>5.6x-6.4x False Negative reduction across real data sets</a:t>
            </a:r>
          </a:p>
        </p:txBody>
      </p:sp>
      <p:sp>
        <p:nvSpPr>
          <p:cNvPr id="11" name="TextBox 10"/>
          <p:cNvSpPr txBox="1"/>
          <p:nvPr/>
        </p:nvSpPr>
        <p:spPr>
          <a:xfrm rot="16200000">
            <a:off x="-1103391" y="2843973"/>
            <a:ext cx="274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False Negative Rate</a:t>
            </a:r>
            <a:endParaRPr kumimoji="0" lang="en-US" sz="2000" b="0" i="0" u="none" strike="noStrike" kern="1200" cap="none" spc="0" normalizeH="0" baseline="0" noProof="0" dirty="0">
              <a:ln>
                <a:noFill/>
              </a:ln>
              <a:solidFill>
                <a:srgbClr val="000000"/>
              </a:solidFill>
              <a:effectLst/>
              <a:uLnTx/>
              <a:uFillTx/>
              <a:latin typeface="Tahoma"/>
              <a:ea typeface="+mn-ea"/>
              <a:cs typeface="+mn-cs"/>
            </a:endParaRPr>
          </a:p>
        </p:txBody>
      </p:sp>
      <p:sp>
        <p:nvSpPr>
          <p:cNvPr id="14" name="TextBox 13"/>
          <p:cNvSpPr txBox="1"/>
          <p:nvPr/>
        </p:nvSpPr>
        <p:spPr>
          <a:xfrm>
            <a:off x="7320300" y="2721732"/>
            <a:ext cx="116089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Tahoma"/>
                <a:ea typeface="+mn-ea"/>
                <a:cs typeface="+mn-cs"/>
              </a:rPr>
              <a:t>e</a:t>
            </a:r>
            <a:r>
              <a:rPr kumimoji="0" lang="en-US" sz="1800" b="1" i="0" u="none" strike="noStrike" kern="1200" cap="none" spc="0" normalizeH="0" baseline="0" noProof="0" dirty="0">
                <a:ln>
                  <a:noFill/>
                </a:ln>
                <a:solidFill>
                  <a:srgbClr val="000000"/>
                </a:solidFill>
                <a:effectLst/>
                <a:uLnTx/>
                <a:uFillTx/>
                <a:latin typeface="Tahoma"/>
                <a:ea typeface="+mn-ea"/>
                <a:cs typeface="+mn-cs"/>
              </a:rPr>
              <a:t> = 0.05</a:t>
            </a:r>
            <a:endParaRPr kumimoji="0" lang="en-US" sz="1800" b="0" i="1" u="none" strike="noStrike" kern="1200" cap="none" spc="0" normalizeH="0" baseline="0" noProof="0" dirty="0">
              <a:ln>
                <a:noFill/>
              </a:ln>
              <a:solidFill>
                <a:srgbClr val="000000"/>
              </a:solidFill>
              <a:effectLst/>
              <a:uLnTx/>
              <a:uFillTx/>
              <a:latin typeface="Tahoma"/>
              <a:ea typeface="+mn-ea"/>
              <a:cs typeface="+mn-cs"/>
            </a:endParaRPr>
          </a:p>
        </p:txBody>
      </p:sp>
      <p:sp>
        <p:nvSpPr>
          <p:cNvPr id="15" name="Rectangle 14"/>
          <p:cNvSpPr/>
          <p:nvPr/>
        </p:nvSpPr>
        <p:spPr>
          <a:xfrm>
            <a:off x="1626478" y="1502728"/>
            <a:ext cx="638628" cy="19681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17" name="TextBox 16"/>
          <p:cNvSpPr txBox="1"/>
          <p:nvPr/>
        </p:nvSpPr>
        <p:spPr>
          <a:xfrm>
            <a:off x="2265106" y="1421732"/>
            <a:ext cx="170674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Tahoma"/>
                <a:ea typeface="+mn-ea"/>
                <a:cs typeface="+mn-cs"/>
              </a:rPr>
              <a:t>FastHASH</a:t>
            </a:r>
            <a:r>
              <a:rPr kumimoji="0" lang="en-US" sz="1800" b="0" i="0" u="none" strike="noStrike" kern="1200" cap="none" spc="0" normalizeH="0" baseline="0" noProof="0" dirty="0">
                <a:ln>
                  <a:noFill/>
                </a:ln>
                <a:solidFill>
                  <a:srgbClr val="000000"/>
                </a:solidFill>
                <a:effectLst/>
                <a:uLnTx/>
                <a:uFillTx/>
                <a:latin typeface="Tahoma"/>
                <a:ea typeface="+mn-ea"/>
                <a:cs typeface="+mn-cs"/>
              </a:rPr>
              <a:t> filter</a:t>
            </a:r>
          </a:p>
        </p:txBody>
      </p:sp>
      <p:sp>
        <p:nvSpPr>
          <p:cNvPr id="21" name="Rectangle 20"/>
          <p:cNvSpPr/>
          <p:nvPr/>
        </p:nvSpPr>
        <p:spPr>
          <a:xfrm>
            <a:off x="4428559" y="1502728"/>
            <a:ext cx="638628" cy="196817"/>
          </a:xfrm>
          <a:prstGeom prst="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2" name="TextBox 21"/>
          <p:cNvSpPr txBox="1"/>
          <p:nvPr/>
        </p:nvSpPr>
        <p:spPr>
          <a:xfrm>
            <a:off x="5072406" y="1424456"/>
            <a:ext cx="13374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GRIM-Filter</a:t>
            </a:r>
          </a:p>
        </p:txBody>
      </p:sp>
      <p:graphicFrame>
        <p:nvGraphicFramePr>
          <p:cNvPr id="24" name="Chart 23"/>
          <p:cNvGraphicFramePr>
            <a:graphicFrameLocks/>
          </p:cNvGraphicFramePr>
          <p:nvPr>
            <p:extLst/>
          </p:nvPr>
        </p:nvGraphicFramePr>
        <p:xfrm>
          <a:off x="609600" y="1844713"/>
          <a:ext cx="6318127" cy="2609099"/>
        </p:xfrm>
        <a:graphic>
          <a:graphicData uri="http://schemas.openxmlformats.org/drawingml/2006/chart">
            <c:chart xmlns:c="http://schemas.openxmlformats.org/drawingml/2006/chart" xmlns:r="http://schemas.openxmlformats.org/officeDocument/2006/relationships" r:id="rId4"/>
          </a:graphicData>
        </a:graphic>
      </p:graphicFrame>
      <p:pic>
        <p:nvPicPr>
          <p:cNvPr id="25" name="Picture 24"/>
          <p:cNvPicPr>
            <a:picLocks noChangeAspect="1"/>
          </p:cNvPicPr>
          <p:nvPr/>
        </p:nvPicPr>
        <p:blipFill>
          <a:blip r:embed="rId5"/>
          <a:stretch>
            <a:fillRect/>
          </a:stretch>
        </p:blipFill>
        <p:spPr>
          <a:xfrm>
            <a:off x="609600" y="3777745"/>
            <a:ext cx="6203398" cy="622300"/>
          </a:xfrm>
          <a:prstGeom prst="rect">
            <a:avLst/>
          </a:prstGeom>
        </p:spPr>
      </p:pic>
      <p:sp>
        <p:nvSpPr>
          <p:cNvPr id="26" name="TextBox 25"/>
          <p:cNvSpPr txBox="1"/>
          <p:nvPr/>
        </p:nvSpPr>
        <p:spPr>
          <a:xfrm>
            <a:off x="1579409" y="1000843"/>
            <a:ext cx="50372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Tahoma"/>
                <a:ea typeface="+mn-ea"/>
                <a:cs typeface="+mn-cs"/>
              </a:rPr>
              <a:t>Benchmarks and their False Negative Rates</a:t>
            </a:r>
          </a:p>
        </p:txBody>
      </p:sp>
      <p:sp>
        <p:nvSpPr>
          <p:cNvPr id="13" name="TextBox 12"/>
          <p:cNvSpPr txBox="1"/>
          <p:nvPr/>
        </p:nvSpPr>
        <p:spPr>
          <a:xfrm>
            <a:off x="6748830" y="2069823"/>
            <a:ext cx="230383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Tahoma"/>
                <a:ea typeface="+mn-ea"/>
                <a:cs typeface="+mn-cs"/>
              </a:rPr>
              <a:t>Sequence Alignment</a:t>
            </a:r>
            <a:br>
              <a:rPr kumimoji="0" lang="en-US" sz="1600" b="1" i="0" u="none" strike="noStrike" kern="1200" cap="none" spc="0" normalizeH="0" baseline="0" noProof="0" dirty="0">
                <a:ln>
                  <a:noFill/>
                </a:ln>
                <a:solidFill>
                  <a:srgbClr val="000000"/>
                </a:solidFill>
                <a:effectLst/>
                <a:uLnTx/>
                <a:uFillTx/>
                <a:latin typeface="Tahoma"/>
                <a:ea typeface="+mn-ea"/>
                <a:cs typeface="+mn-cs"/>
              </a:rPr>
            </a:br>
            <a:r>
              <a:rPr kumimoji="0" lang="en-US" sz="1600" b="1" i="0" u="none" strike="noStrike" kern="1200" cap="none" spc="0" normalizeH="0" baseline="0" noProof="0" dirty="0">
                <a:ln>
                  <a:noFill/>
                </a:ln>
                <a:solidFill>
                  <a:srgbClr val="000000"/>
                </a:solidFill>
                <a:effectLst/>
                <a:uLnTx/>
                <a:uFillTx/>
                <a:latin typeface="Tahoma"/>
                <a:ea typeface="+mn-ea"/>
                <a:cs typeface="+mn-cs"/>
              </a:rPr>
              <a:t>Error Tolerance </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r>
              <a:rPr kumimoji="0" lang="en-US" sz="1600" b="0" i="1" u="none" strike="noStrike" kern="1200" cap="none" spc="0" normalizeH="0" baseline="0" noProof="0" dirty="0">
                <a:ln>
                  <a:noFill/>
                </a:ln>
                <a:solidFill>
                  <a:srgbClr val="000000"/>
                </a:solidFill>
                <a:effectLst/>
                <a:uLnTx/>
                <a:uFillTx/>
                <a:latin typeface="Tahoma"/>
                <a:ea typeface="+mn-ea"/>
                <a:cs typeface="+mn-cs"/>
              </a:rPr>
              <a:t>e</a:t>
            </a:r>
            <a:r>
              <a:rPr kumimoji="0" lang="en-US" sz="1600" b="0" i="0" u="none" strike="noStrike" kern="1200" cap="none" spc="0" normalizeH="0" baseline="0" noProof="0" dirty="0">
                <a:ln>
                  <a:noFill/>
                </a:ln>
                <a:solidFill>
                  <a:srgbClr val="000000"/>
                </a:solidFill>
                <a:effectLst/>
                <a:uLnTx/>
                <a:uFillTx/>
                <a:latin typeface="Tahoma"/>
                <a:ea typeface="+mn-ea"/>
                <a:cs typeface="+mn-cs"/>
              </a:rPr>
              <a:t>)</a:t>
            </a:r>
          </a:p>
        </p:txBody>
      </p:sp>
      <p:sp>
        <p:nvSpPr>
          <p:cNvPr id="23" name="Rectangle 22"/>
          <p:cNvSpPr/>
          <p:nvPr/>
        </p:nvSpPr>
        <p:spPr>
          <a:xfrm>
            <a:off x="0" y="5745639"/>
            <a:ext cx="9144000" cy="682776"/>
          </a:xfrm>
          <a:prstGeom prst="rect">
            <a:avLst/>
          </a:prstGeom>
          <a:solidFill>
            <a:schemeClr val="accent1">
              <a:lumMod val="60000"/>
              <a:lumOff val="4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ahoma"/>
              <a:ea typeface="+mn-ea"/>
              <a:cs typeface="+mn-cs"/>
            </a:endParaRPr>
          </a:p>
        </p:txBody>
      </p:sp>
      <p:sp>
        <p:nvSpPr>
          <p:cNvPr id="27" name="TextBox 26"/>
          <p:cNvSpPr txBox="1"/>
          <p:nvPr/>
        </p:nvSpPr>
        <p:spPr>
          <a:xfrm>
            <a:off x="195641" y="5915297"/>
            <a:ext cx="87527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ahoma"/>
                <a:ea typeface="+mn-ea"/>
                <a:cs typeface="+mn-cs"/>
              </a:rPr>
              <a:t>GRIM-Filter utilizes more information available in the read to filter</a:t>
            </a:r>
          </a:p>
        </p:txBody>
      </p:sp>
    </p:spTree>
    <p:extLst>
      <p:ext uri="{BB962C8B-B14F-4D97-AF65-F5344CB8AC3E}">
        <p14:creationId xmlns:p14="http://schemas.microsoft.com/office/powerpoint/2010/main" val="3307779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p:bldP spid="20" grpId="0"/>
      <p:bldP spid="23" grpId="0" animBg="1"/>
      <p:bldP spid="27"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Other Results in the Paper </a:t>
            </a:r>
          </a:p>
        </p:txBody>
      </p:sp>
      <p:sp>
        <p:nvSpPr>
          <p:cNvPr id="3" name="Content Placeholder 2"/>
          <p:cNvSpPr>
            <a:spLocks noGrp="1"/>
          </p:cNvSpPr>
          <p:nvPr>
            <p:ph idx="1"/>
          </p:nvPr>
        </p:nvSpPr>
        <p:spPr/>
        <p:txBody>
          <a:bodyPr/>
          <a:lstStyle/>
          <a:p>
            <a:r>
              <a:rPr lang="en-US" sz="2400" dirty="0"/>
              <a:t>Sensitivity of execution time and false negative rates to error tolerance of string matching</a:t>
            </a:r>
          </a:p>
          <a:p>
            <a:endParaRPr lang="en-US" sz="2400" dirty="0"/>
          </a:p>
          <a:p>
            <a:r>
              <a:rPr lang="en-US" sz="2400" dirty="0"/>
              <a:t>Read mapper execution time breakdown</a:t>
            </a:r>
          </a:p>
          <a:p>
            <a:endParaRPr lang="en-US" sz="2400" dirty="0"/>
          </a:p>
          <a:p>
            <a:r>
              <a:rPr lang="en-US" sz="2400" dirty="0"/>
              <a:t>Sensitivity studies on the filter</a:t>
            </a:r>
          </a:p>
          <a:p>
            <a:pPr lvl="1"/>
            <a:r>
              <a:rPr lang="en-US" sz="2250" dirty="0"/>
              <a:t>Token Size</a:t>
            </a:r>
          </a:p>
          <a:p>
            <a:pPr lvl="1"/>
            <a:r>
              <a:rPr lang="en-US" sz="2250" dirty="0"/>
              <a:t>Bin Size</a:t>
            </a:r>
          </a:p>
          <a:p>
            <a:pPr lvl="1"/>
            <a:r>
              <a:rPr lang="en-US" sz="2250" dirty="0"/>
              <a:t>Error Tolerance</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34462599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834190"/>
            <a:ext cx="8382000" cy="6652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1.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Motivation and Goal</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4" name="Rectangle 3"/>
          <p:cNvSpPr/>
          <p:nvPr/>
        </p:nvSpPr>
        <p:spPr>
          <a:xfrm>
            <a:off x="381000" y="1620254"/>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2. </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Background:</a:t>
            </a: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Read Mappers</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5" name="Rectangle 4"/>
          <p:cNvSpPr/>
          <p:nvPr/>
        </p:nvSpPr>
        <p:spPr>
          <a:xfrm>
            <a:off x="381000" y="4172092"/>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4</a:t>
            </a:r>
            <a:r>
              <a:rPr kumimoji="0" lang="en-US" sz="36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Mapping GRIM-Filter to 3D-Stacked Memory</a:t>
            </a:r>
          </a:p>
        </p:txBody>
      </p:sp>
      <p:sp>
        <p:nvSpPr>
          <p:cNvPr id="7" name="Rectangle 6"/>
          <p:cNvSpPr/>
          <p:nvPr/>
        </p:nvSpPr>
        <p:spPr>
          <a:xfrm>
            <a:off x="381000" y="4947015"/>
            <a:ext cx="8382000" cy="654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5.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Results</a:t>
            </a:r>
          </a:p>
        </p:txBody>
      </p:sp>
      <p:sp>
        <p:nvSpPr>
          <p:cNvPr id="8" name="Rectangle 7"/>
          <p:cNvSpPr/>
          <p:nvPr/>
        </p:nvSpPr>
        <p:spPr>
          <a:xfrm>
            <a:off x="381000" y="3406365"/>
            <a:ext cx="8382000" cy="6578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3.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Our Proposal: GRIM-Filter</a:t>
            </a:r>
            <a:endParaRPr kumimoji="0" lang="en-US" sz="40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endParaRPr>
          </a:p>
        </p:txBody>
      </p:sp>
      <p:sp>
        <p:nvSpPr>
          <p:cNvPr id="10" name="Title 1"/>
          <p:cNvSpPr>
            <a:spLocks noGrp="1"/>
          </p:cNvSpPr>
          <p:nvPr>
            <p:ph type="title"/>
          </p:nvPr>
        </p:nvSpPr>
        <p:spPr>
          <a:xfrm>
            <a:off x="304800" y="25400"/>
            <a:ext cx="8229600" cy="889000"/>
          </a:xfrm>
        </p:spPr>
        <p:txBody>
          <a:bodyPr/>
          <a:lstStyle/>
          <a:p>
            <a:r>
              <a:rPr lang="en-US" sz="4400" b="1" dirty="0">
                <a:solidFill>
                  <a:schemeClr val="tx1"/>
                </a:solidFill>
                <a:latin typeface="Cambria" charset="0"/>
                <a:ea typeface="Cambria" charset="0"/>
                <a:cs typeface="Cambria" charset="0"/>
              </a:rPr>
              <a:t>GRIM-Filter Outline</a:t>
            </a:r>
            <a:endParaRPr lang="en-US" sz="4000" b="1" dirty="0">
              <a:latin typeface="Cambria" panose="02040503050406030204" pitchFamily="18" charset="0"/>
            </a:endParaRPr>
          </a:p>
        </p:txBody>
      </p:sp>
      <p:sp>
        <p:nvSpPr>
          <p:cNvPr id="9" name="Rectangle 8"/>
          <p:cNvSpPr/>
          <p:nvPr/>
        </p:nvSpPr>
        <p:spPr>
          <a:xfrm>
            <a:off x="381000" y="5705896"/>
            <a:ext cx="8382000" cy="654109"/>
          </a:xfrm>
          <a:prstGeom prst="rect">
            <a:avLst/>
          </a:prstGeom>
          <a:solidFill>
            <a:srgbClr val="52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6.</a:t>
            </a:r>
            <a:r>
              <a:rPr kumimoji="0" lang="tr-TR" sz="36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 </a:t>
            </a: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Conclusion</a:t>
            </a:r>
          </a:p>
        </p:txBody>
      </p:sp>
      <p:sp>
        <p:nvSpPr>
          <p:cNvPr id="11" name="Rectangle 10"/>
          <p:cNvSpPr/>
          <p:nvPr/>
        </p:nvSpPr>
        <p:spPr>
          <a:xfrm>
            <a:off x="946484" y="2349993"/>
            <a:ext cx="7816516" cy="4366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a.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a:t>
            </a:r>
          </a:p>
        </p:txBody>
      </p:sp>
      <p:sp>
        <p:nvSpPr>
          <p:cNvPr id="12" name="Rectangle 11"/>
          <p:cNvSpPr/>
          <p:nvPr/>
        </p:nvSpPr>
        <p:spPr>
          <a:xfrm>
            <a:off x="946484" y="2862512"/>
            <a:ext cx="7816516" cy="4261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b. </a:t>
            </a:r>
            <a:r>
              <a:rPr kumimoji="0" lang="en-US" sz="3200" b="0" i="0" u="none" strike="noStrike" kern="1200" cap="none" spc="0" normalizeH="0" baseline="0" noProof="0" dirty="0">
                <a:ln>
                  <a:noFill/>
                </a:ln>
                <a:solidFill>
                  <a:srgbClr val="FFFFFF"/>
                </a:solidFill>
                <a:effectLst/>
                <a:uLnTx/>
                <a:uFillTx/>
                <a:latin typeface="Cambria" panose="02040503050406030204" pitchFamily="18" charset="0"/>
                <a:ea typeface="+mn-ea"/>
                <a:cs typeface="+mn-cs"/>
              </a:rPr>
              <a:t>Hash Table Based with Filter</a:t>
            </a:r>
          </a:p>
        </p:txBody>
      </p:sp>
    </p:spTree>
    <p:extLst>
      <p:ext uri="{BB962C8B-B14F-4D97-AF65-F5344CB8AC3E}">
        <p14:creationId xmlns:p14="http://schemas.microsoft.com/office/powerpoint/2010/main" val="756448312"/>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solidFill>
                  <a:schemeClr val="tx1"/>
                </a:solidFill>
                <a:latin typeface="Cambria" charset="0"/>
                <a:ea typeface="Cambria" charset="0"/>
                <a:cs typeface="Cambria" charset="0"/>
              </a:rPr>
              <a:t>Conclusion</a:t>
            </a:r>
          </a:p>
        </p:txBody>
      </p:sp>
      <p:sp>
        <p:nvSpPr>
          <p:cNvPr id="3" name="Content Placeholder 2"/>
          <p:cNvSpPr>
            <a:spLocks noGrp="1"/>
          </p:cNvSpPr>
          <p:nvPr>
            <p:ph idx="1"/>
          </p:nvPr>
        </p:nvSpPr>
        <p:spPr>
          <a:xfrm>
            <a:off x="228600" y="973791"/>
            <a:ext cx="8610600" cy="5491177"/>
          </a:xfrm>
        </p:spPr>
        <p:txBody>
          <a:bodyPr/>
          <a:lstStyle/>
          <a:p>
            <a:pPr marL="0" indent="0">
              <a:buNone/>
            </a:pPr>
            <a:r>
              <a:rPr lang="en-US" sz="2000" dirty="0"/>
              <a:t>We propose an </a:t>
            </a:r>
            <a:r>
              <a:rPr lang="en-US" sz="2000" dirty="0">
                <a:solidFill>
                  <a:srgbClr val="0070C0"/>
                </a:solidFill>
              </a:rPr>
              <a:t>in-memory filtering algorithm </a:t>
            </a:r>
            <a:r>
              <a:rPr lang="en-US" sz="2000" dirty="0"/>
              <a:t>to</a:t>
            </a:r>
            <a:r>
              <a:rPr lang="en-US" sz="2000" dirty="0">
                <a:solidFill>
                  <a:srgbClr val="0070C0"/>
                </a:solidFill>
              </a:rPr>
              <a:t> accelerate end-to-end read mapping </a:t>
            </a:r>
            <a:r>
              <a:rPr lang="en-US" sz="2000" dirty="0"/>
              <a:t>by reducing the number of required alignments</a:t>
            </a:r>
          </a:p>
          <a:p>
            <a:pPr marL="0" indent="0">
              <a:buNone/>
            </a:pPr>
            <a:endParaRPr lang="en-US" sz="1200" dirty="0">
              <a:solidFill>
                <a:srgbClr val="0070C0"/>
              </a:solidFill>
            </a:endParaRPr>
          </a:p>
          <a:p>
            <a:pPr marL="0" indent="0">
              <a:buNone/>
            </a:pPr>
            <a:r>
              <a:rPr lang="en-US" sz="2000" b="1" dirty="0"/>
              <a:t>Key ideas:</a:t>
            </a:r>
          </a:p>
          <a:p>
            <a:r>
              <a:rPr lang="en-US" sz="2000" dirty="0"/>
              <a:t>Introduce a </a:t>
            </a:r>
            <a:r>
              <a:rPr lang="en-US" sz="2000" b="1" dirty="0">
                <a:solidFill>
                  <a:srgbClr val="006633"/>
                </a:solidFill>
              </a:rPr>
              <a:t>new representation</a:t>
            </a:r>
            <a:r>
              <a:rPr lang="en-US" sz="2000" dirty="0"/>
              <a:t> of coarse-grained segments of the reference genome </a:t>
            </a:r>
          </a:p>
          <a:p>
            <a:r>
              <a:rPr lang="en-US" sz="2000" dirty="0"/>
              <a:t>Use </a:t>
            </a:r>
            <a:r>
              <a:rPr lang="en-US" sz="2000" b="1" dirty="0">
                <a:solidFill>
                  <a:srgbClr val="006633"/>
                </a:solidFill>
              </a:rPr>
              <a:t>massively-parallel in-memory operations</a:t>
            </a:r>
            <a:r>
              <a:rPr lang="en-US" sz="2000" dirty="0"/>
              <a:t> to identify read presence within each coarse-grained segment </a:t>
            </a:r>
          </a:p>
          <a:p>
            <a:endParaRPr lang="en-US" sz="1200" b="1" dirty="0"/>
          </a:p>
          <a:p>
            <a:pPr marL="0" indent="0">
              <a:buNone/>
            </a:pPr>
            <a:r>
              <a:rPr lang="en-US" sz="2000" b="1" dirty="0"/>
              <a:t>Key contributions and results:</a:t>
            </a:r>
          </a:p>
          <a:p>
            <a:r>
              <a:rPr lang="en-US" sz="2000" dirty="0"/>
              <a:t>Customized filtering algorithm for 3D-Stacked DRAM</a:t>
            </a:r>
          </a:p>
          <a:p>
            <a:r>
              <a:rPr lang="en-US" sz="2000" dirty="0"/>
              <a:t>Compared to the previous best filter</a:t>
            </a:r>
          </a:p>
          <a:p>
            <a:pPr lvl="1"/>
            <a:r>
              <a:rPr lang="en-US" dirty="0"/>
              <a:t>We observed </a:t>
            </a:r>
            <a:r>
              <a:rPr lang="en-US" dirty="0">
                <a:solidFill>
                  <a:srgbClr val="0070C0"/>
                </a:solidFill>
              </a:rPr>
              <a:t>1.8x-3.7x read mapping speedup</a:t>
            </a:r>
          </a:p>
          <a:p>
            <a:pPr lvl="1"/>
            <a:r>
              <a:rPr lang="en-US" dirty="0"/>
              <a:t>We observed </a:t>
            </a:r>
            <a:r>
              <a:rPr lang="en-US" dirty="0">
                <a:solidFill>
                  <a:srgbClr val="0070C0"/>
                </a:solidFill>
              </a:rPr>
              <a:t>5.6x-6.4x fewer false negatives</a:t>
            </a:r>
          </a:p>
          <a:p>
            <a:endParaRPr lang="en-US" sz="1200" dirty="0"/>
          </a:p>
          <a:p>
            <a:pPr marL="0" indent="0">
              <a:buNone/>
            </a:pPr>
            <a:r>
              <a:rPr lang="en-US" sz="2000" dirty="0">
                <a:solidFill>
                  <a:srgbClr val="FF0000"/>
                </a:solidFill>
              </a:rPr>
              <a:t>GRIM-Filter is a universal filter </a:t>
            </a:r>
            <a:r>
              <a:rPr lang="en-US" sz="2000" dirty="0"/>
              <a:t>that can be applied to any read mapper </a:t>
            </a:r>
          </a:p>
          <a:p>
            <a:endParaRPr lang="en-US" sz="20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AE9295-42F8-0747-9AE1-33958E89C374}"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3"/>
          <a:stretch>
            <a:fillRect/>
          </a:stretch>
        </p:blipFill>
        <p:spPr>
          <a:xfrm>
            <a:off x="7996846" y="2"/>
            <a:ext cx="1147154" cy="973789"/>
          </a:xfrm>
          <a:prstGeom prst="rect">
            <a:avLst/>
          </a:prstGeom>
        </p:spPr>
      </p:pic>
    </p:spTree>
    <p:extLst>
      <p:ext uri="{BB962C8B-B14F-4D97-AF65-F5344CB8AC3E}">
        <p14:creationId xmlns:p14="http://schemas.microsoft.com/office/powerpoint/2010/main" val="1192149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7700" y="3083219"/>
            <a:ext cx="7848600" cy="1314450"/>
          </a:xfrm>
        </p:spPr>
        <p:txBody>
          <a:bodyPr/>
          <a:lstStyle/>
          <a:p>
            <a:r>
              <a:rPr lang="en-US" sz="2000" b="1" dirty="0" err="1"/>
              <a:t>Jeremie</a:t>
            </a:r>
            <a:r>
              <a:rPr lang="en-US" sz="2000" b="1" dirty="0"/>
              <a:t> S. Kim</a:t>
            </a:r>
            <a:r>
              <a:rPr lang="en-US" sz="2000" dirty="0"/>
              <a:t>, </a:t>
            </a:r>
          </a:p>
          <a:p>
            <a:r>
              <a:rPr lang="en-US" dirty="0" err="1"/>
              <a:t>Damla</a:t>
            </a:r>
            <a:r>
              <a:rPr lang="en-US" dirty="0"/>
              <a:t> </a:t>
            </a:r>
            <a:r>
              <a:rPr lang="en-US" dirty="0" err="1"/>
              <a:t>Senol</a:t>
            </a:r>
            <a:r>
              <a:rPr lang="en-US" dirty="0"/>
              <a:t> Cali, </a:t>
            </a:r>
            <a:r>
              <a:rPr lang="en-US" dirty="0" err="1"/>
              <a:t>Hongyi</a:t>
            </a:r>
            <a:r>
              <a:rPr lang="en-US" dirty="0"/>
              <a:t> Xin, </a:t>
            </a:r>
            <a:r>
              <a:rPr lang="en-US" dirty="0" err="1"/>
              <a:t>Donghyuk</a:t>
            </a:r>
            <a:r>
              <a:rPr lang="en-US" dirty="0"/>
              <a:t> Lee, </a:t>
            </a:r>
          </a:p>
          <a:p>
            <a:r>
              <a:rPr lang="en-US" dirty="0" err="1"/>
              <a:t>Saugata</a:t>
            </a:r>
            <a:r>
              <a:rPr lang="en-US" dirty="0"/>
              <a:t> </a:t>
            </a:r>
            <a:r>
              <a:rPr lang="en-US" dirty="0" err="1"/>
              <a:t>Ghose</a:t>
            </a:r>
            <a:r>
              <a:rPr lang="en-US" dirty="0"/>
              <a:t>, Mohammed </a:t>
            </a:r>
            <a:r>
              <a:rPr lang="en-US" dirty="0" err="1"/>
              <a:t>Alser</a:t>
            </a:r>
            <a:r>
              <a:rPr lang="en-US" dirty="0"/>
              <a:t>, Hasan Hassan, </a:t>
            </a:r>
          </a:p>
          <a:p>
            <a:r>
              <a:rPr lang="en-US" dirty="0" err="1"/>
              <a:t>Oguz</a:t>
            </a:r>
            <a:r>
              <a:rPr lang="en-US" dirty="0"/>
              <a:t> </a:t>
            </a:r>
            <a:r>
              <a:rPr lang="en-US" dirty="0" err="1"/>
              <a:t>Ergin</a:t>
            </a:r>
            <a:r>
              <a:rPr lang="en-US" dirty="0"/>
              <a:t>, Can </a:t>
            </a:r>
            <a:r>
              <a:rPr lang="en-US" dirty="0" err="1"/>
              <a:t>Alkan</a:t>
            </a:r>
            <a:r>
              <a:rPr lang="en-US" dirty="0"/>
              <a:t>, and </a:t>
            </a:r>
            <a:r>
              <a:rPr lang="en-US" dirty="0" err="1"/>
              <a:t>Onur</a:t>
            </a:r>
            <a:r>
              <a:rPr lang="en-US" dirty="0"/>
              <a:t> </a:t>
            </a:r>
            <a:r>
              <a:rPr lang="en-US" dirty="0" err="1"/>
              <a:t>Mutlu</a:t>
            </a:r>
            <a:endParaRPr lang="en-US" dirty="0"/>
          </a:p>
        </p:txBody>
      </p:sp>
      <p:pic>
        <p:nvPicPr>
          <p:cNvPr id="5" name="Picture 4" descr="Burgundy_CMU_JPG_Logo.jpg"/>
          <p:cNvPicPr>
            <a:picLocks noChangeAspect="1"/>
          </p:cNvPicPr>
          <p:nvPr/>
        </p:nvPicPr>
        <p:blipFill>
          <a:blip r:embed="rId3" cstate="print"/>
          <a:stretch>
            <a:fillRect/>
          </a:stretch>
        </p:blipFill>
        <p:spPr>
          <a:xfrm>
            <a:off x="268167" y="5613477"/>
            <a:ext cx="2532185" cy="914400"/>
          </a:xfrm>
          <a:prstGeom prst="rect">
            <a:avLst/>
          </a:prstGeom>
        </p:spPr>
      </p:pic>
      <p:pic>
        <p:nvPicPr>
          <p:cNvPr id="7" name="Picture 6"/>
          <p:cNvPicPr>
            <a:picLocks noChangeAspect="1"/>
          </p:cNvPicPr>
          <p:nvPr/>
        </p:nvPicPr>
        <p:blipFill>
          <a:blip r:embed="rId4"/>
          <a:stretch>
            <a:fillRect/>
          </a:stretch>
        </p:blipFill>
        <p:spPr>
          <a:xfrm>
            <a:off x="4626851" y="5469344"/>
            <a:ext cx="1719262" cy="1371111"/>
          </a:xfrm>
          <a:prstGeom prst="rect">
            <a:avLst/>
          </a:prstGeom>
        </p:spPr>
      </p:pic>
      <p:pic>
        <p:nvPicPr>
          <p:cNvPr id="8" name="Picture 7"/>
          <p:cNvPicPr>
            <a:picLocks noChangeAspect="1"/>
          </p:cNvPicPr>
          <p:nvPr/>
        </p:nvPicPr>
        <p:blipFill>
          <a:blip r:embed="rId5"/>
          <a:stretch>
            <a:fillRect/>
          </a:stretch>
        </p:blipFill>
        <p:spPr>
          <a:xfrm>
            <a:off x="3214426" y="5465246"/>
            <a:ext cx="1210865" cy="121086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087" y="5829114"/>
            <a:ext cx="2369002" cy="483124"/>
          </a:xfrm>
          <a:prstGeom prst="rect">
            <a:avLst/>
          </a:prstGeom>
        </p:spPr>
      </p:pic>
      <p:sp>
        <p:nvSpPr>
          <p:cNvPr id="12" name="Title 1"/>
          <p:cNvSpPr txBox="1">
            <a:spLocks/>
          </p:cNvSpPr>
          <p:nvPr/>
        </p:nvSpPr>
        <p:spPr>
          <a:xfrm>
            <a:off x="0" y="14380"/>
            <a:ext cx="9144000" cy="2962508"/>
          </a:xfrm>
          <a:prstGeom prst="rect">
            <a:avLst/>
          </a:prstGeom>
          <a:solidFill>
            <a:srgbClr val="538234"/>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Garamond"/>
              <a:ea typeface="+mj-ea"/>
              <a:cs typeface="+mj-cs"/>
            </a:endParaRPr>
          </a:p>
        </p:txBody>
      </p:sp>
      <p:sp>
        <p:nvSpPr>
          <p:cNvPr id="13" name="Title 1"/>
          <p:cNvSpPr txBox="1">
            <a:spLocks/>
          </p:cNvSpPr>
          <p:nvPr/>
        </p:nvSpPr>
        <p:spPr bwMode="auto">
          <a:xfrm>
            <a:off x="0" y="387148"/>
            <a:ext cx="9144000" cy="205115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800" b="1" i="1" u="none" strike="noStrike" kern="0" cap="none" spc="0" normalizeH="0" baseline="0" noProof="0" dirty="0">
                <a:ln>
                  <a:noFill/>
                </a:ln>
                <a:solidFill>
                  <a:srgbClr val="FFC000"/>
                </a:solidFill>
                <a:effectLst/>
                <a:uLnTx/>
                <a:uFillTx/>
                <a:latin typeface="Cambria"/>
                <a:ea typeface="+mj-ea"/>
                <a:cs typeface="Cambria"/>
              </a:rPr>
              <a:t>GRIM-Filter: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0" cap="none" spc="0" normalizeH="0" baseline="0" noProof="0" dirty="0">
                <a:ln>
                  <a:noFill/>
                </a:ln>
                <a:solidFill>
                  <a:srgbClr val="FFFFFF">
                    <a:lumMod val="95000"/>
                  </a:srgbClr>
                </a:solidFill>
                <a:effectLst/>
                <a:uLnTx/>
                <a:uFillTx/>
                <a:latin typeface="Cambria"/>
                <a:ea typeface="+mj-ea"/>
                <a:cs typeface="Cambria"/>
              </a:rPr>
              <a:t>Fast seed location filtering in DNA read mapping</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1" u="none" strike="noStrike" kern="0" cap="none" spc="0" normalizeH="0" baseline="0" noProof="0" dirty="0">
                <a:ln>
                  <a:noFill/>
                </a:ln>
                <a:solidFill>
                  <a:srgbClr val="FFFFFF">
                    <a:lumMod val="95000"/>
                  </a:srgbClr>
                </a:solidFill>
                <a:effectLst/>
                <a:uLnTx/>
                <a:uFillTx/>
                <a:latin typeface="Cambria"/>
                <a:ea typeface="+mj-ea"/>
                <a:cs typeface="Cambria"/>
              </a:rPr>
              <a:t>using processing-in-memory technologies</a:t>
            </a:r>
            <a:endParaRPr kumimoji="0" lang="en-US" sz="1600" b="1" i="0" u="none" strike="noStrike" kern="0" cap="none" spc="0" normalizeH="0" baseline="0" noProof="0" dirty="0">
              <a:ln>
                <a:noFill/>
              </a:ln>
              <a:solidFill>
                <a:srgbClr val="FFFFFF">
                  <a:lumMod val="95000"/>
                </a:srgbClr>
              </a:solidFill>
              <a:effectLst/>
              <a:uLnTx/>
              <a:uFillTx/>
              <a:latin typeface="Cambria"/>
              <a:ea typeface="+mj-ea"/>
              <a:cs typeface="Cambria"/>
            </a:endParaRPr>
          </a:p>
        </p:txBody>
      </p:sp>
      <p:pic>
        <p:nvPicPr>
          <p:cNvPr id="14"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08616" y="4874348"/>
            <a:ext cx="2270941" cy="65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9942" y="4728647"/>
            <a:ext cx="1116504" cy="947773"/>
          </a:xfrm>
          <a:prstGeom prst="rect">
            <a:avLst/>
          </a:prstGeom>
        </p:spPr>
      </p:pic>
    </p:spTree>
    <p:extLst>
      <p:ext uri="{BB962C8B-B14F-4D97-AF65-F5344CB8AC3E}">
        <p14:creationId xmlns:p14="http://schemas.microsoft.com/office/powerpoint/2010/main" val="274308587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solidFill>
                  <a:srgbClr val="006633"/>
                </a:solidFill>
              </a:rPr>
              <a:t>In-Memory DNA Sequence Analysis</a:t>
            </a:r>
            <a:endParaRPr lang="en-US" dirty="0"/>
          </a:p>
        </p:txBody>
      </p:sp>
      <p:sp>
        <p:nvSpPr>
          <p:cNvPr id="3" name="Content Placeholder 2"/>
          <p:cNvSpPr>
            <a:spLocks noGrp="1"/>
          </p:cNvSpPr>
          <p:nvPr>
            <p:ph idx="1"/>
          </p:nvPr>
        </p:nvSpPr>
        <p:spPr>
          <a:xfrm>
            <a:off x="228600" y="1052736"/>
            <a:ext cx="8735888" cy="4876800"/>
          </a:xfrm>
        </p:spPr>
        <p:txBody>
          <a:bodyPr/>
          <a:lstStyle/>
          <a:p>
            <a:r>
              <a:rPr lang="en-US" sz="1800" dirty="0" err="1"/>
              <a:t>Jeremie</a:t>
            </a:r>
            <a:r>
              <a:rPr lang="en-US" sz="1800" dirty="0"/>
              <a:t> S. Kim, </a:t>
            </a:r>
            <a:r>
              <a:rPr lang="en-US" sz="1800" dirty="0" err="1"/>
              <a:t>Damla</a:t>
            </a:r>
            <a:r>
              <a:rPr lang="en-US" sz="1800" dirty="0"/>
              <a:t> </a:t>
            </a:r>
            <a:r>
              <a:rPr lang="en-US" sz="1800" dirty="0" err="1"/>
              <a:t>Senol</a:t>
            </a:r>
            <a:r>
              <a:rPr lang="en-US" sz="1800" dirty="0"/>
              <a:t> Cali, </a:t>
            </a:r>
            <a:r>
              <a:rPr lang="en-US" sz="1800" dirty="0" err="1"/>
              <a:t>Hongyi</a:t>
            </a:r>
            <a:r>
              <a:rPr lang="en-US" sz="1800" dirty="0"/>
              <a:t> Xin, </a:t>
            </a:r>
            <a:r>
              <a:rPr lang="en-US" sz="1800" dirty="0" err="1"/>
              <a:t>Donghyuk</a:t>
            </a:r>
            <a:r>
              <a:rPr lang="en-US" sz="1800" dirty="0"/>
              <a:t> Lee, Saugata Ghose, Mohammed </a:t>
            </a:r>
            <a:r>
              <a:rPr lang="en-US" sz="1800" dirty="0" err="1"/>
              <a:t>Alser</a:t>
            </a:r>
            <a:r>
              <a:rPr lang="en-US" sz="1800" dirty="0"/>
              <a:t>, Hasan Hassan, </a:t>
            </a:r>
            <a:r>
              <a:rPr lang="en-US" sz="1800" dirty="0" err="1"/>
              <a:t>Oguz</a:t>
            </a:r>
            <a:r>
              <a:rPr lang="en-US" sz="1800" dirty="0"/>
              <a:t> </a:t>
            </a:r>
            <a:r>
              <a:rPr lang="en-US" sz="1800" dirty="0" err="1"/>
              <a:t>Ergin</a:t>
            </a:r>
            <a:r>
              <a:rPr lang="en-US" sz="1800" dirty="0"/>
              <a:t>, Can Alkan, and Onur Mutlu,</a:t>
            </a:r>
            <a:br>
              <a:rPr lang="en-US" sz="1800" dirty="0"/>
            </a:br>
            <a:r>
              <a:rPr lang="en-US" sz="1800" b="1" dirty="0"/>
              <a:t>"GRIM-Filter: Fast Seed Location Filtering in DNA Read Mapping Using Processing-in-Memory Technologies"</a:t>
            </a:r>
            <a:br>
              <a:rPr lang="en-US" sz="1800" dirty="0"/>
            </a:br>
            <a:r>
              <a:rPr lang="en-US" sz="1800" b="1" i="1" dirty="0">
                <a:hlinkClick r:id="rId2"/>
              </a:rPr>
              <a:t>BMC Genomics</a:t>
            </a:r>
            <a:r>
              <a:rPr lang="en-US" sz="1800" dirty="0"/>
              <a:t>, 2018. </a:t>
            </a:r>
            <a:br>
              <a:rPr lang="en-US" sz="1800" dirty="0"/>
            </a:br>
            <a:r>
              <a:rPr lang="en-US" sz="1800" i="1" dirty="0"/>
              <a:t>Proceedings of the </a:t>
            </a:r>
            <a:r>
              <a:rPr lang="en-US" sz="1800" i="1" dirty="0">
                <a:hlinkClick r:id="rId3"/>
              </a:rPr>
              <a:t>16th Asia Pacific Bioinformatics Conference</a:t>
            </a:r>
            <a:r>
              <a:rPr lang="en-US" sz="1800" i="1" dirty="0"/>
              <a:t> (</a:t>
            </a:r>
            <a:r>
              <a:rPr lang="en-US" sz="1800" b="1" i="1" dirty="0"/>
              <a:t>APBC</a:t>
            </a:r>
            <a:r>
              <a:rPr lang="en-US" sz="1800" i="1" dirty="0"/>
              <a:t>)</a:t>
            </a:r>
            <a:r>
              <a:rPr lang="en-US" sz="1800" dirty="0"/>
              <a:t>, Yokohama, Japan, January 2018. </a:t>
            </a:r>
            <a:br>
              <a:rPr lang="en-US" sz="1800" dirty="0"/>
            </a:br>
            <a:r>
              <a:rPr lang="en-US" sz="1800" dirty="0">
                <a:hlinkClick r:id="rId4"/>
              </a:rPr>
              <a:t>arxiv.org Version (pdf)</a:t>
            </a:r>
            <a:endParaRPr lang="en-US" sz="18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5">
            <a:extLst>
              <a:ext uri="{FF2B5EF4-FFF2-40B4-BE49-F238E27FC236}">
                <a16:creationId xmlns:a16="http://schemas.microsoft.com/office/drawing/2014/main" id="{70D6DD92-3E99-804F-B2F4-271398E18684}"/>
              </a:ext>
            </a:extLst>
          </p:cNvPr>
          <p:cNvPicPr>
            <a:picLocks noChangeAspect="1"/>
          </p:cNvPicPr>
          <p:nvPr/>
        </p:nvPicPr>
        <p:blipFill>
          <a:blip r:embed="rId5"/>
          <a:stretch>
            <a:fillRect/>
          </a:stretch>
        </p:blipFill>
        <p:spPr>
          <a:xfrm>
            <a:off x="611560" y="3489290"/>
            <a:ext cx="7956376" cy="2892354"/>
          </a:xfrm>
          <a:prstGeom prst="rect">
            <a:avLst/>
          </a:prstGeom>
        </p:spPr>
      </p:pic>
    </p:spTree>
    <p:extLst>
      <p:ext uri="{BB962C8B-B14F-4D97-AF65-F5344CB8AC3E}">
        <p14:creationId xmlns:p14="http://schemas.microsoft.com/office/powerpoint/2010/main" val="1167208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7753" y="762000"/>
            <a:ext cx="7772400" cy="2609850"/>
          </a:xfrm>
        </p:spPr>
        <p:txBody>
          <a:bodyPr/>
          <a:lstStyle/>
          <a:p>
            <a:r>
              <a:rPr lang="en-US" sz="4800" dirty="0">
                <a:solidFill>
                  <a:srgbClr val="C00000"/>
                </a:solidFill>
              </a:rPr>
              <a:t>LazyPIM</a:t>
            </a:r>
            <a:br>
              <a:rPr lang="en-US" dirty="0">
                <a:solidFill>
                  <a:srgbClr val="C00000"/>
                </a:solidFill>
              </a:rPr>
            </a:br>
            <a:r>
              <a:rPr lang="en-US" altLang="zh-TW" sz="3200" dirty="0"/>
              <a:t>An Efficient Cache Coherence Mechanism for Processing In Memory</a:t>
            </a:r>
            <a:endParaRPr lang="en-US" sz="3600" dirty="0"/>
          </a:p>
        </p:txBody>
      </p:sp>
      <p:sp>
        <p:nvSpPr>
          <p:cNvPr id="6" name="Subtitle 5"/>
          <p:cNvSpPr>
            <a:spLocks noGrp="1"/>
          </p:cNvSpPr>
          <p:nvPr>
            <p:ph type="subTitle" idx="1"/>
          </p:nvPr>
        </p:nvSpPr>
        <p:spPr>
          <a:xfrm>
            <a:off x="1371600" y="3352800"/>
            <a:ext cx="6400800" cy="685800"/>
          </a:xfrm>
        </p:spPr>
        <p:txBody>
          <a:bodyPr>
            <a:noAutofit/>
          </a:bodyPr>
          <a:lstStyle/>
          <a:p>
            <a:r>
              <a:rPr lang="en-US" sz="3600" dirty="0">
                <a:solidFill>
                  <a:schemeClr val="tx1">
                    <a:lumMod val="75000"/>
                    <a:lumOff val="25000"/>
                  </a:schemeClr>
                </a:solidFill>
              </a:rPr>
              <a:t>Amirali Boroumand</a:t>
            </a:r>
          </a:p>
        </p:txBody>
      </p:sp>
      <p:pic>
        <p:nvPicPr>
          <p:cNvPr id="4" name="Picture 3" descr="Burgundy_CMU_JPG_Logo.jpg"/>
          <p:cNvPicPr>
            <a:picLocks noChangeAspect="1"/>
          </p:cNvPicPr>
          <p:nvPr/>
        </p:nvPicPr>
        <p:blipFill rotWithShape="1">
          <a:blip r:embed="rId2" cstate="print"/>
          <a:srcRect t="26333" b="26267"/>
          <a:stretch/>
        </p:blipFill>
        <p:spPr>
          <a:xfrm>
            <a:off x="6084168" y="6309610"/>
            <a:ext cx="2987824" cy="511415"/>
          </a:xfrm>
          <a:prstGeom prst="rect">
            <a:avLst/>
          </a:prstGeom>
        </p:spPr>
      </p:pic>
      <p:pic>
        <p:nvPicPr>
          <p:cNvPr id="7" name="Picture 6" descr="safari.png"/>
          <p:cNvPicPr>
            <a:picLocks noChangeAspect="1"/>
          </p:cNvPicPr>
          <p:nvPr/>
        </p:nvPicPr>
        <p:blipFill>
          <a:blip r:embed="rId3" cstate="print"/>
          <a:stretch>
            <a:fillRect/>
          </a:stretch>
        </p:blipFill>
        <p:spPr>
          <a:xfrm>
            <a:off x="107504" y="6309320"/>
            <a:ext cx="1656184" cy="479200"/>
          </a:xfrm>
          <a:prstGeom prst="rect">
            <a:avLst/>
          </a:prstGeom>
        </p:spPr>
      </p:pic>
      <p:sp>
        <p:nvSpPr>
          <p:cNvPr id="9" name="TextBox 8"/>
          <p:cNvSpPr txBox="1"/>
          <p:nvPr/>
        </p:nvSpPr>
        <p:spPr>
          <a:xfrm>
            <a:off x="1071327" y="4902259"/>
            <a:ext cx="6817792" cy="1200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hlinkClick r:id="rId4"/>
              </a:rPr>
              <a:t>"LazyPIM: An Efficient Cache Coherence Mechanism </a:t>
            </a:r>
            <a:endParaRPr kumimoji="0" lang="en-US" sz="2400" b="1" i="0" u="none" strike="noStrike" kern="1200" cap="none" spc="0" normalizeH="0" baseline="0" noProof="0" dirty="0">
              <a:ln>
                <a:noFill/>
              </a:ln>
              <a:solidFill>
                <a:prstClr val="black"/>
              </a:solidFill>
              <a:effectLst/>
              <a:uLnTx/>
              <a:uFillTx/>
              <a:latin typeface="Calibri"/>
              <a:ea typeface="+mn-ea"/>
              <a:cs typeface="+mn-cs"/>
              <a:hlinkClick r:id="" action="ppaction://noactio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hlinkClick r:id="" action="ppaction://noaction"/>
              </a:rPr>
              <a:t>for </a:t>
            </a:r>
            <a:r>
              <a:rPr kumimoji="0" lang="en-US" sz="2400" b="1" i="0" u="none" strike="noStrike" kern="1200" cap="none" spc="0" normalizeH="0" baseline="0" noProof="0" dirty="0">
                <a:ln>
                  <a:noFill/>
                </a:ln>
                <a:solidFill>
                  <a:prstClr val="black"/>
                </a:solidFill>
                <a:effectLst/>
                <a:uLnTx/>
                <a:uFillTx/>
                <a:latin typeface="Calibri"/>
                <a:ea typeface="+mn-ea"/>
                <a:cs typeface="+mn-cs"/>
                <a:hlinkClick r:id="rId4"/>
              </a:rPr>
              <a:t>Processing-in-Memory”</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IEEE CAL 2016. (Preliminary version)</a:t>
            </a: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151638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500" dirty="0"/>
              <a:t>Maslow’s (Human) Hierarchy of Needs, Revisited</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descr="maslow-pyrami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1357" y="931384"/>
            <a:ext cx="6336704" cy="4657856"/>
          </a:xfrm>
          <a:prstGeom prst="rect">
            <a:avLst/>
          </a:prstGeom>
        </p:spPr>
      </p:pic>
      <p:sp>
        <p:nvSpPr>
          <p:cNvPr id="6" name="TextBox 5"/>
          <p:cNvSpPr txBox="1"/>
          <p:nvPr/>
        </p:nvSpPr>
        <p:spPr>
          <a:xfrm>
            <a:off x="227414" y="1052736"/>
            <a:ext cx="441659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A Theory of Human Motivation</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Psychological Review, 1943. </a:t>
            </a:r>
          </a:p>
        </p:txBody>
      </p:sp>
      <p:sp>
        <p:nvSpPr>
          <p:cNvPr id="7" name="TextBox 6"/>
          <p:cNvSpPr txBox="1"/>
          <p:nvPr/>
        </p:nvSpPr>
        <p:spPr>
          <a:xfrm>
            <a:off x="3778884" y="4869160"/>
            <a:ext cx="4033476" cy="584775"/>
          </a:xfrm>
          <a:prstGeom prst="rect">
            <a:avLst/>
          </a:prstGeom>
          <a:solidFill>
            <a:srgbClr val="A285C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00"/>
                </a:solidFill>
                <a:effectLst/>
                <a:uLnTx/>
                <a:uFillTx/>
                <a:latin typeface="Tahoma"/>
                <a:ea typeface="+mn-ea"/>
                <a:cs typeface="+mn-cs"/>
              </a:rPr>
              <a:t>Everlasting energy</a:t>
            </a:r>
            <a:endParaRPr kumimoji="0" lang="en-US" sz="3200" b="1" i="0" u="none" strike="noStrike" kern="1200" cap="none" spc="0" normalizeH="0" baseline="0" noProof="0" dirty="0">
              <a:ln>
                <a:noFill/>
              </a:ln>
              <a:solidFill>
                <a:srgbClr val="FFFF00"/>
              </a:solidFill>
              <a:effectLst/>
              <a:uLnTx/>
              <a:uFillTx/>
              <a:latin typeface="Tahoma"/>
              <a:ea typeface="+mn-ea"/>
              <a:cs typeface="+mn-cs"/>
            </a:endParaRPr>
          </a:p>
        </p:txBody>
      </p:sp>
      <p:sp>
        <p:nvSpPr>
          <p:cNvPr id="8" name="TextBox 7"/>
          <p:cNvSpPr txBox="1"/>
          <p:nvPr/>
        </p:nvSpPr>
        <p:spPr>
          <a:xfrm>
            <a:off x="1780551" y="6512454"/>
            <a:ext cx="316074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https://</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www.simplypsychology.org</a:t>
            </a:r>
            <a:r>
              <a:rPr kumimoji="0" lang="en-US" sz="1000" b="0" i="0" u="none" strike="noStrike" kern="1200" cap="none" spc="0" normalizeH="0" baseline="0" noProof="0" dirty="0">
                <a:ln>
                  <a:noFill/>
                </a:ln>
                <a:solidFill>
                  <a:srgbClr val="000000"/>
                </a:solidFill>
                <a:effectLst/>
                <a:uLnTx/>
                <a:uFillTx/>
                <a:latin typeface="Calibri"/>
                <a:ea typeface="+mn-ea"/>
                <a:cs typeface="Calibri"/>
              </a:rPr>
              <a:t>/</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maslow.html</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9" name="TextBox 8"/>
          <p:cNvSpPr txBox="1"/>
          <p:nvPr/>
        </p:nvSpPr>
        <p:spPr>
          <a:xfrm>
            <a:off x="227414" y="1052736"/>
            <a:ext cx="4477380"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A Theory of Human Motivation</a:t>
            </a:r>
            <a:r>
              <a:rPr kumimoji="0" lang="en-US" sz="1800" b="0" i="0" u="none" strike="noStrike" kern="1200" cap="none" spc="0" normalizeH="0" baseline="0" noProof="0" dirty="0">
                <a:ln>
                  <a:noFill/>
                </a:ln>
                <a:solidFill>
                  <a:srgbClr val="000000"/>
                </a:solidFill>
                <a:effectLst/>
                <a:uLnTx/>
                <a:uFillTx/>
                <a:latin typeface="Tahom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Psychological Review, 1943.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Maslow, “</a:t>
            </a:r>
            <a:r>
              <a:rPr kumimoji="0" lang="en-US" sz="1800" b="0" i="0" u="none" strike="noStrike" kern="1200" cap="none" spc="0" normalizeH="0" baseline="0" noProof="0" dirty="0">
                <a:ln>
                  <a:noFill/>
                </a:ln>
                <a:solidFill>
                  <a:srgbClr val="0000FF"/>
                </a:solidFill>
                <a:effectLst/>
                <a:uLnTx/>
                <a:uFillTx/>
                <a:latin typeface="Tahoma"/>
                <a:ea typeface="+mn-ea"/>
                <a:cs typeface="+mn-cs"/>
              </a:rPr>
              <a:t>Motivation and Personality</a:t>
            </a:r>
            <a:r>
              <a:rPr kumimoji="0" lang="en-US" sz="1800" b="0" i="0" u="none" strike="noStrike" kern="1200" cap="none" spc="0" normalizeH="0" baseline="0" noProof="0" dirty="0">
                <a:ln>
                  <a:noFill/>
                </a:ln>
                <a:solidFill>
                  <a:srgbClr val="000000"/>
                </a:solidFill>
                <a:effectLst/>
                <a:uLnTx/>
                <a:uFillTx/>
                <a:latin typeface="Tahom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mn-ea"/>
                <a:cs typeface="+mn-cs"/>
              </a:rPr>
              <a:t>Book, 1954-1970.</a:t>
            </a:r>
          </a:p>
        </p:txBody>
      </p:sp>
      <p:pic>
        <p:nvPicPr>
          <p:cNvPr id="10" name="Picture 9">
            <a:extLst>
              <a:ext uri="{FF2B5EF4-FFF2-40B4-BE49-F238E27FC236}">
                <a16:creationId xmlns:a16="http://schemas.microsoft.com/office/drawing/2014/main" id="{F36BB17F-F734-3B48-BE0D-49A57CBB0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864053"/>
            <a:ext cx="2046334" cy="2581171"/>
          </a:xfrm>
          <a:prstGeom prst="rect">
            <a:avLst/>
          </a:prstGeom>
        </p:spPr>
      </p:pic>
    </p:spTree>
    <p:extLst>
      <p:ext uri="{BB962C8B-B14F-4D97-AF65-F5344CB8AC3E}">
        <p14:creationId xmlns:p14="http://schemas.microsoft.com/office/powerpoint/2010/main" val="26218878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Agenda</a:t>
            </a:r>
          </a:p>
        </p:txBody>
      </p:sp>
      <p:sp>
        <p:nvSpPr>
          <p:cNvPr id="19459" name="Content Placeholder 2"/>
          <p:cNvSpPr>
            <a:spLocks noGrp="1"/>
          </p:cNvSpPr>
          <p:nvPr>
            <p:ph idx="1"/>
          </p:nvPr>
        </p:nvSpPr>
        <p:spPr>
          <a:xfrm>
            <a:off x="228600" y="1447800"/>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Major Trends Affecting Main Memory</a:t>
            </a:r>
          </a:p>
          <a:p>
            <a:pPr eaLnBrk="1" hangingPunct="1"/>
            <a:r>
              <a:rPr lang="en-US" dirty="0">
                <a:latin typeface="Tahoma" charset="0"/>
                <a:ea typeface="ＭＳ Ｐゴシック" charset="0"/>
                <a:cs typeface="ＭＳ Ｐゴシック" charset="0"/>
              </a:rPr>
              <a:t>The Need for Intelligent Memory Controllers</a:t>
            </a:r>
          </a:p>
          <a:p>
            <a:pPr lvl="1" eaLnBrk="1" hangingPunct="1"/>
            <a:r>
              <a:rPr lang="en-US" dirty="0">
                <a:latin typeface="Tahoma" charset="0"/>
                <a:ea typeface="ＭＳ Ｐゴシック" charset="0"/>
                <a:cs typeface="ＭＳ Ｐゴシック" charset="0"/>
              </a:rPr>
              <a:t>Bottom Up: Push from Circuits and Devices</a:t>
            </a:r>
          </a:p>
          <a:p>
            <a:pPr lvl="1" eaLnBrk="1" hangingPunct="1"/>
            <a:r>
              <a:rPr lang="en-US" dirty="0">
                <a:latin typeface="Tahoma" charset="0"/>
                <a:ea typeface="ＭＳ Ｐゴシック" charset="0"/>
                <a:cs typeface="ＭＳ Ｐゴシック" charset="0"/>
              </a:rPr>
              <a:t>Top Down: Pull from Systems and Applications </a:t>
            </a:r>
          </a:p>
          <a:p>
            <a:pPr eaLnBrk="1" hangingPunct="1"/>
            <a:r>
              <a:rPr lang="en-US" dirty="0">
                <a:solidFill>
                  <a:srgbClr val="0000FF"/>
                </a:solidFill>
                <a:latin typeface="Tahoma" charset="0"/>
                <a:ea typeface="ＭＳ Ｐゴシック" charset="0"/>
                <a:cs typeface="ＭＳ Ｐゴシック" charset="0"/>
              </a:rPr>
              <a:t>Processing in Memory: Two Directions</a:t>
            </a:r>
          </a:p>
          <a:p>
            <a:pPr lvl="1" eaLnBrk="1" hangingPunct="1"/>
            <a:r>
              <a:rPr lang="en-US" dirty="0">
                <a:solidFill>
                  <a:srgbClr val="0000FF"/>
                </a:solidFill>
                <a:latin typeface="Tahoma" charset="0"/>
                <a:ea typeface="ＭＳ Ｐゴシック" charset="0"/>
                <a:cs typeface="ＭＳ Ｐゴシック" charset="0"/>
              </a:rPr>
              <a:t>Minimally Changing Memory Chips</a:t>
            </a:r>
          </a:p>
          <a:p>
            <a:pPr lvl="1" eaLnBrk="1" hangingPunct="1"/>
            <a:r>
              <a:rPr lang="en-US" dirty="0">
                <a:latin typeface="Tahoma" charset="0"/>
                <a:ea typeface="ＭＳ Ｐゴシック" charset="0"/>
                <a:cs typeface="ＭＳ Ｐゴシック" charset="0"/>
              </a:rPr>
              <a:t>Exploiting 3D-Stacked Memory</a:t>
            </a:r>
          </a:p>
          <a:p>
            <a:pPr eaLnBrk="1" hangingPunct="1"/>
            <a:r>
              <a:rPr lang="en-US" dirty="0">
                <a:latin typeface="Tahoma" charset="0"/>
                <a:ea typeface="ＭＳ Ｐゴシック" charset="0"/>
                <a:cs typeface="ＭＳ Ｐゴシック" charset="0"/>
              </a:rPr>
              <a:t>How to Enable Adoption of Processing in Memory</a:t>
            </a:r>
          </a:p>
          <a:p>
            <a:pPr eaLnBrk="1" hangingPunct="1"/>
            <a:r>
              <a:rPr lang="en-US" dirty="0">
                <a:latin typeface="Tahoma" charset="0"/>
                <a:ea typeface="ＭＳ Ｐゴシック" charset="0"/>
                <a:cs typeface="ＭＳ Ｐゴシック" charset="0"/>
              </a:rPr>
              <a:t>Conclusion</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30</a:t>
            </a:fld>
            <a:endParaRPr lang="en-US" sz="1600">
              <a:solidFill>
                <a:srgbClr val="000000"/>
              </a:solidFill>
              <a:latin typeface="Garamond" charset="0"/>
            </a:endParaRPr>
          </a:p>
        </p:txBody>
      </p:sp>
    </p:spTree>
    <p:extLst>
      <p:ext uri="{BB962C8B-B14F-4D97-AF65-F5344CB8AC3E}">
        <p14:creationId xmlns:p14="http://schemas.microsoft.com/office/powerpoint/2010/main" val="200870898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315200" y="6553200"/>
            <a:ext cx="1828800" cy="30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40</a:t>
            </a:r>
          </a:p>
        </p:txBody>
      </p:sp>
      <p:sp>
        <p:nvSpPr>
          <p:cNvPr id="2" name="Title 1"/>
          <p:cNvSpPr>
            <a:spLocks noGrp="1"/>
          </p:cNvSpPr>
          <p:nvPr>
            <p:ph type="title"/>
          </p:nvPr>
        </p:nvSpPr>
        <p:spPr>
          <a:xfrm>
            <a:off x="0" y="-152400"/>
            <a:ext cx="9144000" cy="914400"/>
          </a:xfrm>
        </p:spPr>
        <p:txBody>
          <a:bodyPr/>
          <a:lstStyle/>
          <a:p>
            <a:r>
              <a:rPr lang="en-US" dirty="0"/>
              <a:t>LazyPIM Summary</a:t>
            </a:r>
          </a:p>
        </p:txBody>
      </p:sp>
      <p:sp>
        <p:nvSpPr>
          <p:cNvPr id="3" name="Content Placeholder 2"/>
          <p:cNvSpPr>
            <a:spLocks noGrp="1"/>
          </p:cNvSpPr>
          <p:nvPr>
            <p:ph idx="1"/>
          </p:nvPr>
        </p:nvSpPr>
        <p:spPr>
          <a:xfrm>
            <a:off x="0" y="878160"/>
            <a:ext cx="9144000" cy="5791200"/>
          </a:xfrm>
        </p:spPr>
        <p:txBody>
          <a:bodyPr>
            <a:normAutofit fontScale="92500" lnSpcReduction="20000"/>
          </a:bodyPr>
          <a:lstStyle/>
          <a:p>
            <a:r>
              <a:rPr lang="en-US" sz="2800" dirty="0">
                <a:solidFill>
                  <a:schemeClr val="tx2"/>
                </a:solidFill>
                <a:cs typeface="Adobe Garamond Pro"/>
              </a:rPr>
              <a:t>Cache Coherence is a </a:t>
            </a:r>
            <a:r>
              <a:rPr lang="en-US" sz="2800" dirty="0">
                <a:solidFill>
                  <a:schemeClr val="accent2"/>
                </a:solidFill>
                <a:cs typeface="Adobe Garamond Pro"/>
              </a:rPr>
              <a:t>major system challenge </a:t>
            </a:r>
            <a:r>
              <a:rPr lang="en-US" sz="2800" dirty="0">
                <a:solidFill>
                  <a:srgbClr val="1F497D"/>
                </a:solidFill>
                <a:cs typeface="Adobe Garamond Pro"/>
              </a:rPr>
              <a:t>for PIM</a:t>
            </a:r>
          </a:p>
          <a:p>
            <a:pPr lvl="1"/>
            <a:r>
              <a:rPr lang="en-US" sz="2400" dirty="0"/>
              <a:t>Conventional cache coherence makes PIM programming easy but</a:t>
            </a:r>
            <a:r>
              <a:rPr lang="en-US" sz="2400" dirty="0">
                <a:solidFill>
                  <a:srgbClr val="595959"/>
                </a:solidFill>
              </a:rPr>
              <a:t> </a:t>
            </a:r>
            <a:r>
              <a:rPr lang="en-US" sz="2400" dirty="0">
                <a:solidFill>
                  <a:schemeClr val="accent2"/>
                </a:solidFill>
              </a:rPr>
              <a:t>loses a significant portion of PIM benefits</a:t>
            </a:r>
            <a:br>
              <a:rPr lang="en-US" sz="2400" dirty="0">
                <a:cs typeface="Adobe Garamond Pro"/>
              </a:rPr>
            </a:br>
            <a:endParaRPr lang="en-US" sz="900" dirty="0">
              <a:solidFill>
                <a:schemeClr val="tx2"/>
              </a:solidFill>
              <a:cs typeface="Adobe Garamond Pro"/>
            </a:endParaRPr>
          </a:p>
          <a:p>
            <a:pPr marL="342900" lvl="1" indent="-342900">
              <a:buFont typeface="Arial" pitchFamily="34" charset="0"/>
              <a:buChar char="•"/>
            </a:pPr>
            <a:r>
              <a:rPr lang="en-US" sz="2800" dirty="0">
                <a:solidFill>
                  <a:schemeClr val="tx2"/>
                </a:solidFill>
                <a:cs typeface="Adobe Garamond Pro"/>
              </a:rPr>
              <a:t>Observation:</a:t>
            </a:r>
          </a:p>
          <a:p>
            <a:pPr lvl="1"/>
            <a:r>
              <a:rPr lang="en-US" sz="2400" dirty="0">
                <a:solidFill>
                  <a:srgbClr val="0000FF"/>
                </a:solidFill>
                <a:cs typeface="Adobe Garamond Pro"/>
              </a:rPr>
              <a:t>Significant amount of sharing </a:t>
            </a:r>
            <a:r>
              <a:rPr lang="en-US" sz="2400" dirty="0">
                <a:cs typeface="Adobe Garamond Pro"/>
              </a:rPr>
              <a:t>between </a:t>
            </a:r>
            <a:r>
              <a:rPr lang="en-US" sz="2400" dirty="0">
                <a:solidFill>
                  <a:srgbClr val="0000FF"/>
                </a:solidFill>
                <a:cs typeface="Adobe Garamond Pro"/>
              </a:rPr>
              <a:t>PIM cores </a:t>
            </a:r>
            <a:r>
              <a:rPr lang="en-US" sz="2400" dirty="0">
                <a:cs typeface="Adobe Garamond Pro"/>
              </a:rPr>
              <a:t>and </a:t>
            </a:r>
            <a:r>
              <a:rPr lang="en-US" sz="2400" dirty="0">
                <a:solidFill>
                  <a:srgbClr val="0000FF"/>
                </a:solidFill>
                <a:cs typeface="Adobe Garamond Pro"/>
              </a:rPr>
              <a:t>CPU cores </a:t>
            </a:r>
            <a:r>
              <a:rPr lang="en-US" sz="2400" dirty="0">
                <a:cs typeface="Adobe Garamond Pro"/>
              </a:rPr>
              <a:t>in many important data-intensive applications</a:t>
            </a:r>
          </a:p>
          <a:p>
            <a:pPr lvl="1"/>
            <a:r>
              <a:rPr lang="en-US" sz="2400" dirty="0">
                <a:solidFill>
                  <a:srgbClr val="595959"/>
                </a:solidFill>
                <a:cs typeface="Adobe Garamond Pro"/>
              </a:rPr>
              <a:t>Efficient</a:t>
            </a:r>
            <a:r>
              <a:rPr lang="en-US" sz="2400" dirty="0">
                <a:solidFill>
                  <a:srgbClr val="0000FF"/>
                </a:solidFill>
                <a:cs typeface="Adobe Garamond Pro"/>
              </a:rPr>
              <a:t> handling of coherence</a:t>
            </a:r>
            <a:r>
              <a:rPr lang="en-US" sz="2400" dirty="0">
                <a:cs typeface="Adobe Garamond Pro"/>
              </a:rPr>
              <a:t> is </a:t>
            </a:r>
            <a:r>
              <a:rPr lang="en-US" sz="2400" u="sng" dirty="0">
                <a:solidFill>
                  <a:srgbClr val="0000FF"/>
                </a:solidFill>
                <a:cs typeface="Adobe Garamond Pro"/>
              </a:rPr>
              <a:t>critical</a:t>
            </a:r>
            <a:r>
              <a:rPr lang="en-US" sz="2400" dirty="0">
                <a:cs typeface="Adobe Garamond Pro"/>
              </a:rPr>
              <a:t> to retain PIM benefits</a:t>
            </a:r>
          </a:p>
          <a:p>
            <a:pPr lvl="1"/>
            <a:endParaRPr lang="en-US" sz="1300" dirty="0">
              <a:cs typeface="Adobe Garamond Pro"/>
            </a:endParaRPr>
          </a:p>
          <a:p>
            <a:pPr marL="342900" lvl="1" indent="-342900">
              <a:buFont typeface="Arial" pitchFamily="34" charset="0"/>
              <a:buChar char="•"/>
            </a:pPr>
            <a:r>
              <a:rPr lang="en-US" sz="2800" dirty="0" err="1">
                <a:solidFill>
                  <a:schemeClr val="tx2"/>
                </a:solidFill>
                <a:cs typeface="Adobe Garamond Pro"/>
              </a:rPr>
              <a:t>LazyPIM</a:t>
            </a:r>
            <a:endParaRPr lang="en-US" sz="2800" dirty="0">
              <a:solidFill>
                <a:schemeClr val="tx2"/>
              </a:solidFill>
              <a:cs typeface="Adobe Garamond Pro"/>
            </a:endParaRPr>
          </a:p>
          <a:p>
            <a:pPr lvl="1"/>
            <a:r>
              <a:rPr lang="en-US" sz="2400" u="sng" dirty="0">
                <a:solidFill>
                  <a:srgbClr val="0000FF"/>
                </a:solidFill>
                <a:cs typeface="Adobe Garamond Pro"/>
              </a:rPr>
              <a:t>Key idea</a:t>
            </a:r>
            <a:r>
              <a:rPr lang="en-US" sz="2400" dirty="0">
                <a:solidFill>
                  <a:srgbClr val="0000FF"/>
                </a:solidFill>
                <a:cs typeface="Adobe Garamond Pro"/>
              </a:rPr>
              <a:t>:</a:t>
            </a:r>
            <a:r>
              <a:rPr lang="en-US" sz="2400" dirty="0">
                <a:cs typeface="Adobe Garamond Pro"/>
              </a:rPr>
              <a:t> use </a:t>
            </a:r>
            <a:r>
              <a:rPr lang="en-US" sz="2400" dirty="0">
                <a:solidFill>
                  <a:srgbClr val="0000FF"/>
                </a:solidFill>
                <a:cs typeface="Adobe Garamond Pro"/>
              </a:rPr>
              <a:t>speculation </a:t>
            </a:r>
            <a:r>
              <a:rPr lang="en-US" sz="2400" dirty="0">
                <a:cs typeface="Adobe Garamond Pro"/>
              </a:rPr>
              <a:t>to </a:t>
            </a:r>
            <a:r>
              <a:rPr lang="en-US" sz="2400" dirty="0">
                <a:solidFill>
                  <a:srgbClr val="0000FF"/>
                </a:solidFill>
                <a:cs typeface="Adobe Garamond Pro"/>
              </a:rPr>
              <a:t>avoid coherence lookups </a:t>
            </a:r>
            <a:r>
              <a:rPr lang="en-US" sz="2400" dirty="0">
                <a:cs typeface="Adobe Garamond Pro"/>
              </a:rPr>
              <a:t>during</a:t>
            </a:r>
            <a:r>
              <a:rPr lang="en-US" sz="2400" dirty="0">
                <a:solidFill>
                  <a:srgbClr val="0000FF"/>
                </a:solidFill>
                <a:cs typeface="Adobe Garamond Pro"/>
              </a:rPr>
              <a:t> </a:t>
            </a:r>
            <a:r>
              <a:rPr lang="en-US" sz="2400" dirty="0">
                <a:cs typeface="Adobe Garamond Pro"/>
              </a:rPr>
              <a:t>PIM core execution</a:t>
            </a:r>
            <a:r>
              <a:rPr lang="en-US" sz="2400" dirty="0">
                <a:solidFill>
                  <a:srgbClr val="0000FF"/>
                </a:solidFill>
                <a:cs typeface="Adobe Garamond Pro"/>
              </a:rPr>
              <a:t> </a:t>
            </a:r>
            <a:r>
              <a:rPr lang="en-US" sz="2400" dirty="0">
                <a:cs typeface="Adobe Garamond Pro"/>
              </a:rPr>
              <a:t>and </a:t>
            </a:r>
            <a:r>
              <a:rPr lang="en-US" sz="2400" dirty="0">
                <a:solidFill>
                  <a:srgbClr val="0000FF"/>
                </a:solidFill>
                <a:cs typeface="Adobe Garamond Pro"/>
              </a:rPr>
              <a:t>compressed signatures</a:t>
            </a:r>
            <a:r>
              <a:rPr lang="en-US" sz="2400" dirty="0">
                <a:cs typeface="Adobe Garamond Pro"/>
              </a:rPr>
              <a:t> to verify correctness after PIM core is done</a:t>
            </a:r>
          </a:p>
          <a:p>
            <a:pPr lvl="1"/>
            <a:r>
              <a:rPr lang="en-US" sz="2400" dirty="0">
                <a:cs typeface="Adobe Garamond Pro"/>
              </a:rPr>
              <a:t>Improves performance by </a:t>
            </a:r>
            <a:r>
              <a:rPr lang="en-US" sz="2400" dirty="0">
                <a:solidFill>
                  <a:srgbClr val="0000FF"/>
                </a:solidFill>
                <a:cs typeface="Adobe Garamond Pro"/>
              </a:rPr>
              <a:t>19.8% </a:t>
            </a:r>
            <a:r>
              <a:rPr lang="en-US" sz="2400" dirty="0">
                <a:cs typeface="Adobe Garamond Pro"/>
              </a:rPr>
              <a:t>and energy by </a:t>
            </a:r>
            <a:r>
              <a:rPr lang="en-US" sz="2400" dirty="0">
                <a:solidFill>
                  <a:srgbClr val="0000FF"/>
                </a:solidFill>
                <a:cs typeface="Adobe Garamond Pro"/>
              </a:rPr>
              <a:t>18% vs. best previous</a:t>
            </a:r>
          </a:p>
          <a:p>
            <a:pPr lvl="1"/>
            <a:r>
              <a:rPr lang="en-US" sz="2400" dirty="0">
                <a:cs typeface="Adobe Garamond Pro"/>
              </a:rPr>
              <a:t>Comes within </a:t>
            </a:r>
            <a:r>
              <a:rPr lang="en-US" sz="2400" dirty="0">
                <a:solidFill>
                  <a:srgbClr val="0000FF"/>
                </a:solidFill>
                <a:cs typeface="Adobe Garamond Pro"/>
              </a:rPr>
              <a:t>4.4%</a:t>
            </a:r>
            <a:r>
              <a:rPr lang="en-US" sz="2400" dirty="0">
                <a:cs typeface="Adobe Garamond Pro"/>
              </a:rPr>
              <a:t> and </a:t>
            </a:r>
            <a:r>
              <a:rPr lang="en-US" sz="2400" dirty="0">
                <a:solidFill>
                  <a:srgbClr val="0000FF"/>
                </a:solidFill>
                <a:cs typeface="Adobe Garamond Pro"/>
              </a:rPr>
              <a:t>9.8%</a:t>
            </a:r>
            <a:r>
              <a:rPr lang="en-US" sz="2400" dirty="0">
                <a:cs typeface="Adobe Garamond Pro"/>
              </a:rPr>
              <a:t> of </a:t>
            </a:r>
            <a:r>
              <a:rPr lang="en-US" sz="2400" dirty="0">
                <a:solidFill>
                  <a:srgbClr val="0000FF"/>
                </a:solidFill>
                <a:cs typeface="Adobe Garamond Pro"/>
              </a:rPr>
              <a:t>ideal PIM </a:t>
            </a:r>
            <a:r>
              <a:rPr lang="en-US" sz="2400" i="1" dirty="0">
                <a:cs typeface="Adobe Garamond Pro"/>
              </a:rPr>
              <a:t>energy</a:t>
            </a:r>
            <a:r>
              <a:rPr lang="en-US" sz="2400" dirty="0">
                <a:cs typeface="Adobe Garamond Pro"/>
              </a:rPr>
              <a:t> and</a:t>
            </a:r>
            <a:r>
              <a:rPr lang="en-US" sz="2400" dirty="0">
                <a:solidFill>
                  <a:srgbClr val="0000FF"/>
                </a:solidFill>
                <a:cs typeface="Adobe Garamond Pro"/>
              </a:rPr>
              <a:t> </a:t>
            </a:r>
            <a:r>
              <a:rPr lang="en-US" sz="2400" i="1" dirty="0">
                <a:cs typeface="Adobe Garamond Pro"/>
              </a:rPr>
              <a:t>performance</a:t>
            </a:r>
          </a:p>
          <a:p>
            <a:endParaRPr lang="en-US" sz="1300" i="1" dirty="0">
              <a:cs typeface="Adobe Garamond Pro"/>
            </a:endParaRPr>
          </a:p>
          <a:p>
            <a:r>
              <a:rPr lang="en-US" sz="2800" dirty="0">
                <a:solidFill>
                  <a:schemeClr val="tx2"/>
                </a:solidFill>
                <a:cs typeface="Adobe Garamond Pro"/>
              </a:rPr>
              <a:t>We</a:t>
            </a:r>
            <a:r>
              <a:rPr lang="en-US" sz="2800" i="1" dirty="0">
                <a:solidFill>
                  <a:schemeClr val="tx2"/>
                </a:solidFill>
                <a:cs typeface="Adobe Garamond Pro"/>
              </a:rPr>
              <a:t> </a:t>
            </a:r>
            <a:r>
              <a:rPr lang="en-US" sz="2800" dirty="0">
                <a:solidFill>
                  <a:schemeClr val="tx2"/>
                </a:solidFill>
              </a:rPr>
              <a:t>believe </a:t>
            </a:r>
            <a:r>
              <a:rPr lang="en-US" sz="2800" dirty="0" err="1">
                <a:solidFill>
                  <a:schemeClr val="tx2"/>
                </a:solidFill>
              </a:rPr>
              <a:t>LazyPIM</a:t>
            </a:r>
            <a:r>
              <a:rPr lang="en-US" sz="2800" dirty="0">
                <a:solidFill>
                  <a:schemeClr val="tx2"/>
                </a:solidFill>
              </a:rPr>
              <a:t> can enable new applications that benefit from fine-grained sharing between CPU and PIM</a:t>
            </a:r>
            <a:endParaRPr lang="en-US" sz="2400" dirty="0">
              <a:solidFill>
                <a:srgbClr val="595959"/>
              </a:solidFill>
              <a:cs typeface="Adobe Garamond Pro"/>
            </a:endParaRP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150862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PIM Coherence</a:t>
            </a:r>
          </a:p>
        </p:txBody>
      </p:sp>
      <p:sp>
        <p:nvSpPr>
          <p:cNvPr id="3" name="Content Placeholder 2"/>
          <p:cNvSpPr>
            <a:spLocks noGrp="1"/>
          </p:cNvSpPr>
          <p:nvPr>
            <p:ph idx="1"/>
          </p:nvPr>
        </p:nvSpPr>
        <p:spPr>
          <a:xfrm>
            <a:off x="152400" y="1143000"/>
            <a:ext cx="8991600" cy="5257800"/>
          </a:xfrm>
        </p:spPr>
        <p:txBody>
          <a:bodyPr>
            <a:normAutofit/>
          </a:bodyPr>
          <a:lstStyle/>
          <a:p>
            <a:r>
              <a:rPr lang="en-US" sz="2600" dirty="0">
                <a:solidFill>
                  <a:schemeClr val="tx2"/>
                </a:solidFill>
              </a:rPr>
              <a:t>A Major System Challenge for PIM: Coherence</a:t>
            </a:r>
          </a:p>
          <a:p>
            <a:endParaRPr lang="en-US" sz="2600" dirty="0">
              <a:solidFill>
                <a:schemeClr val="tx2"/>
              </a:solidFill>
            </a:endParaRPr>
          </a:p>
          <a:p>
            <a:pPr lvl="1"/>
            <a:endParaRPr lang="en-US" sz="2600" dirty="0"/>
          </a:p>
          <a:p>
            <a:pPr marL="457200" lvl="1" indent="0">
              <a:buNone/>
            </a:pPr>
            <a:endParaRPr lang="en-US" sz="2600" dirty="0"/>
          </a:p>
          <a:p>
            <a:pPr marL="457200" lvl="1" indent="0">
              <a:buNone/>
            </a:pPr>
            <a:endParaRPr lang="en-US" sz="2600" dirty="0"/>
          </a:p>
          <a:p>
            <a:pPr marL="457200" lvl="1" indent="0">
              <a:buNone/>
            </a:pPr>
            <a:endParaRPr lang="en-US" sz="2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4</a:t>
            </a:r>
          </a:p>
        </p:txBody>
      </p:sp>
      <p:sp>
        <p:nvSpPr>
          <p:cNvPr id="27" name="Rounded Rectangle 26"/>
          <p:cNvSpPr/>
          <p:nvPr/>
        </p:nvSpPr>
        <p:spPr>
          <a:xfrm>
            <a:off x="5257800" y="5257800"/>
            <a:ext cx="990600" cy="533400"/>
          </a:xfrm>
          <a:prstGeom prst="roundRect">
            <a:avLst/>
          </a:prstGeom>
          <a:solidFill>
            <a:schemeClr val="accent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Data </a:t>
            </a:r>
          </a:p>
        </p:txBody>
      </p:sp>
      <p:cxnSp>
        <p:nvCxnSpPr>
          <p:cNvPr id="6" name="Straight Arrow Connector 5"/>
          <p:cNvCxnSpPr>
            <a:stCxn id="39" idx="2"/>
            <a:endCxn id="27" idx="0"/>
          </p:cNvCxnSpPr>
          <p:nvPr/>
        </p:nvCxnSpPr>
        <p:spPr>
          <a:xfrm>
            <a:off x="5753100" y="4343400"/>
            <a:ext cx="0" cy="9144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00800" y="5334000"/>
            <a:ext cx="175090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Shared Data</a:t>
            </a:r>
          </a:p>
        </p:txBody>
      </p:sp>
      <p:pic>
        <p:nvPicPr>
          <p:cNvPr id="31" name="Picture 30" descr="safari.png"/>
          <p:cNvPicPr>
            <a:picLocks noChangeAspect="1"/>
          </p:cNvPicPr>
          <p:nvPr/>
        </p:nvPicPr>
        <p:blipFill>
          <a:blip r:embed="rId3" cstate="print"/>
          <a:stretch>
            <a:fillRect/>
          </a:stretch>
        </p:blipFill>
        <p:spPr>
          <a:xfrm>
            <a:off x="76200" y="6580437"/>
            <a:ext cx="959296" cy="277563"/>
          </a:xfrm>
          <a:prstGeom prst="rect">
            <a:avLst/>
          </a:prstGeom>
        </p:spPr>
      </p:pic>
      <p:grpSp>
        <p:nvGrpSpPr>
          <p:cNvPr id="48" name="Group 47"/>
          <p:cNvGrpSpPr/>
          <p:nvPr/>
        </p:nvGrpSpPr>
        <p:grpSpPr>
          <a:xfrm>
            <a:off x="1981200" y="3148708"/>
            <a:ext cx="4373954" cy="1194692"/>
            <a:chOff x="1981200" y="3148708"/>
            <a:chExt cx="4373954" cy="1194692"/>
          </a:xfrm>
        </p:grpSpPr>
        <p:grpSp>
          <p:nvGrpSpPr>
            <p:cNvPr id="7" name="Group 6"/>
            <p:cNvGrpSpPr/>
            <p:nvPr/>
          </p:nvGrpSpPr>
          <p:grpSpPr>
            <a:xfrm>
              <a:off x="1981200" y="3148708"/>
              <a:ext cx="4373954" cy="1040928"/>
              <a:chOff x="1981200" y="3377308"/>
              <a:chExt cx="4373954" cy="1040928"/>
            </a:xfrm>
          </p:grpSpPr>
          <p:grpSp>
            <p:nvGrpSpPr>
              <p:cNvPr id="9" name="Group 8"/>
              <p:cNvGrpSpPr/>
              <p:nvPr/>
            </p:nvGrpSpPr>
            <p:grpSpPr>
              <a:xfrm>
                <a:off x="1981200" y="3377308"/>
                <a:ext cx="4373954" cy="1040928"/>
                <a:chOff x="3111166" y="5894390"/>
                <a:chExt cx="3643498" cy="879227"/>
              </a:xfrm>
            </p:grpSpPr>
            <p:grpSp>
              <p:nvGrpSpPr>
                <p:cNvPr id="12" name="Group 11"/>
                <p:cNvGrpSpPr/>
                <p:nvPr/>
              </p:nvGrpSpPr>
              <p:grpSpPr>
                <a:xfrm>
                  <a:off x="3111166" y="5894390"/>
                  <a:ext cx="3518233" cy="742408"/>
                  <a:chOff x="1392051" y="5486400"/>
                  <a:chExt cx="2783207" cy="659948"/>
                </a:xfrm>
              </p:grpSpPr>
              <p:sp>
                <p:nvSpPr>
                  <p:cNvPr id="15" name="Rounded Rectangle 14"/>
                  <p:cNvSpPr/>
                  <p:nvPr/>
                </p:nvSpPr>
                <p:spPr>
                  <a:xfrm>
                    <a:off x="1392051" y="5524080"/>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16" name="Rounded Rectangle 15"/>
                  <p:cNvSpPr/>
                  <p:nvPr/>
                </p:nvSpPr>
                <p:spPr>
                  <a:xfrm>
                    <a:off x="3352800" y="5486400"/>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PIM</a:t>
                    </a:r>
                  </a:p>
                </p:txBody>
              </p:sp>
            </p:grpSp>
            <p:sp>
              <p:nvSpPr>
                <p:cNvPr id="13" name="Rounded Rectangle 12"/>
                <p:cNvSpPr/>
                <p:nvPr/>
              </p:nvSpPr>
              <p:spPr>
                <a:xfrm>
                  <a:off x="3263567" y="6073596"/>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ounded Rectangle 13"/>
                <p:cNvSpPr/>
                <p:nvPr/>
              </p:nvSpPr>
              <p:spPr>
                <a:xfrm>
                  <a:off x="5715000" y="601980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0" name="Left-Right Arrow 59"/>
              <p:cNvSpPr/>
              <p:nvPr/>
            </p:nvSpPr>
            <p:spPr>
              <a:xfrm>
                <a:off x="3535756" y="3818069"/>
                <a:ext cx="1295400" cy="372931"/>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38" name="Rounded Rectangle 37"/>
            <p:cNvSpPr/>
            <p:nvPr/>
          </p:nvSpPr>
          <p:spPr>
            <a:xfrm>
              <a:off x="2362200" y="3810000"/>
              <a:ext cx="990600" cy="533400"/>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Rounded Rectangle 38"/>
            <p:cNvSpPr/>
            <p:nvPr/>
          </p:nvSpPr>
          <p:spPr>
            <a:xfrm>
              <a:off x="5257800" y="3810000"/>
              <a:ext cx="990600" cy="533400"/>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TextBox 39"/>
            <p:cNvSpPr txBox="1"/>
            <p:nvPr/>
          </p:nvSpPr>
          <p:spPr>
            <a:xfrm>
              <a:off x="5410200" y="3276600"/>
              <a:ext cx="69953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a:t>
              </a:r>
            </a:p>
          </p:txBody>
        </p:sp>
        <p:sp>
          <p:nvSpPr>
            <p:cNvPr id="41" name="TextBox 40"/>
            <p:cNvSpPr txBox="1"/>
            <p:nvPr/>
          </p:nvSpPr>
          <p:spPr>
            <a:xfrm>
              <a:off x="2438400" y="3276600"/>
              <a:ext cx="71230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a:t>
              </a:r>
            </a:p>
          </p:txBody>
        </p:sp>
      </p:grpSp>
      <p:cxnSp>
        <p:nvCxnSpPr>
          <p:cNvPr id="43" name="Straight Arrow Connector 42"/>
          <p:cNvCxnSpPr>
            <a:stCxn id="38" idx="2"/>
            <a:endCxn id="27" idx="1"/>
          </p:cNvCxnSpPr>
          <p:nvPr/>
        </p:nvCxnSpPr>
        <p:spPr>
          <a:xfrm>
            <a:off x="2857500" y="4343400"/>
            <a:ext cx="2400300" cy="11811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0" y="5410200"/>
            <a:ext cx="472141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Need a </a:t>
            </a:r>
            <a:r>
              <a:rPr kumimoji="0" lang="en-US" sz="2400" b="0" i="0" u="none" strike="noStrike" kern="1200" cap="none" spc="0" normalizeH="0" baseline="0" noProof="0" dirty="0">
                <a:ln>
                  <a:noFill/>
                </a:ln>
                <a:solidFill>
                  <a:srgbClr val="0000FF"/>
                </a:solidFill>
                <a:effectLst/>
                <a:uLnTx/>
                <a:uFillTx/>
                <a:latin typeface="Calibri"/>
                <a:ea typeface="+mn-ea"/>
                <a:cs typeface="+mn-cs"/>
              </a:rPr>
              <a:t>coherence</a:t>
            </a:r>
            <a:r>
              <a:rPr kumimoji="0" lang="en-US" sz="2400" b="0" i="0" u="none" strike="noStrike" kern="1200" cap="none" spc="0" normalizeH="0" baseline="0" noProof="0" dirty="0">
                <a:ln>
                  <a:noFill/>
                </a:ln>
                <a:solidFill>
                  <a:prstClr val="black"/>
                </a:solidFill>
                <a:effectLst/>
                <a:uLnTx/>
                <a:uFillTx/>
                <a:latin typeface="Calibri"/>
                <a:ea typeface="+mn-ea"/>
                <a:cs typeface="+mn-cs"/>
              </a:rPr>
              <a:t> mechanism to ensure correctness!</a:t>
            </a:r>
          </a:p>
        </p:txBody>
      </p:sp>
      <p:sp>
        <p:nvSpPr>
          <p:cNvPr id="52" name="Freeform 51"/>
          <p:cNvSpPr/>
          <p:nvPr/>
        </p:nvSpPr>
        <p:spPr>
          <a:xfrm>
            <a:off x="5257800" y="1981200"/>
            <a:ext cx="422294" cy="97967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Freeform 52"/>
          <p:cNvSpPr/>
          <p:nvPr/>
        </p:nvSpPr>
        <p:spPr>
          <a:xfrm>
            <a:off x="5715000" y="1981200"/>
            <a:ext cx="422294" cy="97967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4" name="TextBox 53"/>
          <p:cNvSpPr txBox="1"/>
          <p:nvPr/>
        </p:nvSpPr>
        <p:spPr>
          <a:xfrm>
            <a:off x="6248400" y="2209800"/>
            <a:ext cx="165702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 Threads</a:t>
            </a:r>
          </a:p>
        </p:txBody>
      </p:sp>
      <p:sp>
        <p:nvSpPr>
          <p:cNvPr id="55" name="Freeform 54"/>
          <p:cNvSpPr/>
          <p:nvPr/>
        </p:nvSpPr>
        <p:spPr>
          <a:xfrm>
            <a:off x="2133600" y="1981200"/>
            <a:ext cx="365908" cy="108830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Freeform 55"/>
          <p:cNvSpPr/>
          <p:nvPr/>
        </p:nvSpPr>
        <p:spPr>
          <a:xfrm>
            <a:off x="2667000" y="1981200"/>
            <a:ext cx="365908" cy="108830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TextBox 56"/>
          <p:cNvSpPr txBox="1"/>
          <p:nvPr/>
        </p:nvSpPr>
        <p:spPr>
          <a:xfrm>
            <a:off x="375145" y="2209800"/>
            <a:ext cx="166873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 Threads</a:t>
            </a:r>
          </a:p>
        </p:txBody>
      </p:sp>
    </p:spTree>
    <p:extLst>
      <p:ext uri="{BB962C8B-B14F-4D97-AF65-F5344CB8AC3E}">
        <p14:creationId xmlns:p14="http://schemas.microsoft.com/office/powerpoint/2010/main" val="63877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animBg="1"/>
      <p:bldP spid="26" grpId="0"/>
      <p:bldP spid="49" grpId="0"/>
      <p:bldP spid="52" grpId="0" animBg="1"/>
      <p:bldP spid="53" grpId="0" animBg="1"/>
      <p:bldP spid="54" grpId="0"/>
      <p:bldP spid="55" grpId="0" animBg="1"/>
      <p:bldP spid="56" grpId="0" animBg="1"/>
      <p:bldP spid="57"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286000" y="2667000"/>
            <a:ext cx="5029200" cy="2286000"/>
            <a:chOff x="1981200" y="2667000"/>
            <a:chExt cx="5029200" cy="2286000"/>
          </a:xfrm>
        </p:grpSpPr>
        <p:grpSp>
          <p:nvGrpSpPr>
            <p:cNvPr id="54" name="Group 53"/>
            <p:cNvGrpSpPr/>
            <p:nvPr/>
          </p:nvGrpSpPr>
          <p:grpSpPr>
            <a:xfrm>
              <a:off x="1981200" y="2667000"/>
              <a:ext cx="5029200" cy="2041735"/>
              <a:chOff x="1828800" y="2057402"/>
              <a:chExt cx="5562600" cy="1966115"/>
            </a:xfrm>
          </p:grpSpPr>
          <p:grpSp>
            <p:nvGrpSpPr>
              <p:cNvPr id="55" name="Group 54"/>
              <p:cNvGrpSpPr/>
              <p:nvPr/>
            </p:nvGrpSpPr>
            <p:grpSpPr>
              <a:xfrm>
                <a:off x="1828800" y="2057402"/>
                <a:ext cx="5562600" cy="1966115"/>
                <a:chOff x="2438400" y="4850703"/>
                <a:chExt cx="4316264" cy="1915036"/>
              </a:xfrm>
            </p:grpSpPr>
            <p:grpSp>
              <p:nvGrpSpPr>
                <p:cNvPr id="65" name="Group 64"/>
                <p:cNvGrpSpPr/>
                <p:nvPr/>
              </p:nvGrpSpPr>
              <p:grpSpPr>
                <a:xfrm>
                  <a:off x="2438400" y="4850703"/>
                  <a:ext cx="4191000" cy="1815295"/>
                  <a:chOff x="859838" y="4558634"/>
                  <a:chExt cx="3315420" cy="1613667"/>
                </a:xfrm>
              </p:grpSpPr>
              <p:sp>
                <p:nvSpPr>
                  <p:cNvPr id="68" name="Rounded Rectangle 67"/>
                  <p:cNvSpPr/>
                  <p:nvPr/>
                </p:nvSpPr>
                <p:spPr>
                  <a:xfrm>
                    <a:off x="859838" y="5530139"/>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69" name="Rounded Rectangle 68"/>
                  <p:cNvSpPr/>
                  <p:nvPr/>
                </p:nvSpPr>
                <p:spPr>
                  <a:xfrm>
                    <a:off x="3352800" y="5486400"/>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PIM</a:t>
                    </a:r>
                  </a:p>
                </p:txBody>
              </p:sp>
              <p:sp>
                <p:nvSpPr>
                  <p:cNvPr id="70" name="Left-Right Arrow 69"/>
                  <p:cNvSpPr/>
                  <p:nvPr/>
                </p:nvSpPr>
                <p:spPr>
                  <a:xfrm>
                    <a:off x="1935644" y="5746209"/>
                    <a:ext cx="1284590" cy="426092"/>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prstClr val="white"/>
                        </a:solidFill>
                        <a:effectLst/>
                        <a:uLnTx/>
                        <a:uFillTx/>
                        <a:latin typeface="Calibri"/>
                        <a:ea typeface="+mn-ea"/>
                        <a:cs typeface="+mn-cs"/>
                      </a:rPr>
                      <a:t>Off-chip Channel</a:t>
                    </a:r>
                  </a:p>
                </p:txBody>
              </p:sp>
              <p:sp>
                <p:nvSpPr>
                  <p:cNvPr id="71" name="Freeform 70"/>
                  <p:cNvSpPr/>
                  <p:nvPr/>
                </p:nvSpPr>
                <p:spPr>
                  <a:xfrm>
                    <a:off x="3836698" y="4654027"/>
                    <a:ext cx="278280"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71"/>
                  <p:cNvSpPr/>
                  <p:nvPr/>
                </p:nvSpPr>
                <p:spPr>
                  <a:xfrm>
                    <a:off x="3527364" y="4649569"/>
                    <a:ext cx="278280"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72"/>
                  <p:cNvSpPr/>
                  <p:nvPr/>
                </p:nvSpPr>
                <p:spPr>
                  <a:xfrm>
                    <a:off x="1410291" y="4558634"/>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600"/>
                      </a:solidFill>
                      <a:effectLst/>
                      <a:uLnTx/>
                      <a:uFillTx/>
                      <a:latin typeface="Calibri"/>
                      <a:ea typeface="+mn-ea"/>
                      <a:cs typeface="+mn-cs"/>
                    </a:endParaRPr>
                  </a:p>
                </p:txBody>
              </p:sp>
              <p:sp>
                <p:nvSpPr>
                  <p:cNvPr id="74" name="Freeform 73"/>
                  <p:cNvSpPr/>
                  <p:nvPr/>
                </p:nvSpPr>
                <p:spPr>
                  <a:xfrm>
                    <a:off x="1100959" y="4581833"/>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600"/>
                      </a:solidFill>
                      <a:effectLst/>
                      <a:uLnTx/>
                      <a:uFillTx/>
                      <a:latin typeface="Calibri"/>
                      <a:ea typeface="+mn-ea"/>
                      <a:cs typeface="+mn-cs"/>
                    </a:endParaRPr>
                  </a:p>
                </p:txBody>
              </p:sp>
            </p:grpSp>
            <p:sp>
              <p:nvSpPr>
                <p:cNvPr id="66" name="Rounded Rectangle 65"/>
                <p:cNvSpPr/>
                <p:nvPr/>
              </p:nvSpPr>
              <p:spPr>
                <a:xfrm>
                  <a:off x="2569196" y="6065718"/>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67" name="Rounded Rectangle 66"/>
                <p:cNvSpPr/>
                <p:nvPr/>
              </p:nvSpPr>
              <p:spPr>
                <a:xfrm>
                  <a:off x="5715000" y="601980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grpSp>
          <p:cxnSp>
            <p:nvCxnSpPr>
              <p:cNvPr id="56" name="Straight Arrow Connector 55"/>
              <p:cNvCxnSpPr/>
              <p:nvPr/>
            </p:nvCxnSpPr>
            <p:spPr>
              <a:xfrm>
                <a:off x="4038600" y="3276600"/>
                <a:ext cx="1295400" cy="0"/>
              </a:xfrm>
              <a:prstGeom prst="straightConnector1">
                <a:avLst/>
              </a:prstGeom>
              <a:ln w="3810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962400" y="3048000"/>
                <a:ext cx="1371600" cy="0"/>
              </a:xfrm>
              <a:prstGeom prst="straightConnector1">
                <a:avLst/>
              </a:prstGeom>
              <a:ln w="3810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501813" y="2590800"/>
                <a:ext cx="2261507" cy="38529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Coherence Traffic</a:t>
                </a:r>
              </a:p>
            </p:txBody>
          </p:sp>
        </p:grpSp>
        <p:sp>
          <p:nvSpPr>
            <p:cNvPr id="39" name="Rounded Rectangle 38"/>
            <p:cNvSpPr/>
            <p:nvPr/>
          </p:nvSpPr>
          <p:spPr>
            <a:xfrm>
              <a:off x="2286000" y="4419600"/>
              <a:ext cx="990600" cy="533400"/>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0" name="Rounded Rectangle 39"/>
            <p:cNvSpPr/>
            <p:nvPr/>
          </p:nvSpPr>
          <p:spPr>
            <a:xfrm>
              <a:off x="5943600" y="4343400"/>
              <a:ext cx="990600" cy="533400"/>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Cache</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TextBox 40"/>
            <p:cNvSpPr txBox="1"/>
            <p:nvPr/>
          </p:nvSpPr>
          <p:spPr>
            <a:xfrm>
              <a:off x="2286000" y="3962400"/>
              <a:ext cx="838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a:t>
              </a:r>
            </a:p>
          </p:txBody>
        </p:sp>
        <p:sp>
          <p:nvSpPr>
            <p:cNvPr id="42" name="TextBox 41"/>
            <p:cNvSpPr txBox="1"/>
            <p:nvPr/>
          </p:nvSpPr>
          <p:spPr>
            <a:xfrm>
              <a:off x="6102387" y="3886200"/>
              <a:ext cx="69953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a:t>
              </a:r>
            </a:p>
          </p:txBody>
        </p:sp>
      </p:grpSp>
      <p:sp>
        <p:nvSpPr>
          <p:cNvPr id="2" name="Title 1"/>
          <p:cNvSpPr>
            <a:spLocks noGrp="1"/>
          </p:cNvSpPr>
          <p:nvPr>
            <p:ph type="title"/>
          </p:nvPr>
        </p:nvSpPr>
        <p:spPr/>
        <p:txBody>
          <a:bodyPr/>
          <a:lstStyle/>
          <a:p>
            <a:r>
              <a:rPr lang="en-US" dirty="0">
                <a:solidFill>
                  <a:prstClr val="black">
                    <a:lumMod val="65000"/>
                    <a:lumOff val="35000"/>
                  </a:prstClr>
                </a:solidFill>
              </a:rPr>
              <a:t>PIM Coherence</a:t>
            </a:r>
            <a:endParaRPr lang="en-US" sz="4000" dirty="0"/>
          </a:p>
        </p:txBody>
      </p:sp>
      <p:sp>
        <p:nvSpPr>
          <p:cNvPr id="3" name="Content Placeholder 2"/>
          <p:cNvSpPr>
            <a:spLocks noGrp="1"/>
          </p:cNvSpPr>
          <p:nvPr>
            <p:ph idx="1"/>
          </p:nvPr>
        </p:nvSpPr>
        <p:spPr>
          <a:xfrm>
            <a:off x="152400" y="1143000"/>
            <a:ext cx="8763000" cy="5257800"/>
          </a:xfrm>
        </p:spPr>
        <p:txBody>
          <a:bodyPr>
            <a:normAutofit/>
          </a:bodyPr>
          <a:lstStyle/>
          <a:p>
            <a:r>
              <a:rPr lang="en-US" sz="2600" dirty="0">
                <a:solidFill>
                  <a:schemeClr val="tx2"/>
                </a:solidFill>
              </a:rPr>
              <a:t>Potential solution: Conventional coherence protocols</a:t>
            </a:r>
          </a:p>
          <a:p>
            <a:pPr lvl="1"/>
            <a:r>
              <a:rPr lang="en-US" sz="2200" dirty="0"/>
              <a:t>We can treat PIM cores as </a:t>
            </a:r>
            <a:r>
              <a:rPr lang="en-US" sz="2200" dirty="0">
                <a:solidFill>
                  <a:srgbClr val="0000FF"/>
                </a:solidFill>
              </a:rPr>
              <a:t>additional independent cores</a:t>
            </a:r>
            <a:r>
              <a:rPr lang="en-US" sz="2200" dirty="0"/>
              <a:t> </a:t>
            </a:r>
          </a:p>
          <a:p>
            <a:pPr lvl="1"/>
            <a:r>
              <a:rPr lang="en-US" sz="2200" dirty="0"/>
              <a:t>Use </a:t>
            </a:r>
            <a:r>
              <a:rPr lang="en-US" sz="2200" dirty="0">
                <a:solidFill>
                  <a:srgbClr val="0000FF"/>
                </a:solidFill>
              </a:rPr>
              <a:t>conventional coherence protocol</a:t>
            </a:r>
            <a:r>
              <a:rPr lang="en-US" sz="2200" dirty="0"/>
              <a:t> to make them coherent with the CPUs</a:t>
            </a:r>
          </a:p>
          <a:p>
            <a:pPr lvl="1"/>
            <a:endParaRPr lang="en-US" sz="2400" dirty="0">
              <a:solidFill>
                <a:schemeClr val="tx2"/>
              </a:solidFill>
            </a:endParaRPr>
          </a:p>
          <a:p>
            <a:pPr marL="457200" lvl="1" indent="0">
              <a:buNone/>
            </a:pPr>
            <a:endParaRPr lang="en-US" sz="2400" dirty="0">
              <a:solidFill>
                <a:schemeClr val="tx2"/>
              </a:solidFill>
            </a:endParaRPr>
          </a:p>
          <a:p>
            <a:pPr marL="0" indent="0">
              <a:buNone/>
            </a:pPr>
            <a:endParaRPr lang="en-US" dirty="0"/>
          </a:p>
          <a:p>
            <a:pPr marL="0" indent="0">
              <a:buNone/>
            </a:pPr>
            <a:r>
              <a:rPr lang="en-US" sz="1800" dirty="0"/>
              <a:t>  </a:t>
            </a:r>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5</a:t>
            </a:r>
          </a:p>
        </p:txBody>
      </p:sp>
      <p:grpSp>
        <p:nvGrpSpPr>
          <p:cNvPr id="5" name="Group 4"/>
          <p:cNvGrpSpPr/>
          <p:nvPr/>
        </p:nvGrpSpPr>
        <p:grpSpPr>
          <a:xfrm>
            <a:off x="457200" y="5257800"/>
            <a:ext cx="8305800" cy="1295400"/>
            <a:chOff x="457200" y="4419600"/>
            <a:chExt cx="8915400" cy="1477328"/>
          </a:xfrm>
        </p:grpSpPr>
        <p:sp>
          <p:nvSpPr>
            <p:cNvPr id="7" name="TextBox 6"/>
            <p:cNvSpPr txBox="1"/>
            <p:nvPr/>
          </p:nvSpPr>
          <p:spPr>
            <a:xfrm>
              <a:off x="838200" y="4419600"/>
              <a:ext cx="853440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alibri"/>
                  <a:ea typeface="+mn-ea"/>
                  <a:cs typeface="+mn-cs"/>
                </a:rPr>
                <a:t>Generates a large amount of</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srgbClr val="0000FF"/>
                  </a:solidFill>
                  <a:effectLst/>
                  <a:uLnTx/>
                  <a:uFillTx/>
                  <a:latin typeface="Calibri"/>
                  <a:ea typeface="+mn-ea"/>
                  <a:cs typeface="+mn-cs"/>
                </a:rPr>
                <a:t>off-chip</a:t>
              </a:r>
              <a:r>
                <a:rPr kumimoji="0" lang="en-US" sz="2400" b="0" i="0" u="none" strike="noStrike" kern="1200" cap="none" spc="0" normalizeH="0" baseline="0" noProof="0" dirty="0">
                  <a:ln>
                    <a:noFill/>
                  </a:ln>
                  <a:solidFill>
                    <a:prstClr val="black"/>
                  </a:solidFill>
                  <a:effectLst/>
                  <a:uLnTx/>
                  <a:uFillTx/>
                  <a:latin typeface="Calibri"/>
                  <a:ea typeface="+mn-ea"/>
                  <a:cs typeface="+mn-cs"/>
                </a:rPr>
                <a:t> coherence traffic </a:t>
              </a:r>
              <a:endParaRPr kumimoji="0" lang="en-US" sz="2400" b="0" i="1" u="none" strike="noStrike" kern="1200" cap="none" spc="0" normalizeH="0" baseline="0" noProof="0" dirty="0">
                <a:ln>
                  <a:noFill/>
                </a:ln>
                <a:solidFill>
                  <a:prstClr val="black"/>
                </a:solidFill>
                <a:effectLst/>
                <a:uLnTx/>
                <a:uFillTx/>
                <a:latin typeface="Calibri"/>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10"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4941010"/>
              <a:ext cx="347607" cy="34760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9" name="Picture 28" descr="safari.png"/>
          <p:cNvPicPr>
            <a:picLocks noChangeAspect="1"/>
          </p:cNvPicPr>
          <p:nvPr/>
        </p:nvPicPr>
        <p:blipFill>
          <a:blip r:embed="rId4" cstate="print"/>
          <a:stretch>
            <a:fillRect/>
          </a:stretch>
        </p:blipFill>
        <p:spPr>
          <a:xfrm>
            <a:off x="76200" y="6580437"/>
            <a:ext cx="959296" cy="277563"/>
          </a:xfrm>
          <a:prstGeom prst="rect">
            <a:avLst/>
          </a:prstGeom>
        </p:spPr>
      </p:pic>
      <p:grpSp>
        <p:nvGrpSpPr>
          <p:cNvPr id="32" name="Group 31"/>
          <p:cNvGrpSpPr/>
          <p:nvPr/>
        </p:nvGrpSpPr>
        <p:grpSpPr>
          <a:xfrm>
            <a:off x="-29882" y="2667000"/>
            <a:ext cx="9306609" cy="1371600"/>
            <a:chOff x="410312" y="5333999"/>
            <a:chExt cx="8850348" cy="1524000"/>
          </a:xfrm>
        </p:grpSpPr>
        <p:sp>
          <p:nvSpPr>
            <p:cNvPr id="34" name="Rounded Rectangle 33"/>
            <p:cNvSpPr/>
            <p:nvPr/>
          </p:nvSpPr>
          <p:spPr bwMode="auto">
            <a:xfrm>
              <a:off x="457200" y="5333999"/>
              <a:ext cx="8695711" cy="152400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35" name="TextBox 34"/>
            <p:cNvSpPr txBox="1"/>
            <p:nvPr/>
          </p:nvSpPr>
          <p:spPr>
            <a:xfrm>
              <a:off x="410312" y="5503332"/>
              <a:ext cx="8850348" cy="10601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Conventional coherence is </a:t>
              </a:r>
              <a:r>
                <a:rPr kumimoji="0" lang="en-US" sz="2800" b="1" i="0" u="none" strike="noStrike" kern="1200" cap="none" spc="0" normalizeH="0" baseline="0" noProof="0" dirty="0">
                  <a:ln>
                    <a:noFill/>
                  </a:ln>
                  <a:solidFill>
                    <a:srgbClr val="FF0000"/>
                  </a:solidFill>
                  <a:effectLst/>
                  <a:uLnTx/>
                  <a:uFillTx/>
                  <a:latin typeface="Calibri"/>
                  <a:ea typeface="+mn-ea"/>
                  <a:cs typeface="+mn-cs"/>
                </a:rPr>
                <a:t>impractical</a:t>
              </a:r>
              <a:r>
                <a:rPr kumimoji="0" lang="en-US" sz="2800" b="1" i="0" u="none" strike="noStrike" kern="1200" cap="none" spc="0" normalizeH="0" baseline="0" noProof="0" dirty="0">
                  <a:ln>
                    <a:noFill/>
                  </a:ln>
                  <a:solidFill>
                    <a:prstClr val="black"/>
                  </a:solidFill>
                  <a:effectLst/>
                  <a:uLnTx/>
                  <a:uFillTx/>
                  <a:latin typeface="Calibri"/>
                  <a:ea typeface="+mn-ea"/>
                  <a:cs typeface="+mn-cs"/>
                </a:rPr>
                <a:t>:</a:t>
              </a:r>
              <a:r>
                <a:rPr kumimoji="0" lang="en-US" sz="2800" b="1" i="0" u="none" strike="noStrike" kern="1200" cap="none" spc="0" normalizeH="0" baseline="0" noProof="0" dirty="0">
                  <a:ln>
                    <a:noFill/>
                  </a:ln>
                  <a:solidFill>
                    <a:srgbClr val="FF0000"/>
                  </a:solidFill>
                  <a:effectLst/>
                  <a:uLnTx/>
                  <a:uFillTx/>
                  <a:latin typeface="Calibri"/>
                  <a:ea typeface="+mn-ea"/>
                  <a:cs typeface="+mn-cs"/>
                </a:rPr>
                <a:t> </a:t>
              </a:r>
              <a:r>
                <a:rPr kumimoji="0" lang="en-US" sz="2800" b="1" i="0" u="none" strike="noStrike" kern="1200" cap="none" spc="0" normalizeH="0" baseline="0" noProof="0" dirty="0">
                  <a:ln>
                    <a:noFill/>
                  </a:ln>
                  <a:solidFill>
                    <a:srgbClr val="0000FF"/>
                  </a:solidFill>
                  <a:effectLst/>
                  <a:uLnTx/>
                  <a:uFillTx/>
                  <a:latin typeface="Calibri"/>
                  <a:ea typeface="+mn-ea"/>
                  <a:cs typeface="+mn-cs"/>
                </a:rPr>
                <a:t>large number of coherence messages </a:t>
              </a:r>
              <a:r>
                <a:rPr kumimoji="0" lang="en-US" sz="2800" b="1" i="0" u="none" strike="noStrike" kern="1200" cap="none" spc="0" normalizeH="0" baseline="0" noProof="0" dirty="0">
                  <a:ln>
                    <a:noFill/>
                  </a:ln>
                  <a:solidFill>
                    <a:srgbClr val="000000"/>
                  </a:solidFill>
                  <a:effectLst/>
                  <a:uLnTx/>
                  <a:uFillTx/>
                  <a:latin typeface="Calibri"/>
                  <a:ea typeface="+mn-ea"/>
                  <a:cs typeface="+mn-cs"/>
                </a:rPr>
                <a:t>over </a:t>
              </a:r>
              <a:r>
                <a:rPr kumimoji="0" lang="en-US" sz="2800" b="1" i="0" u="none" strike="noStrike" kern="1200" cap="none" spc="0" normalizeH="0" baseline="0" noProof="0" dirty="0">
                  <a:ln>
                    <a:noFill/>
                  </a:ln>
                  <a:solidFill>
                    <a:srgbClr val="0000FF"/>
                  </a:solidFill>
                  <a:effectLst/>
                  <a:uLnTx/>
                  <a:uFillTx/>
                  <a:latin typeface="Calibri"/>
                  <a:ea typeface="+mn-ea"/>
                  <a:cs typeface="+mn-cs"/>
                </a:rPr>
                <a:t>off-chip </a:t>
              </a:r>
              <a:r>
                <a:rPr kumimoji="0" lang="en-US" sz="2800" b="1" i="0" u="none" strike="noStrike" kern="1200" cap="none" spc="0" normalizeH="0" baseline="0" noProof="0" dirty="0">
                  <a:ln>
                    <a:noFill/>
                  </a:ln>
                  <a:solidFill>
                    <a:srgbClr val="000000"/>
                  </a:solidFill>
                  <a:effectLst/>
                  <a:uLnTx/>
                  <a:uFillTx/>
                  <a:latin typeface="Calibri"/>
                  <a:ea typeface="+mn-ea"/>
                  <a:cs typeface="+mn-cs"/>
                </a:rPr>
                <a:t>channel</a:t>
              </a: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 name="TextBox 8"/>
          <p:cNvSpPr txBox="1"/>
          <p:nvPr/>
        </p:nvSpPr>
        <p:spPr>
          <a:xfrm>
            <a:off x="-2241176" y="1479176"/>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8" name="Group 7"/>
          <p:cNvGrpSpPr/>
          <p:nvPr/>
        </p:nvGrpSpPr>
        <p:grpSpPr>
          <a:xfrm>
            <a:off x="457200" y="5105400"/>
            <a:ext cx="7262780" cy="461665"/>
            <a:chOff x="457200" y="5257800"/>
            <a:chExt cx="7262780" cy="461665"/>
          </a:xfrm>
        </p:grpSpPr>
        <p:pic>
          <p:nvPicPr>
            <p:cNvPr id="38" name="Picture 2" descr="http://londoncapeequities.com/wp-content/uploads/2014/09/tik-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334000"/>
              <a:ext cx="344005" cy="293132"/>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TextBox 42"/>
            <p:cNvSpPr txBox="1"/>
            <p:nvPr/>
          </p:nvSpPr>
          <p:spPr>
            <a:xfrm>
              <a:off x="838200" y="5257800"/>
              <a:ext cx="688178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Simplifies PIM programming model  </a:t>
              </a:r>
            </a:p>
          </p:txBody>
        </p:sp>
      </p:grpSp>
      <p:sp>
        <p:nvSpPr>
          <p:cNvPr id="45" name="TextBox 44"/>
          <p:cNvSpPr txBox="1"/>
          <p:nvPr/>
        </p:nvSpPr>
        <p:spPr>
          <a:xfrm>
            <a:off x="838200" y="6019800"/>
            <a:ext cx="9001809" cy="461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rPr>
              <a:t>Eliminates on average </a:t>
            </a:r>
            <a:r>
              <a:rPr kumimoji="0" lang="en-US" sz="2400" b="0" i="0" u="none" strike="noStrike" kern="1200" cap="none" spc="0" normalizeH="0" baseline="0" noProof="0" dirty="0">
                <a:ln>
                  <a:noFill/>
                </a:ln>
                <a:solidFill>
                  <a:srgbClr val="FF0000"/>
                </a:solidFill>
                <a:effectLst/>
                <a:uLnTx/>
                <a:uFillTx/>
                <a:latin typeface="Calibri"/>
                <a:ea typeface="+mn-ea"/>
                <a:cs typeface="+mn-cs"/>
              </a:rPr>
              <a:t>72.4%</a:t>
            </a:r>
            <a:r>
              <a:rPr kumimoji="0" lang="en-US" sz="24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of</a:t>
            </a:r>
            <a:r>
              <a:rPr kumimoji="0" lang="en-US" sz="2400" b="0"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2400" b="0" i="0" u="none" strike="noStrike" kern="1200" cap="none" spc="0" normalizeH="0" baseline="0" noProof="0" dirty="0">
                <a:ln>
                  <a:noFill/>
                </a:ln>
                <a:solidFill>
                  <a:srgbClr val="000000"/>
                </a:solidFill>
                <a:effectLst/>
                <a:uLnTx/>
                <a:uFillTx/>
                <a:latin typeface="Calibri"/>
                <a:ea typeface="+mn-ea"/>
                <a:cs typeface="+mn-cs"/>
              </a:rPr>
              <a:t>Ideal PIM</a:t>
            </a:r>
            <a:r>
              <a:rPr kumimoji="0" lang="en-US" sz="2400" b="0" i="0" u="none" strike="noStrike" kern="1200" cap="none" spc="0" normalizeH="0" baseline="0" noProof="0" dirty="0">
                <a:ln>
                  <a:noFill/>
                </a:ln>
                <a:solidFill>
                  <a:srgbClr val="FF0000"/>
                </a:solidFill>
                <a:effectLst/>
                <a:uLnTx/>
                <a:uFillTx/>
                <a:latin typeface="Calibri"/>
                <a:ea typeface="+mn-ea"/>
                <a:cs typeface="+mn-cs"/>
              </a:rPr>
              <a:t> </a:t>
            </a:r>
            <a:r>
              <a:rPr kumimoji="0" lang="en-US" sz="2400" b="0" i="0" u="none" strike="noStrike" kern="1200" cap="none" spc="0" normalizeH="0" baseline="0" noProof="0" dirty="0">
                <a:ln>
                  <a:noFill/>
                </a:ln>
                <a:solidFill>
                  <a:prstClr val="black"/>
                </a:solidFill>
                <a:effectLst/>
                <a:uLnTx/>
                <a:uFillTx/>
                <a:latin typeface="Calibri"/>
                <a:ea typeface="+mn-ea"/>
                <a:cs typeface="+mn-cs"/>
              </a:rPr>
              <a:t>energy improvement</a:t>
            </a:r>
          </a:p>
        </p:txBody>
      </p:sp>
      <p:pic>
        <p:nvPicPr>
          <p:cNvPr id="47"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6096000"/>
            <a:ext cx="310895" cy="3108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7435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10"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and Key Idea</a:t>
            </a:r>
          </a:p>
        </p:txBody>
      </p:sp>
      <p:sp>
        <p:nvSpPr>
          <p:cNvPr id="3" name="Content Placeholder 2"/>
          <p:cNvSpPr>
            <a:spLocks noGrp="1"/>
          </p:cNvSpPr>
          <p:nvPr>
            <p:ph idx="1"/>
          </p:nvPr>
        </p:nvSpPr>
        <p:spPr>
          <a:xfrm>
            <a:off x="152400" y="1143000"/>
            <a:ext cx="8991600" cy="5257800"/>
          </a:xfrm>
        </p:spPr>
        <p:txBody>
          <a:bodyPr>
            <a:normAutofit/>
          </a:bodyPr>
          <a:lstStyle/>
          <a:p>
            <a:r>
              <a:rPr lang="en-US" sz="2800" dirty="0">
                <a:solidFill>
                  <a:schemeClr val="tx2"/>
                </a:solidFill>
              </a:rPr>
              <a:t>Our goal is to develop a cache coherence mechanism that:</a:t>
            </a:r>
          </a:p>
          <a:p>
            <a:pPr marL="857250" lvl="2" indent="0">
              <a:buNone/>
            </a:pPr>
            <a:r>
              <a:rPr lang="en-US" sz="2400" dirty="0"/>
              <a:t>1) Maintains the </a:t>
            </a:r>
            <a:r>
              <a:rPr lang="en-US" sz="2400" dirty="0">
                <a:solidFill>
                  <a:srgbClr val="0000FF"/>
                </a:solidFill>
              </a:rPr>
              <a:t>logical behavior</a:t>
            </a:r>
            <a:r>
              <a:rPr lang="en-US" sz="2400" dirty="0"/>
              <a:t> of conventional cache coherence protocols</a:t>
            </a:r>
            <a:r>
              <a:rPr lang="en-US" sz="2400" dirty="0">
                <a:solidFill>
                  <a:schemeClr val="accent6"/>
                </a:solidFill>
              </a:rPr>
              <a:t> </a:t>
            </a:r>
            <a:r>
              <a:rPr lang="en-US" sz="2400" dirty="0"/>
              <a:t>to simplify </a:t>
            </a:r>
            <a:r>
              <a:rPr lang="en-US" sz="2400" dirty="0">
                <a:solidFill>
                  <a:srgbClr val="0000FF"/>
                </a:solidFill>
              </a:rPr>
              <a:t>PIM programming model</a:t>
            </a:r>
          </a:p>
          <a:p>
            <a:pPr marL="857250" lvl="2" indent="0">
              <a:buNone/>
            </a:pPr>
            <a:r>
              <a:rPr lang="en-US" sz="2400" dirty="0"/>
              <a:t>2) </a:t>
            </a:r>
            <a:r>
              <a:rPr lang="en-US" sz="2400" dirty="0">
                <a:solidFill>
                  <a:srgbClr val="0000FF"/>
                </a:solidFill>
              </a:rPr>
              <a:t>Retains</a:t>
            </a:r>
            <a:r>
              <a:rPr lang="en-US" sz="2400" dirty="0"/>
              <a:t> the large </a:t>
            </a:r>
            <a:r>
              <a:rPr lang="en-US" sz="2400" dirty="0">
                <a:solidFill>
                  <a:srgbClr val="0000FF"/>
                </a:solidFill>
              </a:rPr>
              <a:t>performance and energy benefits </a:t>
            </a:r>
            <a:r>
              <a:rPr lang="en-US" sz="2400" dirty="0"/>
              <a:t>of PIM</a:t>
            </a:r>
          </a:p>
          <a:p>
            <a:pPr lvl="1"/>
            <a:endParaRPr lang="en-US" sz="2400" dirty="0"/>
          </a:p>
          <a:p>
            <a:pPr marL="514350" indent="-457200"/>
            <a:r>
              <a:rPr lang="en-US" sz="2800" dirty="0">
                <a:solidFill>
                  <a:schemeClr val="tx2"/>
                </a:solidFill>
              </a:rPr>
              <a:t>Our key idea is </a:t>
            </a:r>
          </a:p>
          <a:p>
            <a:pPr marL="457200" lvl="1" indent="0">
              <a:buNone/>
            </a:pPr>
            <a:r>
              <a:rPr lang="en-US" sz="2400" dirty="0"/>
              <a:t>     1) Avoid </a:t>
            </a:r>
            <a:r>
              <a:rPr lang="en-US" sz="2400" i="1" dirty="0"/>
              <a:t>coherence lookups </a:t>
            </a:r>
            <a:r>
              <a:rPr lang="en-US" sz="2400" u="sng" dirty="0"/>
              <a:t>during</a:t>
            </a:r>
            <a:r>
              <a:rPr lang="en-US" sz="2400" dirty="0"/>
              <a:t> PIM core execution</a:t>
            </a:r>
          </a:p>
          <a:p>
            <a:pPr marL="457200" lvl="1" indent="0">
              <a:buNone/>
            </a:pPr>
            <a:r>
              <a:rPr lang="en-US" sz="2400" dirty="0"/>
              <a:t>     2) </a:t>
            </a:r>
            <a:r>
              <a:rPr lang="en-US" sz="2400" dirty="0">
                <a:solidFill>
                  <a:srgbClr val="0000FF"/>
                </a:solidFill>
              </a:rPr>
              <a:t>Batch lookups </a:t>
            </a:r>
            <a:r>
              <a:rPr lang="en-US" sz="2400" dirty="0"/>
              <a:t>in compressed signatures</a:t>
            </a:r>
            <a:r>
              <a:rPr lang="en-US" sz="2400" dirty="0">
                <a:solidFill>
                  <a:srgbClr val="0000FF"/>
                </a:solidFill>
              </a:rPr>
              <a:t> </a:t>
            </a:r>
            <a:r>
              <a:rPr lang="en-US" sz="2400" dirty="0"/>
              <a:t>and use them to 	</a:t>
            </a:r>
            <a:r>
              <a:rPr lang="en-US" sz="2400" dirty="0">
                <a:solidFill>
                  <a:srgbClr val="0000FF"/>
                </a:solidFill>
              </a:rPr>
              <a:t>verify correctness </a:t>
            </a:r>
            <a:r>
              <a:rPr lang="en-US" sz="2400" u="sng" dirty="0"/>
              <a:t>after</a:t>
            </a:r>
            <a:r>
              <a:rPr lang="en-US" sz="2400" dirty="0"/>
              <a:t> PIM core finishes</a:t>
            </a:r>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6</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398178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400" dirty="0">
                <a:solidFill>
                  <a:schemeClr val="tx2"/>
                </a:solidFill>
              </a:rPr>
              <a:t>Background</a:t>
            </a:r>
          </a:p>
          <a:p>
            <a:pPr marL="0" indent="0" algn="ctr">
              <a:buNone/>
            </a:pPr>
            <a:r>
              <a:rPr lang="en-US" sz="2800" dirty="0">
                <a:solidFill>
                  <a:schemeClr val="tx2"/>
                </a:solidFill>
              </a:rPr>
              <a:t>Prior Approaches to PIM Coherence</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7</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228491784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Approaches to PIM Coherence</a:t>
            </a:r>
          </a:p>
        </p:txBody>
      </p:sp>
      <p:sp>
        <p:nvSpPr>
          <p:cNvPr id="3" name="Content Placeholder 2"/>
          <p:cNvSpPr>
            <a:spLocks noGrp="1"/>
          </p:cNvSpPr>
          <p:nvPr>
            <p:ph idx="1"/>
          </p:nvPr>
        </p:nvSpPr>
        <p:spPr>
          <a:xfrm>
            <a:off x="152400" y="990600"/>
            <a:ext cx="8991600" cy="5257800"/>
          </a:xfrm>
        </p:spPr>
        <p:txBody>
          <a:bodyPr>
            <a:normAutofit/>
          </a:bodyPr>
          <a:lstStyle/>
          <a:p>
            <a:r>
              <a:rPr lang="en-US" sz="2600" dirty="0">
                <a:solidFill>
                  <a:schemeClr val="tx2"/>
                </a:solidFill>
              </a:rPr>
              <a:t>There are many recent proposals on PIM</a:t>
            </a:r>
          </a:p>
          <a:p>
            <a:pPr lvl="1"/>
            <a:r>
              <a:rPr lang="en-US" sz="2200" dirty="0"/>
              <a:t>Primarily focus on the design of compute unit within the logic layer</a:t>
            </a:r>
          </a:p>
          <a:p>
            <a:pPr lvl="1"/>
            <a:endParaRPr lang="en-US" sz="2200" dirty="0">
              <a:solidFill>
                <a:schemeClr val="tx2"/>
              </a:solidFill>
            </a:endParaRPr>
          </a:p>
          <a:p>
            <a:r>
              <a:rPr lang="en-US" sz="2600" dirty="0">
                <a:solidFill>
                  <a:schemeClr val="tx2"/>
                </a:solidFill>
              </a:rPr>
              <a:t>Prior works employ other approaches than </a:t>
            </a:r>
            <a:r>
              <a:rPr lang="en-US" sz="2600" u="sng" dirty="0">
                <a:solidFill>
                  <a:schemeClr val="tx2"/>
                </a:solidFill>
              </a:rPr>
              <a:t>conventional coherence protocol </a:t>
            </a:r>
          </a:p>
          <a:p>
            <a:pPr lvl="1"/>
            <a:r>
              <a:rPr lang="en-US" sz="2200" dirty="0"/>
              <a:t>Marking PIM-data as </a:t>
            </a:r>
            <a:r>
              <a:rPr lang="en-US" sz="2200" dirty="0">
                <a:solidFill>
                  <a:srgbClr val="0000FF"/>
                </a:solidFill>
              </a:rPr>
              <a:t>Non-cacheable</a:t>
            </a:r>
          </a:p>
          <a:p>
            <a:pPr lvl="2"/>
            <a:r>
              <a:rPr lang="en-US" sz="1800" dirty="0"/>
              <a:t>They no longer need to deal with coherence</a:t>
            </a:r>
          </a:p>
          <a:p>
            <a:pPr lvl="1"/>
            <a:r>
              <a:rPr lang="en-US" sz="2200" dirty="0">
                <a:solidFill>
                  <a:srgbClr val="0000FF"/>
                </a:solidFill>
              </a:rPr>
              <a:t>Coarse-grained </a:t>
            </a:r>
            <a:r>
              <a:rPr lang="en-US" sz="2200" dirty="0"/>
              <a:t>coherence </a:t>
            </a:r>
          </a:p>
          <a:p>
            <a:pPr lvl="2"/>
            <a:r>
              <a:rPr lang="en-US" sz="1800" dirty="0"/>
              <a:t>Tracks coherence at a larger granularity than a single cache line</a:t>
            </a:r>
          </a:p>
          <a:p>
            <a:pPr lvl="2"/>
            <a:r>
              <a:rPr lang="en-US" sz="1800" dirty="0">
                <a:solidFill>
                  <a:srgbClr val="595959"/>
                </a:solidFill>
              </a:rPr>
              <a:t>Does not transfer permission while PIM is working</a:t>
            </a:r>
          </a:p>
          <a:p>
            <a:pPr lvl="2"/>
            <a:r>
              <a:rPr lang="en-US" sz="1800" dirty="0">
                <a:solidFill>
                  <a:srgbClr val="0000FF"/>
                </a:solidFill>
              </a:rPr>
              <a:t>No concurrent access</a:t>
            </a:r>
            <a:r>
              <a:rPr lang="en-US" sz="1800" dirty="0"/>
              <a:t> from the CPU and PIM</a:t>
            </a:r>
          </a:p>
        </p:txBody>
      </p:sp>
      <p:pic>
        <p:nvPicPr>
          <p:cNvPr id="26" name="Picture 25"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8</a:t>
            </a:r>
          </a:p>
        </p:txBody>
      </p:sp>
    </p:spTree>
    <p:extLst>
      <p:ext uri="{BB962C8B-B14F-4D97-AF65-F5344CB8AC3E}">
        <p14:creationId xmlns:p14="http://schemas.microsoft.com/office/powerpoint/2010/main" val="351407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Approaches to PIM Coherence</a:t>
            </a:r>
          </a:p>
        </p:txBody>
      </p:sp>
      <p:sp>
        <p:nvSpPr>
          <p:cNvPr id="3" name="Content Placeholder 2"/>
          <p:cNvSpPr>
            <a:spLocks noGrp="1"/>
          </p:cNvSpPr>
          <p:nvPr>
            <p:ph idx="1"/>
          </p:nvPr>
        </p:nvSpPr>
        <p:spPr>
          <a:xfrm>
            <a:off x="152400" y="990600"/>
            <a:ext cx="8991600" cy="5257800"/>
          </a:xfrm>
        </p:spPr>
        <p:txBody>
          <a:bodyPr>
            <a:normAutofit/>
          </a:bodyPr>
          <a:lstStyle/>
          <a:p>
            <a:r>
              <a:rPr lang="en-US" sz="2600" dirty="0">
                <a:solidFill>
                  <a:schemeClr val="tx2"/>
                </a:solidFill>
              </a:rPr>
              <a:t>Prior works proposed coherence mechanisms assuming:</a:t>
            </a:r>
          </a:p>
          <a:p>
            <a:pPr lvl="1"/>
            <a:r>
              <a:rPr lang="en-US" sz="2200" dirty="0"/>
              <a:t>Entire application could be offloaded to PIM core </a:t>
            </a:r>
            <a:r>
              <a:rPr lang="en-US" sz="2200" dirty="0">
                <a:sym typeface="Wingdings"/>
              </a:rPr>
              <a:t> </a:t>
            </a:r>
            <a:r>
              <a:rPr lang="en-US" sz="2200" dirty="0">
                <a:solidFill>
                  <a:srgbClr val="0000FF"/>
                </a:solidFill>
                <a:sym typeface="Wingdings"/>
              </a:rPr>
              <a:t>Almost zero sharing </a:t>
            </a:r>
            <a:r>
              <a:rPr lang="en-US" sz="2200" dirty="0">
                <a:sym typeface="Wingdings"/>
              </a:rPr>
              <a:t>between PIM and CPU </a:t>
            </a:r>
            <a:endParaRPr lang="en-US" sz="2200" dirty="0"/>
          </a:p>
          <a:p>
            <a:pPr lvl="1"/>
            <a:r>
              <a:rPr lang="en-US" sz="2200" dirty="0"/>
              <a:t>Only </a:t>
            </a:r>
            <a:r>
              <a:rPr lang="en-US" sz="2200" dirty="0">
                <a:solidFill>
                  <a:srgbClr val="0000FF"/>
                </a:solidFill>
              </a:rPr>
              <a:t>limited</a:t>
            </a:r>
            <a:r>
              <a:rPr lang="en-US" sz="2200" dirty="0"/>
              <a:t> communication happens between CPU and PIM</a:t>
            </a:r>
            <a:endParaRPr lang="en-US" sz="2200" dirty="0">
              <a:solidFill>
                <a:srgbClr val="0000FF"/>
              </a:solidFill>
            </a:endParaRPr>
          </a:p>
          <a:p>
            <a:pPr marL="457200" lvl="1" indent="0">
              <a:buNone/>
            </a:pPr>
            <a:endParaRPr lang="en-US" sz="2000" dirty="0"/>
          </a:p>
        </p:txBody>
      </p:sp>
      <p:pic>
        <p:nvPicPr>
          <p:cNvPr id="26" name="Picture 25"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12</a:t>
            </a:r>
          </a:p>
        </p:txBody>
      </p:sp>
      <p:grpSp>
        <p:nvGrpSpPr>
          <p:cNvPr id="6" name="Group 5"/>
          <p:cNvGrpSpPr/>
          <p:nvPr/>
        </p:nvGrpSpPr>
        <p:grpSpPr>
          <a:xfrm>
            <a:off x="-25400" y="3200400"/>
            <a:ext cx="9296399" cy="1537393"/>
            <a:chOff x="410312" y="5333999"/>
            <a:chExt cx="8850348" cy="1708215"/>
          </a:xfrm>
        </p:grpSpPr>
        <p:sp>
          <p:nvSpPr>
            <p:cNvPr id="7" name="Rounded Rectangle 6"/>
            <p:cNvSpPr/>
            <p:nvPr/>
          </p:nvSpPr>
          <p:spPr bwMode="auto">
            <a:xfrm>
              <a:off x="457200" y="5333999"/>
              <a:ext cx="8695711" cy="152400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8" name="TextBox 7"/>
            <p:cNvSpPr txBox="1"/>
            <p:nvPr/>
          </p:nvSpPr>
          <p:spPr>
            <a:xfrm>
              <a:off x="410312" y="5503331"/>
              <a:ext cx="8850348" cy="153888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FF"/>
                  </a:solidFill>
                  <a:effectLst/>
                  <a:uLnTx/>
                  <a:uFillTx/>
                  <a:latin typeface="Calibri"/>
                  <a:ea typeface="+mn-ea"/>
                  <a:cs typeface="+mn-cs"/>
                </a:rPr>
                <a:t>Observation:</a:t>
              </a:r>
              <a:r>
                <a:rPr kumimoji="0" lang="en-US" sz="2800" b="1" i="0" u="none" strike="noStrike" kern="1200" cap="none" spc="0" normalizeH="0" baseline="0" noProof="0" dirty="0">
                  <a:ln>
                    <a:noFill/>
                  </a:ln>
                  <a:solidFill>
                    <a:srgbClr val="000000"/>
                  </a:solidFill>
                  <a:effectLst/>
                  <a:uLnTx/>
                  <a:uFillTx/>
                  <a:latin typeface="Calibri"/>
                  <a:ea typeface="+mn-ea"/>
                  <a:cs typeface="+mn-cs"/>
                </a:rPr>
                <a:t> These assumptions </a:t>
              </a:r>
              <a:r>
                <a:rPr kumimoji="0" lang="en-US" sz="2800" b="1" i="1" u="sng" strike="noStrike" kern="1200" cap="none" spc="0" normalizeH="0" baseline="0" noProof="0" dirty="0">
                  <a:ln>
                    <a:noFill/>
                  </a:ln>
                  <a:solidFill>
                    <a:srgbClr val="000000"/>
                  </a:solidFill>
                  <a:effectLst/>
                  <a:uLnTx/>
                  <a:uFillTx/>
                  <a:latin typeface="Calibri"/>
                  <a:ea typeface="+mn-ea"/>
                  <a:cs typeface="+mn-cs"/>
                </a:rPr>
                <a:t>do not hold</a:t>
              </a:r>
              <a:r>
                <a:rPr kumimoji="0" lang="en-US" sz="2800" b="1" i="0" u="none" strike="noStrike" kern="1200" cap="none" spc="0" normalizeH="0" baseline="0" noProof="0" dirty="0">
                  <a:ln>
                    <a:noFill/>
                  </a:ln>
                  <a:solidFill>
                    <a:srgbClr val="000000"/>
                  </a:solidFill>
                  <a:effectLst/>
                  <a:uLnTx/>
                  <a:uFillTx/>
                  <a:latin typeface="Calibri"/>
                  <a:ea typeface="+mn-ea"/>
                  <a:cs typeface="+mn-cs"/>
                </a:rPr>
                <a:t> for many important data-intensive applications that benefit from PIM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692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400" dirty="0">
                <a:solidFill>
                  <a:schemeClr val="tx2"/>
                </a:solidFill>
              </a:rPr>
              <a:t>Motivation</a:t>
            </a:r>
          </a:p>
          <a:p>
            <a:pPr marL="0" indent="0" algn="ctr">
              <a:buNone/>
            </a:pPr>
            <a:r>
              <a:rPr lang="en-US" sz="2800" dirty="0">
                <a:solidFill>
                  <a:schemeClr val="tx2"/>
                </a:solidFill>
              </a:rPr>
              <a:t>Applications with Data Sharing</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13</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325112447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Analysis for PIM</a:t>
            </a:r>
          </a:p>
        </p:txBody>
      </p:sp>
      <p:sp>
        <p:nvSpPr>
          <p:cNvPr id="3" name="Content Placeholder 2"/>
          <p:cNvSpPr>
            <a:spLocks noGrp="1"/>
          </p:cNvSpPr>
          <p:nvPr>
            <p:ph idx="1"/>
          </p:nvPr>
        </p:nvSpPr>
        <p:spPr>
          <a:xfrm>
            <a:off x="152400" y="990600"/>
            <a:ext cx="8991600" cy="5562600"/>
          </a:xfrm>
        </p:spPr>
        <p:txBody>
          <a:bodyPr>
            <a:normAutofit/>
          </a:bodyPr>
          <a:lstStyle/>
          <a:p>
            <a:r>
              <a:rPr lang="en-US" sz="2600" dirty="0">
                <a:solidFill>
                  <a:schemeClr val="tx2"/>
                </a:solidFill>
              </a:rPr>
              <a:t>An application benefits from PIM when we offload its</a:t>
            </a:r>
            <a:r>
              <a:rPr lang="en-US" sz="2600" dirty="0">
                <a:solidFill>
                  <a:srgbClr val="0000FF"/>
                </a:solidFill>
              </a:rPr>
              <a:t> memory-intensive parts</a:t>
            </a:r>
            <a:r>
              <a:rPr lang="en-US" sz="2600" dirty="0">
                <a:solidFill>
                  <a:schemeClr val="tx2"/>
                </a:solidFill>
              </a:rPr>
              <a:t> that:</a:t>
            </a:r>
          </a:p>
          <a:p>
            <a:pPr lvl="1"/>
            <a:r>
              <a:rPr lang="en-US" sz="2200" dirty="0"/>
              <a:t>Generate a lot of </a:t>
            </a:r>
            <a:r>
              <a:rPr lang="en-US" sz="2200" u="sng" dirty="0"/>
              <a:t>data movement</a:t>
            </a:r>
          </a:p>
          <a:p>
            <a:pPr lvl="1"/>
            <a:r>
              <a:rPr lang="en-US" sz="2200" dirty="0"/>
              <a:t>Have </a:t>
            </a:r>
            <a:r>
              <a:rPr lang="en-US" sz="2200" u="sng" dirty="0">
                <a:solidFill>
                  <a:srgbClr val="595959"/>
                </a:solidFill>
              </a:rPr>
              <a:t>poor cache locality</a:t>
            </a:r>
          </a:p>
          <a:p>
            <a:pPr lvl="1"/>
            <a:r>
              <a:rPr lang="en-US" sz="2200" dirty="0"/>
              <a:t>Contribute to a </a:t>
            </a:r>
            <a:r>
              <a:rPr lang="en-US" sz="2200" u="sng" dirty="0">
                <a:solidFill>
                  <a:srgbClr val="595959"/>
                </a:solidFill>
              </a:rPr>
              <a:t>large portion of execution time</a:t>
            </a:r>
          </a:p>
          <a:p>
            <a:pPr lvl="1"/>
            <a:endParaRPr lang="en-US" sz="2200" dirty="0">
              <a:solidFill>
                <a:srgbClr val="0000FF"/>
              </a:solidFill>
            </a:endParaRPr>
          </a:p>
          <a:p>
            <a:r>
              <a:rPr lang="en-US" sz="2600" dirty="0">
                <a:solidFill>
                  <a:schemeClr val="tx2"/>
                </a:solidFill>
              </a:rPr>
              <a:t>Parts of the application that are </a:t>
            </a:r>
            <a:r>
              <a:rPr lang="en-US" sz="2600" dirty="0">
                <a:solidFill>
                  <a:srgbClr val="0000FF"/>
                </a:solidFill>
              </a:rPr>
              <a:t>compute-intensive </a:t>
            </a:r>
            <a:r>
              <a:rPr lang="en-US" sz="2600" dirty="0">
                <a:solidFill>
                  <a:schemeClr val="tx2"/>
                </a:solidFill>
              </a:rPr>
              <a:t>or </a:t>
            </a:r>
            <a:r>
              <a:rPr lang="en-US" sz="2600" dirty="0">
                <a:solidFill>
                  <a:srgbClr val="0000FF"/>
                </a:solidFill>
              </a:rPr>
              <a:t>cache</a:t>
            </a:r>
            <a:r>
              <a:rPr lang="en-US" sz="2600" dirty="0">
                <a:solidFill>
                  <a:schemeClr val="tx2"/>
                </a:solidFill>
              </a:rPr>
              <a:t> </a:t>
            </a:r>
            <a:r>
              <a:rPr lang="en-US" sz="2600" dirty="0">
                <a:solidFill>
                  <a:srgbClr val="0000FF"/>
                </a:solidFill>
              </a:rPr>
              <a:t>friendly</a:t>
            </a:r>
            <a:r>
              <a:rPr lang="en-US" sz="2600" dirty="0">
                <a:solidFill>
                  <a:schemeClr val="tx2"/>
                </a:solidFill>
              </a:rPr>
              <a:t> should remain on the CPU</a:t>
            </a:r>
          </a:p>
          <a:p>
            <a:pPr lvl="1"/>
            <a:r>
              <a:rPr lang="en-US" sz="2200" dirty="0"/>
              <a:t>To benefit from </a:t>
            </a:r>
            <a:r>
              <a:rPr lang="en-US" sz="2200" dirty="0">
                <a:solidFill>
                  <a:srgbClr val="0000FF"/>
                </a:solidFill>
              </a:rPr>
              <a:t>larger</a:t>
            </a:r>
            <a:r>
              <a:rPr lang="en-US" sz="2200" dirty="0"/>
              <a:t> and </a:t>
            </a:r>
            <a:r>
              <a:rPr lang="en-US" sz="2200" dirty="0">
                <a:solidFill>
                  <a:srgbClr val="0000FF"/>
                </a:solidFill>
              </a:rPr>
              <a:t>sophisticated</a:t>
            </a:r>
            <a:r>
              <a:rPr lang="en-US" sz="2200" dirty="0"/>
              <a:t> </a:t>
            </a:r>
            <a:r>
              <a:rPr lang="en-US" sz="2200" dirty="0">
                <a:solidFill>
                  <a:srgbClr val="0000FF"/>
                </a:solidFill>
              </a:rPr>
              <a:t>cores</a:t>
            </a:r>
            <a:r>
              <a:rPr lang="en-US" sz="2200" dirty="0"/>
              <a:t> with </a:t>
            </a:r>
            <a:r>
              <a:rPr lang="en-US" sz="2200" dirty="0">
                <a:solidFill>
                  <a:srgbClr val="0000FF"/>
                </a:solidFill>
              </a:rPr>
              <a:t>larger caches</a:t>
            </a:r>
          </a:p>
          <a:p>
            <a:endParaRPr lang="en-US" sz="2000" dirty="0"/>
          </a:p>
        </p:txBody>
      </p:sp>
      <p:pic>
        <p:nvPicPr>
          <p:cNvPr id="26" name="Picture 25"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14</a:t>
            </a:r>
          </a:p>
        </p:txBody>
      </p:sp>
    </p:spTree>
    <p:extLst>
      <p:ext uri="{BB962C8B-B14F-4D97-AF65-F5344CB8AC3E}">
        <p14:creationId xmlns:p14="http://schemas.microsoft.com/office/powerpoint/2010/main" val="26505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0287000" cy="914400"/>
          </a:xfrm>
        </p:spPr>
        <p:txBody>
          <a:bodyPr/>
          <a:lstStyle/>
          <a:p>
            <a:r>
              <a:rPr lang="en-US" sz="4000" dirty="0"/>
              <a:t>Example: Hybrid In-Memory Database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15</a:t>
            </a:r>
          </a:p>
        </p:txBody>
      </p:sp>
      <p:pic>
        <p:nvPicPr>
          <p:cNvPr id="6" name="Picture 2" descr="http://sebd2015.dia.uniroma3.it/img/database_top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667000"/>
            <a:ext cx="2514599" cy="2209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reeform 6"/>
          <p:cNvSpPr/>
          <p:nvPr/>
        </p:nvSpPr>
        <p:spPr>
          <a:xfrm>
            <a:off x="4876800" y="1143000"/>
            <a:ext cx="295544" cy="966031"/>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5638800" y="1295400"/>
            <a:ext cx="27432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Analytical Threads </a:t>
            </a:r>
            <a:br>
              <a:rPr kumimoji="0" lang="en-US" sz="2200" b="1" i="0" u="none" strike="noStrike" kern="1200" cap="none" spc="0" normalizeH="0" baseline="0" noProof="0" dirty="0">
                <a:ln>
                  <a:noFill/>
                </a:ln>
                <a:solidFill>
                  <a:prstClr val="black"/>
                </a:solidFill>
                <a:effectLst/>
                <a:uLnTx/>
                <a:uFillTx/>
                <a:latin typeface="Calibri"/>
                <a:ea typeface="+mn-ea"/>
                <a:cs typeface="+mn-cs"/>
              </a:rPr>
            </a:br>
            <a:r>
              <a:rPr kumimoji="0" lang="en-US" sz="2200" b="1" i="0" u="none" strike="noStrike" kern="1200" cap="none" spc="0" normalizeH="0" baseline="0" noProof="0" dirty="0">
                <a:ln>
                  <a:noFill/>
                </a:ln>
                <a:solidFill>
                  <a:prstClr val="black"/>
                </a:solidFill>
                <a:effectLst/>
                <a:uLnTx/>
                <a:uFillTx/>
                <a:latin typeface="Calibri"/>
                <a:ea typeface="+mn-ea"/>
                <a:cs typeface="+mn-cs"/>
              </a:rPr>
              <a:t>(PIM Friendly)</a:t>
            </a:r>
            <a:br>
              <a:rPr kumimoji="0" lang="en-US" sz="2200" b="1" i="0" u="none" strike="noStrike" kern="1200" cap="none" spc="0" normalizeH="0" baseline="0" noProof="0" dirty="0">
                <a:ln>
                  <a:noFill/>
                </a:ln>
                <a:solidFill>
                  <a:prstClr val="black"/>
                </a:solidFill>
                <a:effectLst/>
                <a:uLnTx/>
                <a:uFillTx/>
                <a:latin typeface="Calibri"/>
                <a:ea typeface="+mn-ea"/>
                <a:cs typeface="+mn-cs"/>
              </a:rPr>
            </a:br>
            <a:endParaRPr kumimoji="0" lang="en-US" sz="2200" b="1" i="0" u="none" strike="noStrike" kern="1200" cap="none" spc="0" normalizeH="0" baseline="0" noProof="0" dirty="0">
              <a:ln>
                <a:noFill/>
              </a:ln>
              <a:solidFill>
                <a:prstClr val="black"/>
              </a:solidFill>
              <a:effectLst/>
              <a:uLnTx/>
              <a:uFillTx/>
              <a:latin typeface="Calibri"/>
              <a:ea typeface="+mn-ea"/>
              <a:cs typeface="+mn-cs"/>
            </a:endParaRPr>
          </a:p>
        </p:txBody>
      </p:sp>
      <p:sp>
        <p:nvSpPr>
          <p:cNvPr id="9" name="Freeform 8"/>
          <p:cNvSpPr/>
          <p:nvPr/>
        </p:nvSpPr>
        <p:spPr>
          <a:xfrm>
            <a:off x="3809999" y="1143000"/>
            <a:ext cx="346791" cy="91963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9"/>
          <p:cNvSpPr/>
          <p:nvPr/>
        </p:nvSpPr>
        <p:spPr>
          <a:xfrm>
            <a:off x="3411052" y="1152371"/>
            <a:ext cx="346791" cy="91963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11" name="Straight Arrow Connector 10"/>
          <p:cNvCxnSpPr/>
          <p:nvPr/>
        </p:nvCxnSpPr>
        <p:spPr>
          <a:xfrm>
            <a:off x="3962400" y="2209800"/>
            <a:ext cx="304799" cy="457200"/>
          </a:xfrm>
          <a:prstGeom prst="straightConnector1">
            <a:avLst/>
          </a:prstGeom>
          <a:ln w="38100"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33400" y="1295400"/>
            <a:ext cx="287832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Transactional Threads</a:t>
            </a:r>
            <a:br>
              <a:rPr kumimoji="0" lang="en-US" sz="2200" b="1" i="0" u="none" strike="noStrike" kern="1200" cap="none" spc="0" normalizeH="0" baseline="0" noProof="0" dirty="0">
                <a:ln>
                  <a:noFill/>
                </a:ln>
                <a:solidFill>
                  <a:prstClr val="black"/>
                </a:solidFill>
                <a:effectLst/>
                <a:uLnTx/>
                <a:uFillTx/>
                <a:latin typeface="Calibri"/>
                <a:ea typeface="+mn-ea"/>
                <a:cs typeface="+mn-cs"/>
              </a:rPr>
            </a:br>
            <a:r>
              <a:rPr kumimoji="0" lang="en-US" sz="2200" b="1" i="0" u="none" strike="noStrike" kern="1200" cap="none" spc="0" normalizeH="0" baseline="0" noProof="0" dirty="0">
                <a:ln>
                  <a:noFill/>
                </a:ln>
                <a:solidFill>
                  <a:prstClr val="black"/>
                </a:solidFill>
                <a:effectLst/>
                <a:uLnTx/>
                <a:uFillTx/>
                <a:latin typeface="Calibri"/>
                <a:ea typeface="+mn-ea"/>
                <a:cs typeface="+mn-cs"/>
              </a:rPr>
              <a:t>(CPU Friendly)</a:t>
            </a:r>
          </a:p>
        </p:txBody>
      </p:sp>
      <p:cxnSp>
        <p:nvCxnSpPr>
          <p:cNvPr id="17" name="Straight Arrow Connector 16"/>
          <p:cNvCxnSpPr/>
          <p:nvPr/>
        </p:nvCxnSpPr>
        <p:spPr>
          <a:xfrm flipH="1">
            <a:off x="5029200" y="2209800"/>
            <a:ext cx="228600" cy="457200"/>
          </a:xfrm>
          <a:prstGeom prst="straightConnector1">
            <a:avLst/>
          </a:prstGeom>
          <a:ln w="38100"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a:off x="5257800" y="1143000"/>
            <a:ext cx="340550" cy="96826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66" name="Straight Arrow Connector 65"/>
          <p:cNvCxnSpPr/>
          <p:nvPr/>
        </p:nvCxnSpPr>
        <p:spPr>
          <a:xfrm>
            <a:off x="4724400" y="4648200"/>
            <a:ext cx="0" cy="762000"/>
          </a:xfrm>
          <a:prstGeom prst="straightConnector1">
            <a:avLst/>
          </a:prstGeom>
          <a:ln w="762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2438400" y="5943598"/>
            <a:ext cx="1039664" cy="70002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59" name="Rounded Rectangle 58"/>
          <p:cNvSpPr/>
          <p:nvPr/>
        </p:nvSpPr>
        <p:spPr>
          <a:xfrm>
            <a:off x="5589736" y="5894393"/>
            <a:ext cx="1039664" cy="70002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PIM</a:t>
            </a:r>
          </a:p>
        </p:txBody>
      </p:sp>
      <p:sp>
        <p:nvSpPr>
          <p:cNvPr id="60" name="Left-Right Arrow 59"/>
          <p:cNvSpPr/>
          <p:nvPr/>
        </p:nvSpPr>
        <p:spPr>
          <a:xfrm>
            <a:off x="3810001" y="6248399"/>
            <a:ext cx="1623842" cy="269161"/>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TextBox 60"/>
          <p:cNvSpPr txBox="1"/>
          <p:nvPr/>
        </p:nvSpPr>
        <p:spPr>
          <a:xfrm>
            <a:off x="3581400" y="5638800"/>
            <a:ext cx="208960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black"/>
                </a:solidFill>
                <a:effectLst/>
                <a:uLnTx/>
                <a:uFillTx/>
                <a:latin typeface="Calibri"/>
                <a:ea typeface="+mn-ea"/>
                <a:cs typeface="+mn-cs"/>
              </a:rPr>
              <a:t>Data Sharing</a:t>
            </a:r>
          </a:p>
        </p:txBody>
      </p:sp>
      <p:sp>
        <p:nvSpPr>
          <p:cNvPr id="62" name="Freeform 61"/>
          <p:cNvSpPr/>
          <p:nvPr/>
        </p:nvSpPr>
        <p:spPr>
          <a:xfrm>
            <a:off x="6201429" y="4958015"/>
            <a:ext cx="351771" cy="82748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62"/>
          <p:cNvSpPr/>
          <p:nvPr/>
        </p:nvSpPr>
        <p:spPr>
          <a:xfrm>
            <a:off x="5810402" y="4953000"/>
            <a:ext cx="351771" cy="82748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63"/>
          <p:cNvSpPr/>
          <p:nvPr/>
        </p:nvSpPr>
        <p:spPr>
          <a:xfrm>
            <a:off x="3134224" y="4850702"/>
            <a:ext cx="304801" cy="91924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64"/>
          <p:cNvSpPr/>
          <p:nvPr/>
        </p:nvSpPr>
        <p:spPr>
          <a:xfrm>
            <a:off x="2743199" y="4876801"/>
            <a:ext cx="304801" cy="919244"/>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Rounded Rectangle 75"/>
          <p:cNvSpPr/>
          <p:nvPr/>
        </p:nvSpPr>
        <p:spPr>
          <a:xfrm>
            <a:off x="2590800" y="6080412"/>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78" name="Rounded Rectangle 77"/>
          <p:cNvSpPr/>
          <p:nvPr/>
        </p:nvSpPr>
        <p:spPr>
          <a:xfrm>
            <a:off x="5715000" y="601980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9" name="TextBox 28"/>
          <p:cNvSpPr txBox="1"/>
          <p:nvPr/>
        </p:nvSpPr>
        <p:spPr>
          <a:xfrm>
            <a:off x="609600" y="3352800"/>
            <a:ext cx="39624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Hybrid Database</a:t>
            </a:r>
          </a:p>
        </p:txBody>
      </p:sp>
      <p:pic>
        <p:nvPicPr>
          <p:cNvPr id="31" name="Picture 30" descr="safari.png"/>
          <p:cNvPicPr>
            <a:picLocks noChangeAspect="1"/>
          </p:cNvPicPr>
          <p:nvPr/>
        </p:nvPicPr>
        <p:blipFill>
          <a:blip r:embed="rId4" cstate="print"/>
          <a:stretch>
            <a:fillRect/>
          </a:stretch>
        </p:blipFill>
        <p:spPr>
          <a:xfrm>
            <a:off x="76200" y="6580437"/>
            <a:ext cx="959296" cy="277563"/>
          </a:xfrm>
          <a:prstGeom prst="rect">
            <a:avLst/>
          </a:prstGeom>
        </p:spPr>
      </p:pic>
      <p:sp>
        <p:nvSpPr>
          <p:cNvPr id="26" name="TextBox 25"/>
          <p:cNvSpPr txBox="1"/>
          <p:nvPr/>
        </p:nvSpPr>
        <p:spPr>
          <a:xfrm>
            <a:off x="4953000" y="3886200"/>
            <a:ext cx="442747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Calibri"/>
                <a:ea typeface="+mn-ea"/>
                <a:cs typeface="+mn-cs"/>
              </a:rPr>
              <a:t>1.93x</a:t>
            </a:r>
            <a:r>
              <a:rPr kumimoji="0" lang="en-US" sz="2200" b="1" i="0" u="none" strike="noStrike" kern="1200" cap="none" spc="0" normalizeH="0" baseline="0" noProof="0" dirty="0">
                <a:ln>
                  <a:noFill/>
                </a:ln>
                <a:solidFill>
                  <a:prstClr val="black"/>
                </a:solidFill>
                <a:effectLst/>
                <a:uLnTx/>
                <a:uFillTx/>
                <a:latin typeface="Calibri"/>
                <a:ea typeface="+mn-ea"/>
                <a:cs typeface="+mn-cs"/>
              </a:rPr>
              <a:t> Speedup</a:t>
            </a:r>
          </a:p>
        </p:txBody>
      </p:sp>
      <p:sp>
        <p:nvSpPr>
          <p:cNvPr id="27" name="TextBox 26"/>
          <p:cNvSpPr txBox="1"/>
          <p:nvPr/>
        </p:nvSpPr>
        <p:spPr>
          <a:xfrm>
            <a:off x="5638800" y="4267200"/>
            <a:ext cx="32004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Calibri"/>
                <a:ea typeface="+mn-ea"/>
                <a:cs typeface="+mn-cs"/>
              </a:rPr>
              <a:t>68%</a:t>
            </a:r>
            <a:r>
              <a:rPr kumimoji="0" lang="en-US" sz="2200" b="1" i="0" u="none" strike="noStrike" kern="1200" cap="none" spc="0" normalizeH="0" baseline="0" noProof="0" dirty="0">
                <a:ln>
                  <a:noFill/>
                </a:ln>
                <a:solidFill>
                  <a:prstClr val="black"/>
                </a:solidFill>
                <a:effectLst/>
                <a:uLnTx/>
                <a:uFillTx/>
                <a:latin typeface="Calibri"/>
                <a:ea typeface="+mn-ea"/>
                <a:cs typeface="+mn-cs"/>
              </a:rPr>
              <a:t> reduction in energy</a:t>
            </a:r>
          </a:p>
        </p:txBody>
      </p:sp>
      <p:sp>
        <p:nvSpPr>
          <p:cNvPr id="28" name="TextBox 27"/>
          <p:cNvSpPr txBox="1"/>
          <p:nvPr/>
        </p:nvSpPr>
        <p:spPr>
          <a:xfrm>
            <a:off x="5029200" y="3505200"/>
            <a:ext cx="442747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Ideal PIM vs. CPU-only:</a:t>
            </a:r>
          </a:p>
        </p:txBody>
      </p:sp>
    </p:spTree>
    <p:extLst>
      <p:ext uri="{BB962C8B-B14F-4D97-AF65-F5344CB8AC3E}">
        <p14:creationId xmlns:p14="http://schemas.microsoft.com/office/powerpoint/2010/main" val="172654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5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500"/>
                                        <p:tgtEl>
                                          <p:spTgt spid="6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1"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2" grpId="0"/>
      <p:bldP spid="23" grpId="0" animBg="1"/>
      <p:bldP spid="58" grpId="0" animBg="1"/>
      <p:bldP spid="59" grpId="0" animBg="1"/>
      <p:bldP spid="60" grpId="0" animBg="1"/>
      <p:bldP spid="61" grpId="0"/>
      <p:bldP spid="62" grpId="0" animBg="1"/>
      <p:bldP spid="63" grpId="0" animBg="1"/>
      <p:bldP spid="64" grpId="0" animBg="1"/>
      <p:bldP spid="65" grpId="0" animBg="1"/>
      <p:bldP spid="76" grpId="0" animBg="1"/>
      <p:bldP spid="78" grpId="0" animBg="1"/>
      <p:bldP spid="29" grpId="0"/>
      <p:bldP spid="26" grpId="0"/>
      <p:bldP spid="26" grpId="1"/>
      <p:bldP spid="27" grpId="0"/>
      <p:bldP spid="27" grpId="1"/>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924800" cy="1752600"/>
          </a:xfrm>
        </p:spPr>
        <p:txBody>
          <a:bodyPr/>
          <a:lstStyle/>
          <a:p>
            <a:r>
              <a:rPr lang="en-US" sz="6000" dirty="0"/>
              <a:t>Processing in Memory:</a:t>
            </a:r>
            <a:br>
              <a:rPr lang="en-US" sz="6000" dirty="0"/>
            </a:br>
            <a:r>
              <a:rPr lang="en-US" sz="6000"/>
              <a:t>		Two </a:t>
            </a:r>
            <a:r>
              <a:rPr lang="en-US" sz="6000" dirty="0"/>
              <a:t>Approaches</a:t>
            </a:r>
            <a:endParaRPr lang="en-US" sz="6000" b="1" dirty="0"/>
          </a:p>
        </p:txBody>
      </p:sp>
      <p:sp>
        <p:nvSpPr>
          <p:cNvPr id="3" name="Subtitle 2"/>
          <p:cNvSpPr>
            <a:spLocks noGrp="1"/>
          </p:cNvSpPr>
          <p:nvPr>
            <p:ph type="subTitle" idx="1"/>
          </p:nvPr>
        </p:nvSpPr>
        <p:spPr>
          <a:xfrm>
            <a:off x="685800" y="4484712"/>
            <a:ext cx="7848600" cy="1752600"/>
          </a:xfrm>
        </p:spPr>
        <p:txBody>
          <a:bodyPr/>
          <a:lstStyle/>
          <a:p>
            <a:pPr algn="l"/>
            <a:r>
              <a:rPr lang="en-US" sz="3600" dirty="0">
                <a:solidFill>
                  <a:srgbClr val="0000FF"/>
                </a:solidFill>
              </a:rPr>
              <a:t>1. Minimally changing memory chips</a:t>
            </a:r>
          </a:p>
          <a:p>
            <a:pPr algn="l"/>
            <a:r>
              <a:rPr lang="en-US" sz="3600" dirty="0"/>
              <a:t>2. Exploiting 3D-stacked memory</a:t>
            </a:r>
          </a:p>
        </p:txBody>
      </p:sp>
      <p:sp>
        <p:nvSpPr>
          <p:cNvPr id="4" name="Slide Number Placeholder 3"/>
          <p:cNvSpPr>
            <a:spLocks noGrp="1"/>
          </p:cNvSpPr>
          <p:nvPr>
            <p:ph type="sldNum" sz="quarter" idx="12"/>
          </p:nvPr>
        </p:nvSpPr>
        <p:spPr/>
        <p:txBody>
          <a:bodyPr/>
          <a:lstStyle/>
          <a:p>
            <a:fld id="{EF0CAD05-5F98-C240-A41D-E171A6304933}" type="slidenum">
              <a:rPr lang="en-US" smtClean="0"/>
              <a:pPr/>
              <a:t>31</a:t>
            </a:fld>
            <a:endParaRPr lang="en-US"/>
          </a:p>
        </p:txBody>
      </p:sp>
    </p:spTree>
    <p:extLst>
      <p:ext uri="{BB962C8B-B14F-4D97-AF65-F5344CB8AC3E}">
        <p14:creationId xmlns:p14="http://schemas.microsoft.com/office/powerpoint/2010/main" val="129130340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with High Data Sharing</a:t>
            </a:r>
          </a:p>
        </p:txBody>
      </p:sp>
      <p:sp>
        <p:nvSpPr>
          <p:cNvPr id="3" name="Content Placeholder 2"/>
          <p:cNvSpPr>
            <a:spLocks noGrp="1"/>
          </p:cNvSpPr>
          <p:nvPr>
            <p:ph idx="1"/>
          </p:nvPr>
        </p:nvSpPr>
        <p:spPr/>
        <p:txBody>
          <a:bodyPr>
            <a:normAutofit/>
          </a:bodyPr>
          <a:lstStyle/>
          <a:p>
            <a:r>
              <a:rPr lang="en-US" sz="2600" dirty="0">
                <a:solidFill>
                  <a:schemeClr val="tx2"/>
                </a:solidFill>
              </a:rPr>
              <a:t>Our application analysis shows that:</a:t>
            </a:r>
          </a:p>
          <a:p>
            <a:pPr lvl="1"/>
            <a:r>
              <a:rPr lang="en-US" sz="2200" u="sng" dirty="0"/>
              <a:t>Some portions</a:t>
            </a:r>
            <a:r>
              <a:rPr lang="en-US" sz="2200" dirty="0"/>
              <a:t> of the applications </a:t>
            </a:r>
            <a:r>
              <a:rPr lang="en-US" sz="2200" u="sng" dirty="0"/>
              <a:t>perform better on CPUs</a:t>
            </a:r>
          </a:p>
          <a:p>
            <a:pPr lvl="1"/>
            <a:r>
              <a:rPr lang="en-US" sz="2200" dirty="0"/>
              <a:t>These portions often access </a:t>
            </a:r>
            <a:r>
              <a:rPr lang="en-US" sz="2200" u="sng" dirty="0"/>
              <a:t>the same region of data</a:t>
            </a:r>
            <a:r>
              <a:rPr lang="en-US" sz="2200" dirty="0"/>
              <a:t> as the PIM cores </a:t>
            </a:r>
          </a:p>
          <a:p>
            <a:pPr lvl="1"/>
            <a:endParaRPr lang="en-US" sz="2200" dirty="0"/>
          </a:p>
          <a:p>
            <a:pPr lvl="0"/>
            <a:r>
              <a:rPr lang="en-US" sz="2600" dirty="0">
                <a:solidFill>
                  <a:srgbClr val="1F497D"/>
                </a:solidFill>
              </a:rPr>
              <a:t>Based on this observation, we can conclude that:</a:t>
            </a:r>
          </a:p>
          <a:p>
            <a:pPr lvl="1"/>
            <a:r>
              <a:rPr lang="en-US" sz="2200" dirty="0"/>
              <a:t>There are important data-intensive applications that </a:t>
            </a:r>
            <a:r>
              <a:rPr lang="en-US" sz="2200" dirty="0">
                <a:solidFill>
                  <a:srgbClr val="0000FF"/>
                </a:solidFill>
              </a:rPr>
              <a:t>have strong potential for PIM</a:t>
            </a:r>
            <a:r>
              <a:rPr lang="en-US" sz="2200" dirty="0"/>
              <a:t> and show </a:t>
            </a:r>
            <a:r>
              <a:rPr lang="en-US" sz="2200" dirty="0">
                <a:solidFill>
                  <a:srgbClr val="0000FF"/>
                </a:solidFill>
              </a:rPr>
              <a:t>significant data sharing between the CPU and PIM</a:t>
            </a:r>
          </a:p>
          <a:p>
            <a:pPr lvl="1"/>
            <a:endParaRPr lang="en-US" sz="2200" dirty="0">
              <a:solidFill>
                <a:srgbClr val="1F497D"/>
              </a:solidFill>
            </a:endParaRPr>
          </a:p>
          <a:p>
            <a:pPr lvl="0"/>
            <a:endParaRPr lang="en-US" sz="2600" dirty="0">
              <a:solidFill>
                <a:srgbClr val="1F497D"/>
              </a:solidFill>
            </a:endParaRP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16</a:t>
            </a:r>
          </a:p>
        </p:txBody>
      </p:sp>
    </p:spTree>
    <p:extLst>
      <p:ext uri="{BB962C8B-B14F-4D97-AF65-F5344CB8AC3E}">
        <p14:creationId xmlns:p14="http://schemas.microsoft.com/office/powerpoint/2010/main" val="102341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400" dirty="0">
              <a:solidFill>
                <a:schemeClr val="tx2"/>
              </a:solidFill>
            </a:endParaRPr>
          </a:p>
          <a:p>
            <a:pPr algn="ctr"/>
            <a:endParaRPr lang="en-US" sz="2400" dirty="0">
              <a:solidFill>
                <a:schemeClr val="tx2"/>
              </a:solidFill>
            </a:endParaRPr>
          </a:p>
          <a:p>
            <a:pPr algn="ctr"/>
            <a:endParaRPr lang="en-US" sz="2400" dirty="0">
              <a:solidFill>
                <a:schemeClr val="tx2"/>
              </a:solidFill>
            </a:endParaRPr>
          </a:p>
          <a:p>
            <a:pPr marL="0" indent="0" algn="ctr">
              <a:buNone/>
            </a:pPr>
            <a:r>
              <a:rPr lang="en-US" sz="4000" dirty="0">
                <a:solidFill>
                  <a:schemeClr val="tx2"/>
                </a:solidFill>
              </a:rPr>
              <a:t>Let’s see how prior approaches work for these applications</a:t>
            </a:r>
          </a:p>
          <a:p>
            <a:pPr lvl="1"/>
            <a:endParaRPr lang="en-US" sz="18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17</a:t>
            </a:r>
          </a:p>
        </p:txBody>
      </p:sp>
      <p:pic>
        <p:nvPicPr>
          <p:cNvPr id="6" name="Picture 5" descr="safari.png"/>
          <p:cNvPicPr>
            <a:picLocks noChangeAspect="1"/>
          </p:cNvPicPr>
          <p:nvPr/>
        </p:nvPicPr>
        <p:blipFill>
          <a:blip r:embed="rId2"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174482010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Non-Cacheable</a:t>
            </a:r>
          </a:p>
        </p:txBody>
      </p:sp>
      <p:sp>
        <p:nvSpPr>
          <p:cNvPr id="3" name="Content Placeholder 2"/>
          <p:cNvSpPr>
            <a:spLocks noGrp="1"/>
          </p:cNvSpPr>
          <p:nvPr>
            <p:ph idx="1"/>
          </p:nvPr>
        </p:nvSpPr>
        <p:spPr>
          <a:xfrm>
            <a:off x="152400" y="1066800"/>
            <a:ext cx="8839200" cy="5334000"/>
          </a:xfrm>
        </p:spPr>
        <p:txBody>
          <a:bodyPr>
            <a:normAutofit/>
          </a:bodyPr>
          <a:lstStyle/>
          <a:p>
            <a:pPr marL="0" indent="0">
              <a:buNone/>
            </a:pPr>
            <a:endParaRPr lang="en-US" sz="2600" dirty="0">
              <a:solidFill>
                <a:schemeClr val="tx2"/>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18</a:t>
            </a:r>
          </a:p>
        </p:txBody>
      </p:sp>
      <p:grpSp>
        <p:nvGrpSpPr>
          <p:cNvPr id="5" name="Group 4"/>
          <p:cNvGrpSpPr/>
          <p:nvPr/>
        </p:nvGrpSpPr>
        <p:grpSpPr>
          <a:xfrm>
            <a:off x="4588435" y="1676400"/>
            <a:ext cx="4572000" cy="4876800"/>
            <a:chOff x="990600" y="1143000"/>
            <a:chExt cx="7086599" cy="5637433"/>
          </a:xfrm>
        </p:grpSpPr>
        <p:grpSp>
          <p:nvGrpSpPr>
            <p:cNvPr id="7" name="Group 6"/>
            <p:cNvGrpSpPr/>
            <p:nvPr/>
          </p:nvGrpSpPr>
          <p:grpSpPr>
            <a:xfrm>
              <a:off x="990600" y="1143000"/>
              <a:ext cx="7086599" cy="3810000"/>
              <a:chOff x="-640150" y="616439"/>
              <a:chExt cx="6965067" cy="4267752"/>
            </a:xfrm>
          </p:grpSpPr>
          <p:pic>
            <p:nvPicPr>
              <p:cNvPr id="8" name="Picture 2" descr="http://sebd2015.dia.uniroma3.it/img/database_top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433" y="2408895"/>
                <a:ext cx="2471475" cy="247529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Freeform 8"/>
              <p:cNvSpPr/>
              <p:nvPr/>
            </p:nvSpPr>
            <p:spPr>
              <a:xfrm>
                <a:off x="3179403" y="616439"/>
                <a:ext cx="290476" cy="1082095"/>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3928334" y="787149"/>
                <a:ext cx="2396583" cy="12006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Analytical Threads </a:t>
                </a:r>
                <a:br>
                  <a:rPr kumimoji="0" lang="en-US" sz="1400" b="1" i="0" u="none" strike="noStrike" kern="1200" cap="none" spc="0" normalizeH="0" baseline="0" noProof="0" dirty="0">
                    <a:ln>
                      <a:noFill/>
                    </a:ln>
                    <a:solidFill>
                      <a:prstClr val="black"/>
                    </a:solidFill>
                    <a:effectLst/>
                    <a:uLnTx/>
                    <a:uFillTx/>
                    <a:latin typeface="Calibri"/>
                    <a:ea typeface="+mn-ea"/>
                    <a:cs typeface="+mn-cs"/>
                  </a:rPr>
                </a:br>
                <a:r>
                  <a:rPr kumimoji="0" lang="en-US" sz="1400" b="1" i="0" u="none" strike="noStrike" kern="1200" cap="none" spc="0" normalizeH="0" baseline="0" noProof="0" dirty="0">
                    <a:ln>
                      <a:noFill/>
                    </a:ln>
                    <a:solidFill>
                      <a:prstClr val="black"/>
                    </a:solidFill>
                    <a:effectLst/>
                    <a:uLnTx/>
                    <a:uFillTx/>
                    <a:latin typeface="Calibri"/>
                    <a:ea typeface="+mn-ea"/>
                    <a:cs typeface="+mn-cs"/>
                  </a:rPr>
                  <a:t>(PIM Friendly)</a:t>
                </a:r>
                <a:br>
                  <a:rPr kumimoji="0" lang="en-US" sz="1400" b="1" i="0" u="none" strike="noStrike" kern="1200" cap="none" spc="0" normalizeH="0" baseline="0" noProof="0" dirty="0">
                    <a:ln>
                      <a:noFill/>
                    </a:ln>
                    <a:solidFill>
                      <a:prstClr val="black"/>
                    </a:solidFill>
                    <a:effectLst/>
                    <a:uLnTx/>
                    <a:uFillTx/>
                    <a:latin typeface="Calibri"/>
                    <a:ea typeface="+mn-ea"/>
                    <a:cs typeface="+mn-cs"/>
                  </a:rPr>
                </a:b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Freeform 10"/>
              <p:cNvSpPr/>
              <p:nvPr/>
            </p:nvSpPr>
            <p:spPr>
              <a:xfrm>
                <a:off x="2130898" y="616439"/>
                <a:ext cx="340844" cy="1030121"/>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1"/>
              <p:cNvSpPr/>
              <p:nvPr/>
            </p:nvSpPr>
            <p:spPr>
              <a:xfrm>
                <a:off x="1738792" y="626936"/>
                <a:ext cx="340844" cy="1030121"/>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cxnSp>
            <p:nvCxnSpPr>
              <p:cNvPr id="15" name="Straight Arrow Connector 14"/>
              <p:cNvCxnSpPr/>
              <p:nvPr/>
            </p:nvCxnSpPr>
            <p:spPr>
              <a:xfrm>
                <a:off x="2280685" y="1811410"/>
                <a:ext cx="299572" cy="512130"/>
              </a:xfrm>
              <a:prstGeom prst="straightConnector1">
                <a:avLst/>
              </a:prstGeom>
              <a:ln w="38100"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40150" y="787149"/>
                <a:ext cx="2379599" cy="12006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Transactional Threads</a:t>
                </a:r>
                <a:br>
                  <a:rPr kumimoji="0" lang="en-US" sz="1400" b="1" i="0" u="none" strike="noStrike" kern="1200" cap="none" spc="0" normalizeH="0" baseline="0" noProof="0" dirty="0">
                    <a:ln>
                      <a:noFill/>
                    </a:ln>
                    <a:solidFill>
                      <a:prstClr val="black"/>
                    </a:solidFill>
                    <a:effectLst/>
                    <a:uLnTx/>
                    <a:uFillTx/>
                    <a:latin typeface="Calibri"/>
                    <a:ea typeface="+mn-ea"/>
                    <a:cs typeface="+mn-cs"/>
                  </a:rPr>
                </a:br>
                <a:r>
                  <a:rPr kumimoji="0" lang="en-US" sz="1400" b="1" i="0" u="none" strike="noStrike" kern="1200" cap="none" spc="0" normalizeH="0" baseline="0" noProof="0" dirty="0">
                    <a:ln>
                      <a:noFill/>
                    </a:ln>
                    <a:solidFill>
                      <a:prstClr val="black"/>
                    </a:solidFill>
                    <a:effectLst/>
                    <a:uLnTx/>
                    <a:uFillTx/>
                    <a:latin typeface="Calibri"/>
                    <a:ea typeface="+mn-ea"/>
                    <a:cs typeface="+mn-cs"/>
                  </a:rPr>
                  <a:t>(CPU Friendly)</a:t>
                </a:r>
              </a:p>
            </p:txBody>
          </p:sp>
          <p:cxnSp>
            <p:nvCxnSpPr>
              <p:cNvPr id="17" name="Straight Arrow Connector 16"/>
              <p:cNvCxnSpPr/>
              <p:nvPr/>
            </p:nvCxnSpPr>
            <p:spPr>
              <a:xfrm flipH="1">
                <a:off x="3329190" y="1811410"/>
                <a:ext cx="224680" cy="512130"/>
              </a:xfrm>
              <a:prstGeom prst="straightConnector1">
                <a:avLst/>
              </a:prstGeom>
              <a:ln w="38100"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8" name="Freeform 17"/>
              <p:cNvSpPr/>
              <p:nvPr/>
            </p:nvSpPr>
            <p:spPr>
              <a:xfrm>
                <a:off x="3553869" y="616439"/>
                <a:ext cx="334710" cy="1084591"/>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8"/>
            <p:cNvGrpSpPr/>
            <p:nvPr/>
          </p:nvGrpSpPr>
          <p:grpSpPr>
            <a:xfrm>
              <a:off x="2438400" y="4850702"/>
              <a:ext cx="4316264" cy="1929731"/>
              <a:chOff x="2438400" y="4850702"/>
              <a:chExt cx="4316264" cy="1929731"/>
            </a:xfrm>
          </p:grpSpPr>
          <p:cxnSp>
            <p:nvCxnSpPr>
              <p:cNvPr id="20" name="Straight Arrow Connector 19"/>
              <p:cNvCxnSpPr/>
              <p:nvPr/>
            </p:nvCxnSpPr>
            <p:spPr>
              <a:xfrm>
                <a:off x="4724400" y="4876800"/>
                <a:ext cx="0" cy="762000"/>
              </a:xfrm>
              <a:prstGeom prst="straightConnector1">
                <a:avLst/>
              </a:prstGeom>
              <a:ln w="762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438400" y="4850702"/>
                <a:ext cx="4316264" cy="1929731"/>
                <a:chOff x="2438400" y="4850702"/>
                <a:chExt cx="4316264" cy="1929731"/>
              </a:xfrm>
            </p:grpSpPr>
            <p:grpSp>
              <p:nvGrpSpPr>
                <p:cNvPr id="22" name="Group 21"/>
                <p:cNvGrpSpPr/>
                <p:nvPr/>
              </p:nvGrpSpPr>
              <p:grpSpPr>
                <a:xfrm>
                  <a:off x="2438400" y="4850702"/>
                  <a:ext cx="4191000" cy="1792916"/>
                  <a:chOff x="859838" y="4558633"/>
                  <a:chExt cx="3315420" cy="1593774"/>
                </a:xfrm>
              </p:grpSpPr>
              <p:sp>
                <p:nvSpPr>
                  <p:cNvPr id="25" name="Rounded Rectangle 24"/>
                  <p:cNvSpPr/>
                  <p:nvPr/>
                </p:nvSpPr>
                <p:spPr>
                  <a:xfrm>
                    <a:off x="859838" y="5530139"/>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26" name="Rounded Rectangle 25"/>
                  <p:cNvSpPr/>
                  <p:nvPr/>
                </p:nvSpPr>
                <p:spPr>
                  <a:xfrm>
                    <a:off x="3352800" y="5486400"/>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PIM</a:t>
                    </a:r>
                  </a:p>
                </p:txBody>
              </p:sp>
              <p:sp>
                <p:nvSpPr>
                  <p:cNvPr id="27" name="Left-Right Arrow 26"/>
                  <p:cNvSpPr/>
                  <p:nvPr/>
                </p:nvSpPr>
                <p:spPr>
                  <a:xfrm>
                    <a:off x="1944885" y="5801086"/>
                    <a:ext cx="1284590" cy="239265"/>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7"/>
                  <p:cNvSpPr txBox="1"/>
                  <p:nvPr/>
                </p:nvSpPr>
                <p:spPr>
                  <a:xfrm>
                    <a:off x="1907873" y="5456157"/>
                    <a:ext cx="1417108" cy="3970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Data Sharing</a:t>
                    </a:r>
                  </a:p>
                </p:txBody>
              </p:sp>
              <p:sp>
                <p:nvSpPr>
                  <p:cNvPr id="29" name="Freeform 28"/>
                  <p:cNvSpPr/>
                  <p:nvPr/>
                </p:nvSpPr>
                <p:spPr>
                  <a:xfrm>
                    <a:off x="3836698" y="4654027"/>
                    <a:ext cx="278279"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29"/>
                  <p:cNvSpPr/>
                  <p:nvPr/>
                </p:nvSpPr>
                <p:spPr>
                  <a:xfrm>
                    <a:off x="3527364" y="4649569"/>
                    <a:ext cx="278279"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30"/>
                  <p:cNvSpPr/>
                  <p:nvPr/>
                </p:nvSpPr>
                <p:spPr>
                  <a:xfrm>
                    <a:off x="1410291" y="4558633"/>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31"/>
                  <p:cNvSpPr/>
                  <p:nvPr/>
                </p:nvSpPr>
                <p:spPr>
                  <a:xfrm>
                    <a:off x="1100959" y="4581833"/>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ounded Rectangle 22"/>
                <p:cNvSpPr/>
                <p:nvPr/>
              </p:nvSpPr>
              <p:spPr>
                <a:xfrm>
                  <a:off x="2590800" y="6080412"/>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Rounded Rectangle 23"/>
                <p:cNvSpPr/>
                <p:nvPr/>
              </p:nvSpPr>
              <p:spPr>
                <a:xfrm>
                  <a:off x="5715000" y="601980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PIM</a:t>
                  </a:r>
                  <a:endParaRPr kumimoji="0" lang="en-US" sz="1400" b="1" i="0" u="none" strike="noStrike" kern="1200" cap="none" spc="0" normalizeH="0" baseline="0" noProof="0" dirty="0">
                    <a:ln>
                      <a:noFill/>
                    </a:ln>
                    <a:solidFill>
                      <a:srgbClr val="000000"/>
                    </a:solidFill>
                    <a:effectLst/>
                    <a:uLnTx/>
                    <a:uFillTx/>
                    <a:latin typeface="Calibri"/>
                    <a:ea typeface="+mn-ea"/>
                    <a:cs typeface="+mn-cs"/>
                  </a:endParaRPr>
                </a:p>
              </p:txBody>
            </p:sp>
          </p:grpSp>
        </p:grpSp>
      </p:grpSp>
      <p:grpSp>
        <p:nvGrpSpPr>
          <p:cNvPr id="6" name="Group 5"/>
          <p:cNvGrpSpPr/>
          <p:nvPr/>
        </p:nvGrpSpPr>
        <p:grpSpPr>
          <a:xfrm>
            <a:off x="28388" y="2819400"/>
            <a:ext cx="6006353" cy="430887"/>
            <a:chOff x="461682" y="3124200"/>
            <a:chExt cx="6006353" cy="430887"/>
          </a:xfrm>
        </p:grpSpPr>
        <p:sp>
          <p:nvSpPr>
            <p:cNvPr id="34" name="TextBox 33"/>
            <p:cNvSpPr txBox="1"/>
            <p:nvPr/>
          </p:nvSpPr>
          <p:spPr>
            <a:xfrm>
              <a:off x="461682" y="3124200"/>
              <a:ext cx="6006353" cy="430887"/>
            </a:xfrm>
            <a:prstGeom prst="rect">
              <a:avLst/>
            </a:prstGeom>
            <a:noFill/>
          </p:spPr>
          <p:txBody>
            <a:bodyPr wrap="square" rtlCol="0">
              <a:spAutoFit/>
            </a:bodyPr>
            <a:lstStyle/>
            <a:p>
              <a:pPr marL="344487" marR="0" lvl="1"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Generates</a:t>
              </a:r>
              <a:r>
                <a:rPr kumimoji="0" lang="en-US" sz="2200" b="1" i="0" u="none" strike="noStrike" kern="1200" cap="none" spc="0" normalizeH="0" baseline="0" noProof="0" dirty="0">
                  <a:ln>
                    <a:noFill/>
                  </a:ln>
                  <a:solidFill>
                    <a:srgbClr val="0000FF"/>
                  </a:solidFill>
                  <a:effectLst/>
                  <a:uLnTx/>
                  <a:uFillTx/>
                  <a:latin typeface="Calibri"/>
                  <a:ea typeface="+mn-ea"/>
                  <a:cs typeface="+mn-cs"/>
                </a:rPr>
                <a:t> a large number</a:t>
              </a:r>
              <a:r>
                <a:rPr kumimoji="0" lang="en-US" sz="2200" b="1" i="0" u="none" strike="noStrike" kern="1200" cap="none" spc="0" normalizeH="0" baseline="0" noProof="0" dirty="0">
                  <a:ln>
                    <a:noFill/>
                  </a:ln>
                  <a:solidFill>
                    <a:prstClr val="black"/>
                  </a:solidFill>
                  <a:effectLst/>
                  <a:uLnTx/>
                  <a:uFillTx/>
                  <a:latin typeface="Calibri"/>
                  <a:ea typeface="+mn-ea"/>
                  <a:cs typeface="+mn-cs"/>
                </a:rPr>
                <a:t> </a:t>
              </a:r>
              <a:r>
                <a:rPr kumimoji="0" lang="en-US" sz="2200" b="1" i="0" u="none" strike="noStrike" kern="1200" cap="none" spc="0" normalizeH="0" baseline="0" noProof="0" dirty="0">
                  <a:ln>
                    <a:noFill/>
                  </a:ln>
                  <a:solidFill>
                    <a:srgbClr val="0000FF"/>
                  </a:solidFill>
                  <a:effectLst/>
                  <a:uLnTx/>
                  <a:uFillTx/>
                  <a:latin typeface="Calibri"/>
                  <a:ea typeface="+mn-ea"/>
                  <a:cs typeface="+mn-cs"/>
                </a:rPr>
                <a:t>of off-chip</a:t>
              </a:r>
              <a:r>
                <a:rPr kumimoji="0" lang="en-US" sz="2200" b="1" i="0" u="none" strike="noStrike" kern="1200" cap="none" spc="0" normalizeH="0" baseline="0" noProof="0" dirty="0">
                  <a:ln>
                    <a:noFill/>
                  </a:ln>
                  <a:solidFill>
                    <a:prstClr val="black"/>
                  </a:solidFill>
                  <a:effectLst/>
                  <a:uLnTx/>
                  <a:uFillTx/>
                  <a:latin typeface="Calibri"/>
                  <a:ea typeface="+mn-ea"/>
                  <a:cs typeface="+mn-cs"/>
                </a:rPr>
                <a:t> accesses</a:t>
              </a:r>
              <a:endPar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35" name="Picture 8" descr="http://www.charbase.com/images/glyph/100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682" y="3200400"/>
              <a:ext cx="322729" cy="32272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3" name="Group 12"/>
          <p:cNvGrpSpPr/>
          <p:nvPr/>
        </p:nvGrpSpPr>
        <p:grpSpPr>
          <a:xfrm>
            <a:off x="-5976" y="3276600"/>
            <a:ext cx="6090144" cy="800219"/>
            <a:chOff x="351118" y="3810000"/>
            <a:chExt cx="5791200" cy="800219"/>
          </a:xfrm>
        </p:grpSpPr>
        <p:sp>
          <p:nvSpPr>
            <p:cNvPr id="36" name="TextBox 35"/>
            <p:cNvSpPr txBox="1"/>
            <p:nvPr/>
          </p:nvSpPr>
          <p:spPr>
            <a:xfrm>
              <a:off x="351118" y="3810000"/>
              <a:ext cx="5791200" cy="800219"/>
            </a:xfrm>
            <a:prstGeom prst="rect">
              <a:avLst/>
            </a:prstGeom>
            <a:noFill/>
          </p:spPr>
          <p:txBody>
            <a:bodyPr wrap="square" rtlCol="0">
              <a:spAutoFit/>
            </a:bodyPr>
            <a:lstStyle/>
            <a:p>
              <a:pPr marL="344487" marR="0" lvl="1"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200" b="1" i="0" u="none" strike="noStrike" kern="1200" cap="none" spc="0" normalizeH="0" baseline="0" noProof="0" dirty="0">
                  <a:ln>
                    <a:noFill/>
                  </a:ln>
                  <a:solidFill>
                    <a:prstClr val="black"/>
                  </a:solidFill>
                  <a:effectLst/>
                  <a:uLnTx/>
                  <a:uFillTx/>
                  <a:latin typeface="Calibri"/>
                  <a:ea typeface="+mn-ea"/>
                  <a:cs typeface="+mn-cs"/>
                </a:rPr>
                <a:t>Significantly hurts </a:t>
              </a:r>
              <a:r>
                <a:rPr kumimoji="0" lang="en-US" sz="2200" b="1" i="0" u="none" strike="noStrike" kern="1200" cap="none" spc="0" normalizeH="0" baseline="0" noProof="0" dirty="0">
                  <a:ln>
                    <a:noFill/>
                  </a:ln>
                  <a:solidFill>
                    <a:srgbClr val="0000FF"/>
                  </a:solidFill>
                  <a:effectLst/>
                  <a:uLnTx/>
                  <a:uFillTx/>
                  <a:latin typeface="Calibri"/>
                  <a:ea typeface="+mn-ea"/>
                  <a:cs typeface="+mn-cs"/>
                </a:rPr>
                <a:t>CPU threads’ </a:t>
              </a:r>
              <a:r>
                <a:rPr kumimoji="0" lang="en-US" sz="2200" b="1" i="0" u="none" strike="noStrike" kern="1200" cap="none" spc="0" normalizeH="0" baseline="0" noProof="0" dirty="0">
                  <a:ln>
                    <a:noFill/>
                  </a:ln>
                  <a:solidFill>
                    <a:prstClr val="black"/>
                  </a:solidFill>
                  <a:effectLst/>
                  <a:uLnTx/>
                  <a:uFillTx/>
                  <a:latin typeface="Calibri"/>
                  <a:ea typeface="+mn-ea"/>
                  <a:cs typeface="+mn-cs"/>
                </a:rPr>
                <a:t>performance</a:t>
              </a:r>
              <a:endPar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37" name="Picture 8" descr="http://www.charbase.com/images/glyph/100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365" y="3962400"/>
              <a:ext cx="310895" cy="31089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8" name="Rounded Rectangle 37"/>
          <p:cNvSpPr/>
          <p:nvPr/>
        </p:nvSpPr>
        <p:spPr>
          <a:xfrm>
            <a:off x="5562600" y="4800600"/>
            <a:ext cx="838200" cy="990600"/>
          </a:xfrm>
          <a:prstGeom prst="roundRect">
            <a:avLst/>
          </a:prstGeom>
          <a:solidFill>
            <a:schemeClr val="lt1">
              <a:alpha val="0"/>
            </a:schemeClr>
          </a:solidFill>
          <a:ln w="57150" cmpd="sng"/>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pic>
        <p:nvPicPr>
          <p:cNvPr id="47" name="Picture 46" descr="safari.png"/>
          <p:cNvPicPr>
            <a:picLocks noChangeAspect="1"/>
          </p:cNvPicPr>
          <p:nvPr/>
        </p:nvPicPr>
        <p:blipFill>
          <a:blip r:embed="rId5" cstate="print"/>
          <a:stretch>
            <a:fillRect/>
          </a:stretch>
        </p:blipFill>
        <p:spPr>
          <a:xfrm>
            <a:off x="76200" y="6580437"/>
            <a:ext cx="959296" cy="277563"/>
          </a:xfrm>
          <a:prstGeom prst="rect">
            <a:avLst/>
          </a:prstGeom>
        </p:spPr>
      </p:pic>
      <p:cxnSp>
        <p:nvCxnSpPr>
          <p:cNvPr id="44" name="Straight Arrow Connector 43"/>
          <p:cNvCxnSpPr/>
          <p:nvPr/>
        </p:nvCxnSpPr>
        <p:spPr>
          <a:xfrm flipH="1" flipV="1">
            <a:off x="4953000" y="3962400"/>
            <a:ext cx="838200" cy="838200"/>
          </a:xfrm>
          <a:prstGeom prst="straightConnector1">
            <a:avLst/>
          </a:prstGeom>
          <a:ln w="38100" cmpd="sng">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3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Coarse-Grained Coherence</a:t>
            </a:r>
          </a:p>
        </p:txBody>
      </p:sp>
      <p:sp>
        <p:nvSpPr>
          <p:cNvPr id="3" name="Content Placeholder 2"/>
          <p:cNvSpPr>
            <a:spLocks noGrp="1"/>
          </p:cNvSpPr>
          <p:nvPr>
            <p:ph idx="1"/>
          </p:nvPr>
        </p:nvSpPr>
        <p:spPr>
          <a:xfrm>
            <a:off x="152400" y="914400"/>
            <a:ext cx="8839200" cy="5943600"/>
          </a:xfrm>
        </p:spPr>
        <p:txBody>
          <a:bodyPr>
            <a:noAutofit/>
          </a:bodyPr>
          <a:lstStyle/>
          <a:p>
            <a:r>
              <a:rPr lang="en-US" sz="2600" dirty="0">
                <a:solidFill>
                  <a:schemeClr val="tx2"/>
                </a:solidFill>
              </a:rPr>
              <a:t>Need to get coherence permission for the entire region</a:t>
            </a:r>
          </a:p>
          <a:p>
            <a:pPr lvl="1"/>
            <a:r>
              <a:rPr lang="en-US" sz="2200" dirty="0"/>
              <a:t>Needs to </a:t>
            </a:r>
            <a:r>
              <a:rPr lang="en-US" sz="2200" u="sng" dirty="0"/>
              <a:t>flush</a:t>
            </a:r>
            <a:r>
              <a:rPr lang="en-US" sz="2200" dirty="0"/>
              <a:t> every dirty data </a:t>
            </a:r>
            <a:r>
              <a:rPr lang="en-US" sz="2200" u="sng" dirty="0"/>
              <a:t>within that region </a:t>
            </a:r>
            <a:r>
              <a:rPr lang="en-US" sz="2200" dirty="0"/>
              <a:t>to transfer permission</a:t>
            </a:r>
          </a:p>
          <a:p>
            <a:pPr marL="457200" lvl="1" indent="0">
              <a:buNone/>
            </a:pPr>
            <a:r>
              <a:rPr lang="en-US" sz="2200" dirty="0">
                <a:solidFill>
                  <a:srgbClr val="000000"/>
                </a:solidFill>
              </a:rPr>
              <a:t>    Unnecessarily flushes a large amount of</a:t>
            </a:r>
            <a:br>
              <a:rPr lang="en-US" sz="2200" dirty="0">
                <a:solidFill>
                  <a:srgbClr val="000000"/>
                </a:solidFill>
              </a:rPr>
            </a:br>
            <a:r>
              <a:rPr lang="en-US" sz="2200" dirty="0">
                <a:solidFill>
                  <a:srgbClr val="000000"/>
                </a:solidFill>
              </a:rPr>
              <a:t>    data in</a:t>
            </a:r>
            <a:r>
              <a:rPr lang="en-US" sz="2200" dirty="0"/>
              <a:t> </a:t>
            </a:r>
            <a:r>
              <a:rPr lang="en-US" sz="2200" dirty="0">
                <a:solidFill>
                  <a:srgbClr val="0000FF"/>
                </a:solidFill>
              </a:rPr>
              <a:t>pointer-based data structure</a:t>
            </a:r>
          </a:p>
          <a:p>
            <a:pPr lvl="1"/>
            <a:endParaRPr lang="en-US" sz="2200" dirty="0"/>
          </a:p>
          <a:p>
            <a:pPr marL="457200" lvl="1" indent="0">
              <a:buNone/>
            </a:pPr>
            <a:r>
              <a:rPr lang="en-US" sz="2200" dirty="0">
                <a:solidFill>
                  <a:srgbClr val="595959"/>
                </a:solidFill>
              </a:rPr>
              <a:t> </a:t>
            </a:r>
          </a:p>
          <a:p>
            <a:pPr marL="457200" lvl="1" indent="0">
              <a:buNone/>
            </a:pPr>
            <a:endParaRPr lang="en-US" sz="2400" dirty="0">
              <a:solidFill>
                <a:schemeClr val="tx2"/>
              </a:solidFill>
            </a:endParaRPr>
          </a:p>
          <a:p>
            <a:r>
              <a:rPr lang="en-US" sz="2600" dirty="0">
                <a:solidFill>
                  <a:schemeClr val="tx2"/>
                </a:solidFill>
              </a:rPr>
              <a:t>Does not allow concurrent accesses </a:t>
            </a:r>
          </a:p>
          <a:p>
            <a:pPr lvl="1"/>
            <a:r>
              <a:rPr lang="en-US" sz="2200" dirty="0">
                <a:solidFill>
                  <a:srgbClr val="0000FF"/>
                </a:solidFill>
              </a:rPr>
              <a:t>Blocks CPUs</a:t>
            </a:r>
            <a:r>
              <a:rPr lang="en-US" sz="2200" dirty="0">
                <a:solidFill>
                  <a:prstClr val="black">
                    <a:lumMod val="65000"/>
                    <a:lumOff val="35000"/>
                  </a:prstClr>
                </a:solidFill>
              </a:rPr>
              <a:t> accessing</a:t>
            </a:r>
            <a:br>
              <a:rPr lang="en-US" sz="2200" dirty="0">
                <a:solidFill>
                  <a:prstClr val="black">
                    <a:lumMod val="65000"/>
                    <a:lumOff val="35000"/>
                  </a:prstClr>
                </a:solidFill>
              </a:rPr>
            </a:br>
            <a:r>
              <a:rPr lang="en-US" sz="2200" dirty="0">
                <a:solidFill>
                  <a:prstClr val="black">
                    <a:lumMod val="65000"/>
                    <a:lumOff val="35000"/>
                  </a:prstClr>
                </a:solidFill>
              </a:rPr>
              <a:t> PIM-data during PIM execution</a:t>
            </a:r>
          </a:p>
          <a:p>
            <a:pPr marL="457200" lvl="1" indent="0">
              <a:buNone/>
            </a:pPr>
            <a:r>
              <a:rPr lang="en-US" sz="2200" dirty="0"/>
              <a:t>     </a:t>
            </a:r>
            <a:r>
              <a:rPr lang="en-US" sz="2200" dirty="0">
                <a:solidFill>
                  <a:srgbClr val="000000"/>
                </a:solidFill>
              </a:rPr>
              <a:t>Coarse-grained locks frequently </a:t>
            </a:r>
            <a:br>
              <a:rPr lang="en-US" sz="2200" dirty="0">
                <a:solidFill>
                  <a:srgbClr val="000000"/>
                </a:solidFill>
              </a:rPr>
            </a:br>
            <a:r>
              <a:rPr lang="en-US" sz="2200" dirty="0">
                <a:solidFill>
                  <a:srgbClr val="000000"/>
                </a:solidFill>
              </a:rPr>
              <a:t>     cause</a:t>
            </a:r>
            <a:r>
              <a:rPr lang="en-US" sz="2200" dirty="0"/>
              <a:t> </a:t>
            </a:r>
            <a:r>
              <a:rPr lang="en-US" sz="2200" dirty="0">
                <a:solidFill>
                  <a:srgbClr val="0000FF"/>
                </a:solidFill>
              </a:rPr>
              <a:t>thread serialization</a:t>
            </a:r>
            <a:br>
              <a:rPr lang="en-US" sz="2200" dirty="0">
                <a:solidFill>
                  <a:prstClr val="black">
                    <a:lumMod val="65000"/>
                    <a:lumOff val="35000"/>
                  </a:prstClr>
                </a:solidFill>
              </a:rPr>
            </a:br>
            <a:endParaRPr lang="en-US" sz="2200" dirty="0">
              <a:solidFill>
                <a:prstClr val="black">
                  <a:lumMod val="65000"/>
                  <a:lumOff val="35000"/>
                </a:prstClr>
              </a:solidFill>
            </a:endParaRPr>
          </a:p>
          <a:p>
            <a:endParaRPr lang="en-US" sz="26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pPr marL="0" indent="0">
              <a:buNone/>
            </a:pPr>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pPr marL="344487" lvl="1" indent="0">
              <a:buNone/>
            </a:pPr>
            <a:r>
              <a:rPr lang="en-US" sz="1400" dirty="0"/>
              <a:t>          </a:t>
            </a:r>
          </a:p>
          <a:p>
            <a:pPr marL="344487" lvl="1" indent="0">
              <a:buNone/>
            </a:pPr>
            <a:endParaRPr lang="en-US" sz="1400" dirty="0"/>
          </a:p>
          <a:p>
            <a:endParaRPr lang="en-US" sz="2400" dirty="0"/>
          </a:p>
          <a:p>
            <a:pPr marL="0" indent="0">
              <a:buNone/>
            </a:pPr>
            <a:endParaRPr lang="en-US" sz="2400" dirty="0">
              <a:solidFill>
                <a:schemeClr val="tx2"/>
              </a:solidFill>
            </a:endParaRPr>
          </a:p>
          <a:p>
            <a:pPr marL="344487" lvl="1" indent="0">
              <a:buNone/>
            </a:pPr>
            <a:r>
              <a:rPr lang="en-US" sz="1400" dirty="0"/>
              <a:t>    </a:t>
            </a:r>
            <a:endParaRPr lang="en-US" sz="2400" dirty="0"/>
          </a:p>
        </p:txBody>
      </p:sp>
      <p:sp>
        <p:nvSpPr>
          <p:cNvPr id="4" name="Slide Number Placeholder 3"/>
          <p:cNvSpPr>
            <a:spLocks noGrp="1"/>
          </p:cNvSpPr>
          <p:nvPr>
            <p:ph type="sldNum" sz="quarter" idx="12"/>
          </p:nvPr>
        </p:nvSpPr>
        <p:spPr>
          <a:xfrm>
            <a:off x="7391400" y="6492875"/>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19</a:t>
            </a:r>
          </a:p>
        </p:txBody>
      </p:sp>
      <p:grpSp>
        <p:nvGrpSpPr>
          <p:cNvPr id="111" name="Group 110"/>
          <p:cNvGrpSpPr/>
          <p:nvPr/>
        </p:nvGrpSpPr>
        <p:grpSpPr>
          <a:xfrm>
            <a:off x="5638800" y="2209800"/>
            <a:ext cx="3200400" cy="1676399"/>
            <a:chOff x="1828800" y="2057402"/>
            <a:chExt cx="5562600" cy="1981201"/>
          </a:xfrm>
        </p:grpSpPr>
        <p:grpSp>
          <p:nvGrpSpPr>
            <p:cNvPr id="112" name="Group 111"/>
            <p:cNvGrpSpPr/>
            <p:nvPr/>
          </p:nvGrpSpPr>
          <p:grpSpPr>
            <a:xfrm>
              <a:off x="1828800" y="2057402"/>
              <a:ext cx="5562600" cy="1981201"/>
              <a:chOff x="2438400" y="4850703"/>
              <a:chExt cx="4316264" cy="1929730"/>
            </a:xfrm>
          </p:grpSpPr>
          <p:grpSp>
            <p:nvGrpSpPr>
              <p:cNvPr id="116" name="Group 115"/>
              <p:cNvGrpSpPr/>
              <p:nvPr/>
            </p:nvGrpSpPr>
            <p:grpSpPr>
              <a:xfrm>
                <a:off x="2438400" y="4850703"/>
                <a:ext cx="4191000" cy="1815295"/>
                <a:chOff x="859838" y="4558634"/>
                <a:chExt cx="3315420" cy="1613667"/>
              </a:xfrm>
            </p:grpSpPr>
            <p:sp>
              <p:nvSpPr>
                <p:cNvPr id="119" name="Rounded Rectangle 118"/>
                <p:cNvSpPr/>
                <p:nvPr/>
              </p:nvSpPr>
              <p:spPr>
                <a:xfrm>
                  <a:off x="859838" y="5530139"/>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120" name="Rounded Rectangle 119"/>
                <p:cNvSpPr/>
                <p:nvPr/>
              </p:nvSpPr>
              <p:spPr>
                <a:xfrm>
                  <a:off x="3352800" y="5486400"/>
                  <a:ext cx="822458" cy="62226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PIM</a:t>
                  </a:r>
                </a:p>
              </p:txBody>
            </p:sp>
            <p:sp>
              <p:nvSpPr>
                <p:cNvPr id="121" name="Left-Right Arrow 120"/>
                <p:cNvSpPr/>
                <p:nvPr/>
              </p:nvSpPr>
              <p:spPr>
                <a:xfrm>
                  <a:off x="1935644" y="5746209"/>
                  <a:ext cx="1284590" cy="426092"/>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Freeform 121"/>
                <p:cNvSpPr/>
                <p:nvPr/>
              </p:nvSpPr>
              <p:spPr>
                <a:xfrm>
                  <a:off x="3836698" y="4654027"/>
                  <a:ext cx="278280"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3" name="Freeform 122"/>
                <p:cNvSpPr/>
                <p:nvPr/>
              </p:nvSpPr>
              <p:spPr>
                <a:xfrm>
                  <a:off x="3527364" y="4649569"/>
                  <a:ext cx="278280" cy="735578"/>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124" name="Freeform 123"/>
                <p:cNvSpPr/>
                <p:nvPr/>
              </p:nvSpPr>
              <p:spPr>
                <a:xfrm>
                  <a:off x="1410291" y="4558634"/>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6600"/>
                    </a:solidFill>
                    <a:effectLst/>
                    <a:uLnTx/>
                    <a:uFillTx/>
                    <a:latin typeface="Calibri"/>
                    <a:ea typeface="+mn-ea"/>
                    <a:cs typeface="+mn-cs"/>
                  </a:endParaRPr>
                </a:p>
              </p:txBody>
            </p:sp>
            <p:sp>
              <p:nvSpPr>
                <p:cNvPr id="125" name="Freeform 124"/>
                <p:cNvSpPr/>
                <p:nvPr/>
              </p:nvSpPr>
              <p:spPr>
                <a:xfrm>
                  <a:off x="1100959" y="4581833"/>
                  <a:ext cx="241122" cy="817142"/>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6600"/>
                    </a:solidFill>
                    <a:effectLst/>
                    <a:uLnTx/>
                    <a:uFillTx/>
                    <a:latin typeface="Calibri"/>
                    <a:ea typeface="+mn-ea"/>
                    <a:cs typeface="+mn-cs"/>
                  </a:endParaRPr>
                </a:p>
              </p:txBody>
            </p:sp>
          </p:grpSp>
          <p:sp>
            <p:nvSpPr>
              <p:cNvPr id="117" name="Rounded Rectangle 116"/>
              <p:cNvSpPr/>
              <p:nvPr/>
            </p:nvSpPr>
            <p:spPr>
              <a:xfrm>
                <a:off x="2590800" y="6080412"/>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8" name="Rounded Rectangle 117"/>
              <p:cNvSpPr/>
              <p:nvPr/>
            </p:nvSpPr>
            <p:spPr>
              <a:xfrm>
                <a:off x="5715000" y="601980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PIM</a:t>
                </a:r>
                <a:endParaRPr kumimoji="0" lang="en-US" sz="1400" b="1" i="0" u="none" strike="noStrike" kern="1200" cap="none" spc="0" normalizeH="0" baseline="0" noProof="0" dirty="0">
                  <a:ln>
                    <a:noFill/>
                  </a:ln>
                  <a:solidFill>
                    <a:srgbClr val="000000"/>
                  </a:solidFill>
                  <a:effectLst/>
                  <a:uLnTx/>
                  <a:uFillTx/>
                  <a:latin typeface="Calibri"/>
                  <a:ea typeface="+mn-ea"/>
                  <a:cs typeface="+mn-cs"/>
                </a:endParaRPr>
              </a:p>
            </p:txBody>
          </p:sp>
        </p:grpSp>
        <p:cxnSp>
          <p:nvCxnSpPr>
            <p:cNvPr id="113" name="Straight Arrow Connector 112"/>
            <p:cNvCxnSpPr/>
            <p:nvPr/>
          </p:nvCxnSpPr>
          <p:spPr>
            <a:xfrm>
              <a:off x="3683000" y="3263350"/>
              <a:ext cx="1545167" cy="0"/>
            </a:xfrm>
            <a:prstGeom prst="straightConnector1">
              <a:avLst/>
            </a:prstGeom>
            <a:ln w="5715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403121" y="2791180"/>
              <a:ext cx="2079326" cy="32601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Flush dirty data</a:t>
              </a:r>
            </a:p>
          </p:txBody>
        </p:sp>
      </p:grpSp>
      <p:grpSp>
        <p:nvGrpSpPr>
          <p:cNvPr id="27" name="Group 26"/>
          <p:cNvGrpSpPr/>
          <p:nvPr/>
        </p:nvGrpSpPr>
        <p:grpSpPr>
          <a:xfrm>
            <a:off x="5105400" y="4191000"/>
            <a:ext cx="3657600" cy="2599034"/>
            <a:chOff x="4936028" y="3962399"/>
            <a:chExt cx="3904466" cy="2675236"/>
          </a:xfrm>
        </p:grpSpPr>
        <p:grpSp>
          <p:nvGrpSpPr>
            <p:cNvPr id="28" name="Group 27"/>
            <p:cNvGrpSpPr/>
            <p:nvPr/>
          </p:nvGrpSpPr>
          <p:grpSpPr>
            <a:xfrm>
              <a:off x="4936028" y="3962399"/>
              <a:ext cx="3904466" cy="2675236"/>
              <a:chOff x="4936028" y="3962399"/>
              <a:chExt cx="3904466" cy="2675236"/>
            </a:xfrm>
          </p:grpSpPr>
          <p:grpSp>
            <p:nvGrpSpPr>
              <p:cNvPr id="30" name="Group 29"/>
              <p:cNvGrpSpPr/>
              <p:nvPr/>
            </p:nvGrpSpPr>
            <p:grpSpPr>
              <a:xfrm>
                <a:off x="4936028" y="3962399"/>
                <a:ext cx="3880001" cy="2675236"/>
                <a:chOff x="5208463" y="3814011"/>
                <a:chExt cx="3303526" cy="2823626"/>
              </a:xfrm>
            </p:grpSpPr>
            <p:grpSp>
              <p:nvGrpSpPr>
                <p:cNvPr id="33" name="Group 32"/>
                <p:cNvGrpSpPr/>
                <p:nvPr/>
              </p:nvGrpSpPr>
              <p:grpSpPr>
                <a:xfrm>
                  <a:off x="5208463" y="3814011"/>
                  <a:ext cx="3303526" cy="2823626"/>
                  <a:chOff x="5208463" y="3814011"/>
                  <a:chExt cx="3303526" cy="2823626"/>
                </a:xfrm>
              </p:grpSpPr>
              <p:sp>
                <p:nvSpPr>
                  <p:cNvPr id="35" name="TextBox 34"/>
                  <p:cNvSpPr txBox="1"/>
                  <p:nvPr/>
                </p:nvSpPr>
                <p:spPr>
                  <a:xfrm rot="478454">
                    <a:off x="6558485" y="4412641"/>
                    <a:ext cx="1444524" cy="32484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Access to PIM data</a:t>
                    </a:r>
                  </a:p>
                </p:txBody>
              </p:sp>
              <p:grpSp>
                <p:nvGrpSpPr>
                  <p:cNvPr id="36" name="Group 35"/>
                  <p:cNvGrpSpPr/>
                  <p:nvPr/>
                </p:nvGrpSpPr>
                <p:grpSpPr>
                  <a:xfrm>
                    <a:off x="5208463" y="3814011"/>
                    <a:ext cx="3303526" cy="2823626"/>
                    <a:chOff x="5029257" y="912396"/>
                    <a:chExt cx="3307298" cy="3058928"/>
                  </a:xfrm>
                </p:grpSpPr>
                <p:grpSp>
                  <p:nvGrpSpPr>
                    <p:cNvPr id="37" name="Group 36"/>
                    <p:cNvGrpSpPr/>
                    <p:nvPr/>
                  </p:nvGrpSpPr>
                  <p:grpSpPr>
                    <a:xfrm>
                      <a:off x="5029257" y="912396"/>
                      <a:ext cx="3307298" cy="3058928"/>
                      <a:chOff x="4764940" y="912396"/>
                      <a:chExt cx="3307298" cy="3058928"/>
                    </a:xfrm>
                  </p:grpSpPr>
                  <p:grpSp>
                    <p:nvGrpSpPr>
                      <p:cNvPr id="39" name="Group 38"/>
                      <p:cNvGrpSpPr/>
                      <p:nvPr/>
                    </p:nvGrpSpPr>
                    <p:grpSpPr>
                      <a:xfrm>
                        <a:off x="5577202" y="912396"/>
                        <a:ext cx="2495036" cy="3058928"/>
                        <a:chOff x="5399295" y="908386"/>
                        <a:chExt cx="2174818" cy="3215796"/>
                      </a:xfrm>
                    </p:grpSpPr>
                    <p:grpSp>
                      <p:nvGrpSpPr>
                        <p:cNvPr id="42" name="Group 41"/>
                        <p:cNvGrpSpPr/>
                        <p:nvPr/>
                      </p:nvGrpSpPr>
                      <p:grpSpPr>
                        <a:xfrm>
                          <a:off x="5399295" y="908386"/>
                          <a:ext cx="2174818" cy="3215796"/>
                          <a:chOff x="5323095" y="1136986"/>
                          <a:chExt cx="2174818" cy="3215796"/>
                        </a:xfrm>
                      </p:grpSpPr>
                      <p:grpSp>
                        <p:nvGrpSpPr>
                          <p:cNvPr id="44" name="Group 43"/>
                          <p:cNvGrpSpPr/>
                          <p:nvPr/>
                        </p:nvGrpSpPr>
                        <p:grpSpPr>
                          <a:xfrm>
                            <a:off x="5323095" y="1136986"/>
                            <a:ext cx="2173847" cy="3215796"/>
                            <a:chOff x="2700373" y="766015"/>
                            <a:chExt cx="4858252" cy="5804118"/>
                          </a:xfrm>
                        </p:grpSpPr>
                        <p:sp>
                          <p:nvSpPr>
                            <p:cNvPr id="47" name="Rectangle 46"/>
                            <p:cNvSpPr/>
                            <p:nvPr/>
                          </p:nvSpPr>
                          <p:spPr>
                            <a:xfrm>
                              <a:off x="2700373" y="1540933"/>
                              <a:ext cx="1143000" cy="5029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8" name="TextBox 47"/>
                            <p:cNvSpPr txBox="1"/>
                            <p:nvPr/>
                          </p:nvSpPr>
                          <p:spPr>
                            <a:xfrm>
                              <a:off x="2765386" y="766015"/>
                              <a:ext cx="940473" cy="7345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a:t>
                              </a:r>
                              <a:endParaRPr kumimoji="0" lang="en-US" sz="1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49" name="Rectangle 48"/>
                            <p:cNvSpPr/>
                            <p:nvPr/>
                          </p:nvSpPr>
                          <p:spPr>
                            <a:xfrm>
                              <a:off x="6415625" y="1540933"/>
                              <a:ext cx="1143000" cy="50292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50" name="TextBox 49"/>
                            <p:cNvSpPr txBox="1"/>
                            <p:nvPr/>
                          </p:nvSpPr>
                          <p:spPr>
                            <a:xfrm>
                              <a:off x="6526932" y="766017"/>
                              <a:ext cx="925543" cy="7345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a:t>
                              </a:r>
                              <a:endParaRPr kumimoji="0" lang="en-US" sz="1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51" name="Freeform 50"/>
                            <p:cNvSpPr/>
                            <p:nvPr/>
                          </p:nvSpPr>
                          <p:spPr>
                            <a:xfrm>
                              <a:off x="3044186" y="1697569"/>
                              <a:ext cx="398904" cy="914401"/>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grpSp>
                      <p:sp>
                        <p:nvSpPr>
                          <p:cNvPr id="45" name="Rounded Rectangle 44"/>
                          <p:cNvSpPr/>
                          <p:nvPr/>
                        </p:nvSpPr>
                        <p:spPr>
                          <a:xfrm>
                            <a:off x="6985503" y="1869762"/>
                            <a:ext cx="512410" cy="1094488"/>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6" name="Rounded Rectangle 45"/>
                          <p:cNvSpPr/>
                          <p:nvPr/>
                        </p:nvSpPr>
                        <p:spPr>
                          <a:xfrm>
                            <a:off x="5335349" y="2260601"/>
                            <a:ext cx="491510" cy="694267"/>
                          </a:xfrm>
                          <a:prstGeom prst="roundRect">
                            <a:avLst/>
                          </a:prstGeom>
                          <a:solidFill>
                            <a:schemeClr val="accent1">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a:ea typeface="+mn-ea"/>
                              <a:cs typeface="+mn-cs"/>
                            </a:endParaRPr>
                          </a:p>
                        </p:txBody>
                      </p:sp>
                    </p:grpSp>
                    <p:sp>
                      <p:nvSpPr>
                        <p:cNvPr id="43" name="Freeform 42"/>
                        <p:cNvSpPr/>
                        <p:nvPr/>
                      </p:nvSpPr>
                      <p:spPr>
                        <a:xfrm>
                          <a:off x="7210715" y="1915954"/>
                          <a:ext cx="210764" cy="627896"/>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40" name="Straight Arrow Connector 39"/>
                      <p:cNvCxnSpPr/>
                      <p:nvPr/>
                    </p:nvCxnSpPr>
                    <p:spPr>
                      <a:xfrm>
                        <a:off x="5322177" y="1304325"/>
                        <a:ext cx="0" cy="2590800"/>
                      </a:xfrm>
                      <a:prstGeom prst="straightConnector1">
                        <a:avLst/>
                      </a:prstGeom>
                      <a:ln w="3810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764940" y="1260913"/>
                        <a:ext cx="547070" cy="3871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Time</a:t>
                        </a:r>
                      </a:p>
                    </p:txBody>
                  </p:sp>
                </p:grpSp>
                <p:sp>
                  <p:nvSpPr>
                    <p:cNvPr id="38" name="TextBox 37"/>
                    <p:cNvSpPr txBox="1"/>
                    <p:nvPr/>
                  </p:nvSpPr>
                  <p:spPr>
                    <a:xfrm>
                      <a:off x="5765234" y="2146300"/>
                      <a:ext cx="734516" cy="3971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alibri"/>
                          <a:ea typeface="+mn-ea"/>
                          <a:cs typeface="+mn-cs"/>
                        </a:rPr>
                        <a:t>STALL</a:t>
                      </a:r>
                      <a:endParaRPr kumimoji="0" lang="en-US" sz="1100" b="1" i="0" u="none" strike="noStrike" kern="1200" cap="none" spc="0" normalizeH="0" baseline="0" noProof="0" dirty="0">
                        <a:ln>
                          <a:noFill/>
                        </a:ln>
                        <a:solidFill>
                          <a:srgbClr val="FF0000"/>
                        </a:solidFill>
                        <a:effectLst/>
                        <a:uLnTx/>
                        <a:uFillTx/>
                        <a:latin typeface="Calibri"/>
                        <a:ea typeface="+mn-ea"/>
                        <a:cs typeface="+mn-cs"/>
                      </a:endParaRPr>
                    </a:p>
                  </p:txBody>
                </p:sp>
              </p:grpSp>
            </p:grpSp>
            <p:cxnSp>
              <p:nvCxnSpPr>
                <p:cNvPr id="34" name="Straight Arrow Connector 33"/>
                <p:cNvCxnSpPr/>
                <p:nvPr/>
              </p:nvCxnSpPr>
              <p:spPr>
                <a:xfrm>
                  <a:off x="6553200" y="4724400"/>
                  <a:ext cx="1371600" cy="152400"/>
                </a:xfrm>
                <a:prstGeom prst="straightConnector1">
                  <a:avLst/>
                </a:prstGeom>
                <a:ln w="3810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5622289" y="4876799"/>
                <a:ext cx="3218205"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49" idx="3"/>
              </p:cNvCxnSpPr>
              <p:nvPr/>
            </p:nvCxnSpPr>
            <p:spPr>
              <a:xfrm flipV="1">
                <a:off x="5638800" y="5478605"/>
                <a:ext cx="3175923" cy="7795"/>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Freeform 28"/>
            <p:cNvSpPr/>
            <p:nvPr/>
          </p:nvSpPr>
          <p:spPr>
            <a:xfrm>
              <a:off x="6096000" y="5562600"/>
              <a:ext cx="228600" cy="6096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64" name="Picture 63" descr="safari.png"/>
          <p:cNvPicPr>
            <a:picLocks noChangeAspect="1"/>
          </p:cNvPicPr>
          <p:nvPr/>
        </p:nvPicPr>
        <p:blipFill>
          <a:blip r:embed="rId3" cstate="print"/>
          <a:stretch>
            <a:fillRect/>
          </a:stretch>
        </p:blipFill>
        <p:spPr>
          <a:xfrm>
            <a:off x="76200" y="6580437"/>
            <a:ext cx="959296" cy="277563"/>
          </a:xfrm>
          <a:prstGeom prst="rect">
            <a:avLst/>
          </a:prstGeom>
        </p:spPr>
      </p:pic>
      <p:pic>
        <p:nvPicPr>
          <p:cNvPr id="52" name="Picture 8" descr="http://www.charbase.com/images/glyph/100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2209800"/>
            <a:ext cx="322729" cy="32272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8" descr="http://www.charbase.com/images/glyph/100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5410200"/>
            <a:ext cx="322729" cy="32272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9938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Summary</a:t>
            </a:r>
          </a:p>
        </p:txBody>
      </p:sp>
      <p:sp>
        <p:nvSpPr>
          <p:cNvPr id="3" name="Content Placeholder 2"/>
          <p:cNvSpPr>
            <a:spLocks noGrp="1"/>
          </p:cNvSpPr>
          <p:nvPr>
            <p:ph idx="1"/>
          </p:nvPr>
        </p:nvSpPr>
        <p:spPr>
          <a:xfrm>
            <a:off x="152400" y="990600"/>
            <a:ext cx="8839200" cy="5562600"/>
          </a:xfrm>
        </p:spPr>
        <p:txBody>
          <a:bodyPr>
            <a:normAutofit fontScale="92500" lnSpcReduction="10000"/>
          </a:bodyPr>
          <a:lstStyle/>
          <a:p>
            <a:r>
              <a:rPr lang="en-US" sz="2800" dirty="0">
                <a:solidFill>
                  <a:srgbClr val="0000FF"/>
                </a:solidFill>
              </a:rPr>
              <a:t>Conventional cache coherence </a:t>
            </a:r>
            <a:r>
              <a:rPr lang="en-US" sz="2800" dirty="0">
                <a:solidFill>
                  <a:schemeClr val="tx2"/>
                </a:solidFill>
              </a:rPr>
              <a:t>loses a significant portion of PIM benefits</a:t>
            </a:r>
          </a:p>
          <a:p>
            <a:endParaRPr lang="en-US" sz="2600" dirty="0">
              <a:solidFill>
                <a:schemeClr val="tx2"/>
              </a:solidFill>
            </a:endParaRPr>
          </a:p>
          <a:p>
            <a:r>
              <a:rPr lang="en-US" sz="2800" dirty="0">
                <a:solidFill>
                  <a:schemeClr val="tx2"/>
                </a:solidFill>
              </a:rPr>
              <a:t>Prior works use other approaches to avoid those costs</a:t>
            </a:r>
          </a:p>
          <a:p>
            <a:pPr lvl="1"/>
            <a:r>
              <a:rPr lang="en-US" sz="2400" dirty="0">
                <a:solidFill>
                  <a:srgbClr val="595959"/>
                </a:solidFill>
              </a:rPr>
              <a:t>Their assumption: </a:t>
            </a:r>
            <a:r>
              <a:rPr lang="en-US" sz="2400" dirty="0">
                <a:solidFill>
                  <a:srgbClr val="0000FF"/>
                </a:solidFill>
              </a:rPr>
              <a:t>Zero</a:t>
            </a:r>
            <a:r>
              <a:rPr lang="en-US" sz="2400" dirty="0">
                <a:solidFill>
                  <a:srgbClr val="595959"/>
                </a:solidFill>
              </a:rPr>
              <a:t> or </a:t>
            </a:r>
            <a:r>
              <a:rPr lang="en-US" sz="2400" dirty="0">
                <a:solidFill>
                  <a:srgbClr val="0000FF"/>
                </a:solidFill>
              </a:rPr>
              <a:t>a limited</a:t>
            </a:r>
            <a:r>
              <a:rPr lang="en-US" sz="2400" dirty="0">
                <a:solidFill>
                  <a:srgbClr val="595959"/>
                </a:solidFill>
              </a:rPr>
              <a:t> amount of sharing</a:t>
            </a:r>
          </a:p>
          <a:p>
            <a:endParaRPr lang="en-US" sz="2600" dirty="0">
              <a:solidFill>
                <a:schemeClr val="tx2"/>
              </a:solidFill>
            </a:endParaRPr>
          </a:p>
          <a:p>
            <a:r>
              <a:rPr lang="en-US" sz="2800" dirty="0">
                <a:solidFill>
                  <a:schemeClr val="tx2"/>
                </a:solidFill>
              </a:rPr>
              <a:t>We observe that those assumptions </a:t>
            </a:r>
            <a:r>
              <a:rPr lang="en-US" sz="2800" u="sng" dirty="0">
                <a:solidFill>
                  <a:schemeClr val="tx2"/>
                </a:solidFill>
              </a:rPr>
              <a:t>do not hold </a:t>
            </a:r>
            <a:r>
              <a:rPr lang="en-US" sz="2800" dirty="0">
                <a:solidFill>
                  <a:schemeClr val="tx2"/>
                </a:solidFill>
              </a:rPr>
              <a:t>for a number of important data-intensive applications</a:t>
            </a:r>
            <a:endParaRPr lang="en-US" sz="2800" dirty="0">
              <a:solidFill>
                <a:srgbClr val="595959"/>
              </a:solidFill>
            </a:endParaRPr>
          </a:p>
          <a:p>
            <a:pPr lvl="1"/>
            <a:r>
              <a:rPr lang="en-US" sz="2400" dirty="0"/>
              <a:t>Using prior approaches </a:t>
            </a:r>
            <a:r>
              <a:rPr lang="en-US" sz="2400" dirty="0">
                <a:solidFill>
                  <a:srgbClr val="0000FF"/>
                </a:solidFill>
              </a:rPr>
              <a:t>eliminates a significant portion </a:t>
            </a:r>
            <a:r>
              <a:rPr lang="en-US" sz="2400" dirty="0"/>
              <a:t>of PIM benefits </a:t>
            </a:r>
          </a:p>
          <a:p>
            <a:pPr lvl="1"/>
            <a:endParaRPr lang="en-US" sz="2200" dirty="0"/>
          </a:p>
          <a:p>
            <a:r>
              <a:rPr lang="en-US" sz="2800" dirty="0">
                <a:solidFill>
                  <a:schemeClr val="tx2"/>
                </a:solidFill>
              </a:rPr>
              <a:t>We want to get the best of both worlds</a:t>
            </a:r>
          </a:p>
          <a:p>
            <a:pPr marL="857250" lvl="2" indent="0">
              <a:buNone/>
            </a:pPr>
            <a:r>
              <a:rPr lang="en-US" sz="2400" dirty="0"/>
              <a:t>1) Maintain the </a:t>
            </a:r>
            <a:r>
              <a:rPr lang="en-US" sz="2400" dirty="0">
                <a:solidFill>
                  <a:srgbClr val="0000FF"/>
                </a:solidFill>
              </a:rPr>
              <a:t>logical behavior</a:t>
            </a:r>
            <a:r>
              <a:rPr lang="en-US" sz="2400" dirty="0"/>
              <a:t> of conventional cache coherence 2) </a:t>
            </a:r>
            <a:r>
              <a:rPr lang="en-US" sz="2400" dirty="0">
                <a:solidFill>
                  <a:srgbClr val="0000FF"/>
                </a:solidFill>
              </a:rPr>
              <a:t>Retain</a:t>
            </a:r>
            <a:r>
              <a:rPr lang="en-US" sz="2400" dirty="0"/>
              <a:t> the large </a:t>
            </a:r>
            <a:r>
              <a:rPr lang="en-US" sz="2400" dirty="0">
                <a:solidFill>
                  <a:srgbClr val="0000FF"/>
                </a:solidFill>
              </a:rPr>
              <a:t>performance and energy benefits </a:t>
            </a:r>
            <a:r>
              <a:rPr lang="en-US" sz="2400" dirty="0"/>
              <a:t>of PIM</a:t>
            </a:r>
          </a:p>
          <a:p>
            <a:pPr lvl="1"/>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20</a:t>
            </a:r>
          </a:p>
        </p:txBody>
      </p:sp>
      <p:pic>
        <p:nvPicPr>
          <p:cNvPr id="8" name="Picture 7"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337645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000" dirty="0" err="1">
                <a:solidFill>
                  <a:schemeClr val="tx2"/>
                </a:solidFill>
              </a:rPr>
              <a:t>LazyPIM</a:t>
            </a:r>
            <a:endParaRPr lang="en-US" sz="4000" dirty="0">
              <a:solidFill>
                <a:schemeClr val="tx2"/>
              </a:solidFill>
            </a:endParaRP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21</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41118393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PIM Architecture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22</a:t>
            </a:r>
          </a:p>
        </p:txBody>
      </p:sp>
      <p:pic>
        <p:nvPicPr>
          <p:cNvPr id="7" name="Picture 6" descr="safari.png"/>
          <p:cNvPicPr>
            <a:picLocks noChangeAspect="1"/>
          </p:cNvPicPr>
          <p:nvPr/>
        </p:nvPicPr>
        <p:blipFill>
          <a:blip r:embed="rId3" cstate="print"/>
          <a:stretch>
            <a:fillRect/>
          </a:stretch>
        </p:blipFill>
        <p:spPr>
          <a:xfrm>
            <a:off x="76200" y="6580437"/>
            <a:ext cx="959296" cy="277563"/>
          </a:xfrm>
          <a:prstGeom prst="rect">
            <a:avLst/>
          </a:prstGeom>
        </p:spPr>
      </p:pic>
      <p:grpSp>
        <p:nvGrpSpPr>
          <p:cNvPr id="6" name="Group 5"/>
          <p:cNvGrpSpPr/>
          <p:nvPr/>
        </p:nvGrpSpPr>
        <p:grpSpPr>
          <a:xfrm>
            <a:off x="1676400" y="1905000"/>
            <a:ext cx="6477000" cy="1066799"/>
            <a:chOff x="4136120" y="3355059"/>
            <a:chExt cx="7257777" cy="1635732"/>
          </a:xfrm>
        </p:grpSpPr>
        <p:grpSp>
          <p:nvGrpSpPr>
            <p:cNvPr id="8" name="Group 7"/>
            <p:cNvGrpSpPr/>
            <p:nvPr/>
          </p:nvGrpSpPr>
          <p:grpSpPr>
            <a:xfrm>
              <a:off x="4136120" y="3355059"/>
              <a:ext cx="7257777" cy="1635732"/>
              <a:chOff x="1417308" y="2297459"/>
              <a:chExt cx="6368042" cy="1087000"/>
            </a:xfrm>
          </p:grpSpPr>
          <p:cxnSp>
            <p:nvCxnSpPr>
              <p:cNvPr id="10" name="Straight Connector 9"/>
              <p:cNvCxnSpPr/>
              <p:nvPr/>
            </p:nvCxnSpPr>
            <p:spPr>
              <a:xfrm>
                <a:off x="7785350" y="2773501"/>
                <a:ext cx="0" cy="67693"/>
              </a:xfrm>
              <a:prstGeom prst="line">
                <a:avLst/>
              </a:prstGeom>
              <a:noFill/>
              <a:ln w="6350" cap="flat" cmpd="sng" algn="ctr">
                <a:solidFill>
                  <a:sysClr val="windowText" lastClr="000000"/>
                </a:solidFill>
                <a:prstDash val="solid"/>
                <a:miter lim="800000"/>
              </a:ln>
              <a:effectLst/>
            </p:spPr>
          </p:cxnSp>
          <p:sp>
            <p:nvSpPr>
              <p:cNvPr id="11" name="Cube 10"/>
              <p:cNvSpPr/>
              <p:nvPr/>
            </p:nvSpPr>
            <p:spPr>
              <a:xfrm>
                <a:off x="4078577" y="2674233"/>
                <a:ext cx="1760679" cy="710226"/>
              </a:xfrm>
              <a:prstGeom prst="cube">
                <a:avLst>
                  <a:gd name="adj" fmla="val 85440"/>
                </a:avLst>
              </a:prstGeom>
              <a:solidFill>
                <a:srgbClr val="009C48"/>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Cube 11"/>
              <p:cNvSpPr/>
              <p:nvPr/>
            </p:nvSpPr>
            <p:spPr>
              <a:xfrm>
                <a:off x="4201346" y="2580840"/>
                <a:ext cx="1568335" cy="651123"/>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Cube 12"/>
              <p:cNvSpPr/>
              <p:nvPr/>
            </p:nvSpPr>
            <p:spPr>
              <a:xfrm>
                <a:off x="4201346" y="2439149"/>
                <a:ext cx="1568335" cy="651123"/>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 name="Cube 13"/>
              <p:cNvSpPr/>
              <p:nvPr/>
            </p:nvSpPr>
            <p:spPr>
              <a:xfrm>
                <a:off x="4201346" y="2297459"/>
                <a:ext cx="1568335" cy="651123"/>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Cube 14"/>
              <p:cNvSpPr/>
              <p:nvPr/>
            </p:nvSpPr>
            <p:spPr>
              <a:xfrm>
                <a:off x="1417308" y="2510977"/>
                <a:ext cx="1730618" cy="854068"/>
              </a:xfrm>
              <a:prstGeom prst="cube">
                <a:avLst>
                  <a:gd name="adj" fmla="val 82478"/>
                </a:avLst>
              </a:prstGeom>
              <a:solidFill>
                <a:sysClr val="window" lastClr="FFFFFF">
                  <a:lumMod val="85000"/>
                </a:sysClr>
              </a:solidFill>
              <a:ln w="9525" cap="flat" cmpd="sng" algn="ctr">
                <a:solidFill>
                  <a:schemeClr val="tx1"/>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solidFill>
                      <a:prstClr val="black"/>
                    </a:solidFill>
                  </a:ln>
                  <a:solidFill>
                    <a:srgbClr val="C00000"/>
                  </a:solidFill>
                  <a:effectLst/>
                  <a:uLnTx/>
                  <a:uFillTx/>
                  <a:latin typeface="Calibri"/>
                  <a:ea typeface="+mn-ea"/>
                  <a:cs typeface="+mn-cs"/>
                </a:endParaRPr>
              </a:p>
            </p:txBody>
          </p:sp>
          <p:cxnSp>
            <p:nvCxnSpPr>
              <p:cNvPr id="16" name="Straight Arrow Connector 15"/>
              <p:cNvCxnSpPr/>
              <p:nvPr/>
            </p:nvCxnSpPr>
            <p:spPr>
              <a:xfrm flipH="1">
                <a:off x="2997438" y="3009183"/>
                <a:ext cx="1042512" cy="0"/>
              </a:xfrm>
              <a:prstGeom prst="straightConnector1">
                <a:avLst/>
              </a:prstGeom>
              <a:noFill/>
              <a:ln w="38100" cap="flat" cmpd="sng" algn="ctr">
                <a:solidFill>
                  <a:sysClr val="windowText" lastClr="000000"/>
                </a:solidFill>
                <a:prstDash val="solid"/>
                <a:miter lim="800000"/>
                <a:headEnd type="arrow"/>
                <a:tailEnd type="arrow"/>
              </a:ln>
              <a:effectLst/>
            </p:spPr>
          </p:cxnSp>
          <p:sp>
            <p:nvSpPr>
              <p:cNvPr id="17" name="TextBox 16"/>
              <p:cNvSpPr txBox="1"/>
              <p:nvPr/>
            </p:nvSpPr>
            <p:spPr>
              <a:xfrm>
                <a:off x="1944018" y="2653321"/>
                <a:ext cx="902931" cy="3449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Times New Roman"/>
                    <a:ea typeface="+mn-ea"/>
                    <a:cs typeface="Times New Roman"/>
                  </a:rPr>
                  <a:t>CPU</a:t>
                </a:r>
              </a:p>
            </p:txBody>
          </p:sp>
        </p:grpSp>
        <p:sp>
          <p:nvSpPr>
            <p:cNvPr id="9" name="TextBox 8"/>
            <p:cNvSpPr txBox="1"/>
            <p:nvPr/>
          </p:nvSpPr>
          <p:spPr>
            <a:xfrm>
              <a:off x="7737927" y="3462161"/>
              <a:ext cx="963728" cy="47584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ysClr val="windowText" lastClr="000000"/>
                  </a:solidFill>
                  <a:effectLst/>
                  <a:uLnTx/>
                  <a:uFillTx/>
                  <a:latin typeface="Times New Roman"/>
                  <a:ea typeface="+mn-ea"/>
                  <a:cs typeface="Times New Roman"/>
                </a:rPr>
                <a:t>DRAM</a:t>
              </a:r>
            </a:p>
          </p:txBody>
        </p:sp>
      </p:grpSp>
      <p:cxnSp>
        <p:nvCxnSpPr>
          <p:cNvPr id="28" name="Straight Connector 27"/>
          <p:cNvCxnSpPr>
            <a:stCxn id="11" idx="4"/>
          </p:cNvCxnSpPr>
          <p:nvPr/>
        </p:nvCxnSpPr>
        <p:spPr>
          <a:xfrm>
            <a:off x="5578468" y="2921055"/>
            <a:ext cx="974732" cy="1041345"/>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2"/>
          </p:cNvCxnSpPr>
          <p:nvPr/>
        </p:nvCxnSpPr>
        <p:spPr>
          <a:xfrm flipH="1">
            <a:off x="3352800" y="2921055"/>
            <a:ext cx="1030404" cy="1117545"/>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3276600" y="3886200"/>
            <a:ext cx="3429000" cy="2133600"/>
            <a:chOff x="3200400" y="4419600"/>
            <a:chExt cx="3429000" cy="2133600"/>
          </a:xfrm>
        </p:grpSpPr>
        <p:sp>
          <p:nvSpPr>
            <p:cNvPr id="19" name="Rounded Rectangle 18"/>
            <p:cNvSpPr/>
            <p:nvPr/>
          </p:nvSpPr>
          <p:spPr>
            <a:xfrm>
              <a:off x="3200400" y="4419600"/>
              <a:ext cx="3429000" cy="2133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nvGrpSpPr>
            <p:cNvPr id="20" name="Group 19"/>
            <p:cNvGrpSpPr/>
            <p:nvPr/>
          </p:nvGrpSpPr>
          <p:grpSpPr>
            <a:xfrm>
              <a:off x="3276600" y="4419600"/>
              <a:ext cx="1047859" cy="914400"/>
              <a:chOff x="4876800" y="3941234"/>
              <a:chExt cx="1447800" cy="773731"/>
            </a:xfrm>
          </p:grpSpPr>
          <p:sp>
            <p:nvSpPr>
              <p:cNvPr id="25" name="Rounded Rectangle 24"/>
              <p:cNvSpPr/>
              <p:nvPr/>
            </p:nvSpPr>
            <p:spPr>
              <a:xfrm>
                <a:off x="4876800" y="3998807"/>
                <a:ext cx="1447800" cy="71615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6" name="Rounded Rectangle 25"/>
              <p:cNvSpPr/>
              <p:nvPr/>
            </p:nvSpPr>
            <p:spPr>
              <a:xfrm>
                <a:off x="5029200" y="4286673"/>
                <a:ext cx="1143000" cy="340945"/>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L1 Cache</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26"/>
              <p:cNvSpPr txBox="1"/>
              <p:nvPr/>
            </p:nvSpPr>
            <p:spPr>
              <a:xfrm>
                <a:off x="5123381" y="3941234"/>
                <a:ext cx="875300" cy="2678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Core</a:t>
                </a: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grpSp>
          <p:nvGrpSpPr>
            <p:cNvPr id="41" name="Group 40"/>
            <p:cNvGrpSpPr/>
            <p:nvPr/>
          </p:nvGrpSpPr>
          <p:grpSpPr>
            <a:xfrm>
              <a:off x="5486400" y="4419600"/>
              <a:ext cx="1047859" cy="914400"/>
              <a:chOff x="4876800" y="3941234"/>
              <a:chExt cx="1447800" cy="773731"/>
            </a:xfrm>
          </p:grpSpPr>
          <p:sp>
            <p:nvSpPr>
              <p:cNvPr id="42" name="Rounded Rectangle 41"/>
              <p:cNvSpPr/>
              <p:nvPr/>
            </p:nvSpPr>
            <p:spPr>
              <a:xfrm>
                <a:off x="4876800" y="3998807"/>
                <a:ext cx="1447800" cy="71615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3" name="Rounded Rectangle 42"/>
              <p:cNvSpPr/>
              <p:nvPr/>
            </p:nvSpPr>
            <p:spPr>
              <a:xfrm>
                <a:off x="5029200" y="4286673"/>
                <a:ext cx="1143000" cy="340945"/>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L1 Cache</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44" name="TextBox 43"/>
              <p:cNvSpPr txBox="1"/>
              <p:nvPr/>
            </p:nvSpPr>
            <p:spPr>
              <a:xfrm>
                <a:off x="5123381" y="3941234"/>
                <a:ext cx="875300" cy="2678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Core</a:t>
                </a: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grpSp>
          <p:nvGrpSpPr>
            <p:cNvPr id="45" name="Group 44"/>
            <p:cNvGrpSpPr/>
            <p:nvPr/>
          </p:nvGrpSpPr>
          <p:grpSpPr>
            <a:xfrm>
              <a:off x="5486400" y="5562600"/>
              <a:ext cx="1047859" cy="914400"/>
              <a:chOff x="4876800" y="3941234"/>
              <a:chExt cx="1447800" cy="773731"/>
            </a:xfrm>
          </p:grpSpPr>
          <p:sp>
            <p:nvSpPr>
              <p:cNvPr id="46" name="Rounded Rectangle 45"/>
              <p:cNvSpPr/>
              <p:nvPr/>
            </p:nvSpPr>
            <p:spPr>
              <a:xfrm>
                <a:off x="4876800" y="3998807"/>
                <a:ext cx="1447800" cy="71615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7" name="Rounded Rectangle 46"/>
              <p:cNvSpPr/>
              <p:nvPr/>
            </p:nvSpPr>
            <p:spPr>
              <a:xfrm>
                <a:off x="5029200" y="4286673"/>
                <a:ext cx="1143000" cy="340945"/>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L1 Cache</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48" name="TextBox 47"/>
              <p:cNvSpPr txBox="1"/>
              <p:nvPr/>
            </p:nvSpPr>
            <p:spPr>
              <a:xfrm>
                <a:off x="5123381" y="3941234"/>
                <a:ext cx="875300" cy="2678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Core</a:t>
                </a: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grpSp>
          <p:nvGrpSpPr>
            <p:cNvPr id="49" name="Group 48"/>
            <p:cNvGrpSpPr/>
            <p:nvPr/>
          </p:nvGrpSpPr>
          <p:grpSpPr>
            <a:xfrm>
              <a:off x="3276600" y="5562600"/>
              <a:ext cx="1047859" cy="914400"/>
              <a:chOff x="4876800" y="3941234"/>
              <a:chExt cx="1447800" cy="773731"/>
            </a:xfrm>
          </p:grpSpPr>
          <p:sp>
            <p:nvSpPr>
              <p:cNvPr id="50" name="Rounded Rectangle 49"/>
              <p:cNvSpPr/>
              <p:nvPr/>
            </p:nvSpPr>
            <p:spPr>
              <a:xfrm>
                <a:off x="4876800" y="3998807"/>
                <a:ext cx="1447800" cy="716158"/>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1" name="Rounded Rectangle 50"/>
              <p:cNvSpPr/>
              <p:nvPr/>
            </p:nvSpPr>
            <p:spPr>
              <a:xfrm>
                <a:off x="5029200" y="4286673"/>
                <a:ext cx="1143000" cy="340945"/>
              </a:xfrm>
              <a:prstGeom prst="roundRect">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L1 Cache</a:t>
                </a:r>
                <a:endParaRPr kumimoji="0" lang="en-US" sz="1100" b="1" i="0" u="none" strike="noStrike" kern="1200" cap="none" spc="0" normalizeH="0" baseline="0" noProof="0" dirty="0">
                  <a:ln>
                    <a:noFill/>
                  </a:ln>
                  <a:solidFill>
                    <a:prstClr val="black"/>
                  </a:solidFill>
                  <a:effectLst/>
                  <a:uLnTx/>
                  <a:uFillTx/>
                  <a:latin typeface="Calibri"/>
                  <a:ea typeface="+mn-ea"/>
                  <a:cs typeface="+mn-cs"/>
                </a:endParaRPr>
              </a:p>
            </p:txBody>
          </p:sp>
          <p:sp>
            <p:nvSpPr>
              <p:cNvPr id="52" name="TextBox 51"/>
              <p:cNvSpPr txBox="1"/>
              <p:nvPr/>
            </p:nvSpPr>
            <p:spPr>
              <a:xfrm>
                <a:off x="5123381" y="3941234"/>
                <a:ext cx="875300" cy="2678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Core</a:t>
                </a: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sp>
          <p:nvSpPr>
            <p:cNvPr id="54" name="Rounded Rectangle 53"/>
            <p:cNvSpPr/>
            <p:nvPr/>
          </p:nvSpPr>
          <p:spPr>
            <a:xfrm>
              <a:off x="4371729" y="5257800"/>
              <a:ext cx="1038471" cy="563495"/>
            </a:xfrm>
            <a:prstGeom prst="roundRect">
              <a:avLst/>
            </a:prstGeom>
            <a:solidFill>
              <a:schemeClr val="tx2">
                <a:lumMod val="40000"/>
                <a:lumOff val="6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PIM Directory</a:t>
              </a:r>
            </a:p>
          </p:txBody>
        </p:sp>
        <p:sp>
          <p:nvSpPr>
            <p:cNvPr id="55" name="TextBox 54"/>
            <p:cNvSpPr txBox="1"/>
            <p:nvPr/>
          </p:nvSpPr>
          <p:spPr>
            <a:xfrm>
              <a:off x="4648200" y="4572000"/>
              <a:ext cx="533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400" b="1" i="0" u="none" strike="noStrike" kern="1200" cap="none" spc="0" normalizeH="0" baseline="0" noProof="0" dirty="0">
                  <a:ln>
                    <a:noFill/>
                  </a:ln>
                  <a:solidFill>
                    <a:prstClr val="black">
                      <a:lumMod val="75000"/>
                      <a:lumOff val="25000"/>
                    </a:prstClr>
                  </a:solidFill>
                  <a:effectLst/>
                  <a:uLnTx/>
                  <a:uFillTx/>
                  <a:latin typeface="Mangal"/>
                  <a:ea typeface="+mn-ea"/>
                  <a:cs typeface="Mangal" panose="02040503050203030202" pitchFamily="18" charset="0"/>
                </a:rPr>
                <a:t>…</a:t>
              </a: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56" name="TextBox 55"/>
            <p:cNvSpPr txBox="1"/>
            <p:nvPr/>
          </p:nvSpPr>
          <p:spPr>
            <a:xfrm>
              <a:off x="4648200" y="5943600"/>
              <a:ext cx="533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400" b="1" i="0" u="none" strike="noStrike" kern="1200" cap="none" spc="0" normalizeH="0" baseline="0" noProof="0" dirty="0">
                  <a:ln>
                    <a:noFill/>
                  </a:ln>
                  <a:solidFill>
                    <a:prstClr val="black">
                      <a:lumMod val="75000"/>
                      <a:lumOff val="25000"/>
                    </a:prstClr>
                  </a:solidFill>
                  <a:effectLst/>
                  <a:uLnTx/>
                  <a:uFillTx/>
                  <a:latin typeface="Mangal"/>
                  <a:ea typeface="+mn-ea"/>
                  <a:cs typeface="Mangal" panose="02040503050203030202" pitchFamily="18" charset="0"/>
                </a:rPr>
                <a:t>…</a:t>
              </a: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spTree>
    <p:extLst>
      <p:ext uri="{BB962C8B-B14F-4D97-AF65-F5344CB8AC3E}">
        <p14:creationId xmlns:p14="http://schemas.microsoft.com/office/powerpoint/2010/main" val="236565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Proposal</a:t>
            </a:r>
          </a:p>
        </p:txBody>
      </p:sp>
      <p:sp>
        <p:nvSpPr>
          <p:cNvPr id="3" name="Content Placeholder 2"/>
          <p:cNvSpPr>
            <a:spLocks noGrp="1"/>
          </p:cNvSpPr>
          <p:nvPr>
            <p:ph idx="1"/>
          </p:nvPr>
        </p:nvSpPr>
        <p:spPr>
          <a:xfrm>
            <a:off x="152400" y="914400"/>
            <a:ext cx="8991600" cy="5486400"/>
          </a:xfrm>
        </p:spPr>
        <p:txBody>
          <a:bodyPr>
            <a:normAutofit/>
          </a:bodyPr>
          <a:lstStyle/>
          <a:p>
            <a:pPr lvl="1"/>
            <a:endParaRPr lang="en-US" sz="2400" dirty="0"/>
          </a:p>
          <a:p>
            <a:r>
              <a:rPr lang="en-US" sz="2800" dirty="0" err="1">
                <a:solidFill>
                  <a:schemeClr val="tx2"/>
                </a:solidFill>
              </a:rPr>
              <a:t>LazyPIM</a:t>
            </a:r>
            <a:r>
              <a:rPr lang="en-US" sz="2800" dirty="0">
                <a:solidFill>
                  <a:schemeClr val="tx2"/>
                </a:solidFill>
              </a:rPr>
              <a:t>:</a:t>
            </a:r>
          </a:p>
          <a:p>
            <a:pPr lvl="1"/>
            <a:r>
              <a:rPr lang="en-US" sz="2400" dirty="0"/>
              <a:t>Lets PIM cores use </a:t>
            </a:r>
            <a:r>
              <a:rPr lang="en-US" sz="2400" i="1" dirty="0">
                <a:solidFill>
                  <a:srgbClr val="0000FF"/>
                </a:solidFill>
              </a:rPr>
              <a:t>speculation</a:t>
            </a:r>
            <a:r>
              <a:rPr lang="en-US" sz="2400" i="1" dirty="0"/>
              <a:t> to </a:t>
            </a:r>
            <a:r>
              <a:rPr lang="en-US" sz="2400" i="1" dirty="0">
                <a:solidFill>
                  <a:srgbClr val="0000FF"/>
                </a:solidFill>
              </a:rPr>
              <a:t>avoid</a:t>
            </a:r>
            <a:r>
              <a:rPr lang="en-US" sz="2400" i="1" dirty="0"/>
              <a:t> </a:t>
            </a:r>
            <a:r>
              <a:rPr lang="en-US" sz="2400" dirty="0"/>
              <a:t>coherence lookups </a:t>
            </a:r>
            <a:r>
              <a:rPr lang="en-US" sz="2400" i="1" u="sng" dirty="0"/>
              <a:t>during execution</a:t>
            </a:r>
          </a:p>
          <a:p>
            <a:pPr lvl="1"/>
            <a:r>
              <a:rPr lang="en-US" sz="2400" dirty="0"/>
              <a:t>Uses </a:t>
            </a:r>
            <a:r>
              <a:rPr lang="en-US" sz="2400" dirty="0">
                <a:solidFill>
                  <a:srgbClr val="0000FF"/>
                </a:solidFill>
              </a:rPr>
              <a:t>compressed</a:t>
            </a:r>
            <a:r>
              <a:rPr lang="en-US" sz="2400" dirty="0"/>
              <a:t> </a:t>
            </a:r>
            <a:r>
              <a:rPr lang="en-US" sz="2400" i="1" dirty="0">
                <a:solidFill>
                  <a:srgbClr val="0000FF"/>
                </a:solidFill>
              </a:rPr>
              <a:t>signatures</a:t>
            </a:r>
            <a:r>
              <a:rPr lang="en-US" sz="2400" i="1" dirty="0"/>
              <a:t> </a:t>
            </a:r>
            <a:r>
              <a:rPr lang="en-US" sz="2400" dirty="0"/>
              <a:t>to batch the lookups and verify</a:t>
            </a:r>
            <a:r>
              <a:rPr lang="en-US" sz="2400" dirty="0">
                <a:solidFill>
                  <a:srgbClr val="0000FF"/>
                </a:solidFill>
              </a:rPr>
              <a:t> </a:t>
            </a:r>
            <a:r>
              <a:rPr lang="en-US" sz="2400" dirty="0"/>
              <a:t>correctness</a:t>
            </a:r>
            <a:r>
              <a:rPr lang="en-US" sz="2400" dirty="0">
                <a:solidFill>
                  <a:srgbClr val="0000FF"/>
                </a:solidFill>
              </a:rPr>
              <a:t> </a:t>
            </a:r>
            <a:r>
              <a:rPr lang="en-US" sz="2400" i="1" u="sng" dirty="0"/>
              <a:t>after</a:t>
            </a:r>
            <a:r>
              <a:rPr lang="en-US" sz="2400" i="1" dirty="0"/>
              <a:t> </a:t>
            </a:r>
            <a:r>
              <a:rPr lang="en-US" sz="2400" dirty="0"/>
              <a:t>the PIM core completes</a:t>
            </a:r>
          </a:p>
          <a:p>
            <a:pPr marL="457200" lvl="1" indent="0">
              <a:buNone/>
            </a:pPr>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23</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grpSp>
        <p:nvGrpSpPr>
          <p:cNvPr id="8" name="Group 7"/>
          <p:cNvGrpSpPr/>
          <p:nvPr/>
        </p:nvGrpSpPr>
        <p:grpSpPr>
          <a:xfrm>
            <a:off x="2286000" y="5105400"/>
            <a:ext cx="4777935" cy="951483"/>
            <a:chOff x="1778791" y="3577823"/>
            <a:chExt cx="4576363" cy="828762"/>
          </a:xfrm>
        </p:grpSpPr>
        <p:grpSp>
          <p:nvGrpSpPr>
            <p:cNvPr id="13" name="Group 12"/>
            <p:cNvGrpSpPr/>
            <p:nvPr/>
          </p:nvGrpSpPr>
          <p:grpSpPr>
            <a:xfrm>
              <a:off x="1778791" y="3577823"/>
              <a:ext cx="4576363" cy="828762"/>
              <a:chOff x="2942560" y="6063770"/>
              <a:chExt cx="3812104" cy="700021"/>
            </a:xfrm>
          </p:grpSpPr>
          <p:sp>
            <p:nvSpPr>
              <p:cNvPr id="16" name="Rounded Rectangle 15"/>
              <p:cNvSpPr/>
              <p:nvPr/>
            </p:nvSpPr>
            <p:spPr>
              <a:xfrm>
                <a:off x="2942560" y="6063770"/>
                <a:ext cx="1039664" cy="70002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ounded Rectangle 16"/>
              <p:cNvSpPr/>
              <p:nvPr/>
            </p:nvSpPr>
            <p:spPr>
              <a:xfrm>
                <a:off x="5715000" y="6063770"/>
                <a:ext cx="1039664" cy="700021"/>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4" name="Left-Right Arrow 13"/>
            <p:cNvSpPr/>
            <p:nvPr/>
          </p:nvSpPr>
          <p:spPr>
            <a:xfrm>
              <a:off x="3127559" y="3976054"/>
              <a:ext cx="1873447" cy="251158"/>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5" name="TextBox 4"/>
          <p:cNvSpPr txBox="1"/>
          <p:nvPr/>
        </p:nvSpPr>
        <p:spPr>
          <a:xfrm>
            <a:off x="3657600" y="4876800"/>
            <a:ext cx="2041204"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No coherence check/update</a:t>
            </a:r>
          </a:p>
        </p:txBody>
      </p:sp>
      <p:sp>
        <p:nvSpPr>
          <p:cNvPr id="21" name="Freeform 20"/>
          <p:cNvSpPr/>
          <p:nvPr/>
        </p:nvSpPr>
        <p:spPr>
          <a:xfrm>
            <a:off x="6309360" y="4343400"/>
            <a:ext cx="301752" cy="6858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ounded Rectangle 22"/>
          <p:cNvSpPr/>
          <p:nvPr/>
        </p:nvSpPr>
        <p:spPr>
          <a:xfrm>
            <a:off x="5907024" y="5791200"/>
            <a:ext cx="1056326" cy="265683"/>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Signature</a:t>
            </a:r>
            <a:endParaRPr kumimoji="0" lang="en-US" sz="20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4" name="TextBox 23"/>
          <p:cNvSpPr txBox="1"/>
          <p:nvPr/>
        </p:nvSpPr>
        <p:spPr>
          <a:xfrm>
            <a:off x="5705856" y="3733800"/>
            <a:ext cx="1609344"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Speculative execution</a:t>
            </a:r>
          </a:p>
        </p:txBody>
      </p:sp>
      <p:sp>
        <p:nvSpPr>
          <p:cNvPr id="28" name="TextBox 27"/>
          <p:cNvSpPr txBox="1"/>
          <p:nvPr/>
        </p:nvSpPr>
        <p:spPr>
          <a:xfrm>
            <a:off x="5638800" y="5257800"/>
            <a:ext cx="15087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PIM</a:t>
            </a:r>
          </a:p>
        </p:txBody>
      </p:sp>
      <p:sp>
        <p:nvSpPr>
          <p:cNvPr id="18" name="TextBox 17"/>
          <p:cNvSpPr txBox="1"/>
          <p:nvPr/>
        </p:nvSpPr>
        <p:spPr>
          <a:xfrm>
            <a:off x="2209800" y="5257800"/>
            <a:ext cx="150876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p>
        </p:txBody>
      </p:sp>
      <p:sp>
        <p:nvSpPr>
          <p:cNvPr id="19" name="TextBox 18"/>
          <p:cNvSpPr txBox="1"/>
          <p:nvPr/>
        </p:nvSpPr>
        <p:spPr>
          <a:xfrm>
            <a:off x="1981200" y="6324600"/>
            <a:ext cx="22098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Verify Correctness</a:t>
            </a:r>
          </a:p>
        </p:txBody>
      </p:sp>
    </p:spTree>
    <p:extLst>
      <p:ext uri="{BB962C8B-B14F-4D97-AF65-F5344CB8AC3E}">
        <p14:creationId xmlns:p14="http://schemas.microsoft.com/office/powerpoint/2010/main" val="418088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24"/>
                                        </p:tgtEl>
                                      </p:cBhvr>
                                    </p:animEffect>
                                    <p:set>
                                      <p:cBhvr>
                                        <p:cTn id="45" dur="1" fill="hold">
                                          <p:stCondLst>
                                            <p:cond delay="499"/>
                                          </p:stCondLst>
                                        </p:cTn>
                                        <p:tgtEl>
                                          <p:spTgt spid="2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21"/>
                                        </p:tgtEl>
                                      </p:cBhvr>
                                    </p:animEffect>
                                    <p:set>
                                      <p:cBhvr>
                                        <p:cTn id="48" dur="1" fill="hold">
                                          <p:stCondLst>
                                            <p:cond delay="499"/>
                                          </p:stCondLst>
                                        </p:cTn>
                                        <p:tgtEl>
                                          <p:spTgt spid="21"/>
                                        </p:tgtEl>
                                        <p:attrNameLst>
                                          <p:attrName>style.visibility</p:attrName>
                                        </p:attrNameLst>
                                      </p:cBhvr>
                                      <p:to>
                                        <p:strVal val="hidden"/>
                                      </p:to>
                                    </p:set>
                                  </p:childTnLst>
                                </p:cTn>
                              </p:par>
                              <p:par>
                                <p:cTn id="49" presetID="37" presetClass="path" presetSubtype="0" accel="50000" decel="50000" fill="hold" grpId="0" nodeType="withEffect">
                                  <p:stCondLst>
                                    <p:cond delay="0"/>
                                  </p:stCondLst>
                                  <p:childTnLst>
                                    <p:animMotion origin="layout" path="M 4.16667E-6 0.01412 L -0.10157 0.05671 C -0.12292 0.06643 -0.15469 0.07199 -0.18785 0.07199 C -0.22587 0.07199 -0.25608 0.06643 -0.27743 0.05671 L -0.37882 0.01412 " pathEditMode="relative" rAng="0" ptsTypes="FffFF">
                                      <p:cBhvr>
                                        <p:cTn id="50" dur="2000" fill="hold"/>
                                        <p:tgtEl>
                                          <p:spTgt spid="23"/>
                                        </p:tgtEl>
                                        <p:attrNameLst>
                                          <p:attrName>ppt_x</p:attrName>
                                          <p:attrName>ppt_y</p:attrName>
                                        </p:attrNameLst>
                                      </p:cBhvr>
                                      <p:rCtr x="-18941" y="2894"/>
                                    </p:animMotion>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P spid="21" grpId="1" animBg="1"/>
      <p:bldP spid="23" grpId="0" animBg="1"/>
      <p:bldP spid="23" grpId="1" animBg="1"/>
      <p:bldP spid="24" grpId="0"/>
      <p:bldP spid="24" grpId="1"/>
      <p:bldP spid="28" grpId="0"/>
      <p:bldP spid="18" grpId="0"/>
      <p:bldP spid="19"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LazyPIM</a:t>
            </a:r>
            <a:r>
              <a:rPr lang="en-US" dirty="0"/>
              <a:t> High-level Operation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24</a:t>
            </a:r>
          </a:p>
        </p:txBody>
      </p:sp>
      <p:cxnSp>
        <p:nvCxnSpPr>
          <p:cNvPr id="8" name="Straight Arrow Connector 7"/>
          <p:cNvCxnSpPr/>
          <p:nvPr/>
        </p:nvCxnSpPr>
        <p:spPr>
          <a:xfrm>
            <a:off x="1752600" y="1600200"/>
            <a:ext cx="0" cy="7620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20000" y="3124200"/>
            <a:ext cx="0" cy="7620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276600" y="4038600"/>
            <a:ext cx="2819400" cy="3048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21257035">
            <a:off x="3305065" y="3663153"/>
            <a:ext cx="264687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4) Send PIM Signatures</a:t>
            </a:r>
          </a:p>
        </p:txBody>
      </p:sp>
      <p:sp>
        <p:nvSpPr>
          <p:cNvPr id="33" name="TextBox 32"/>
          <p:cNvSpPr txBox="1"/>
          <p:nvPr/>
        </p:nvSpPr>
        <p:spPr>
          <a:xfrm>
            <a:off x="7543800" y="3200400"/>
            <a:ext cx="1752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3) PIM portion execution</a:t>
            </a:r>
          </a:p>
        </p:txBody>
      </p:sp>
      <p:sp>
        <p:nvSpPr>
          <p:cNvPr id="37" name="TextBox 36"/>
          <p:cNvSpPr txBox="1"/>
          <p:nvPr/>
        </p:nvSpPr>
        <p:spPr>
          <a:xfrm>
            <a:off x="-152400" y="4419600"/>
            <a:ext cx="19412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5) Conflict Check</a:t>
            </a:r>
          </a:p>
        </p:txBody>
      </p:sp>
      <p:cxnSp>
        <p:nvCxnSpPr>
          <p:cNvPr id="39" name="Straight Arrow Connector 38"/>
          <p:cNvCxnSpPr/>
          <p:nvPr/>
        </p:nvCxnSpPr>
        <p:spPr>
          <a:xfrm>
            <a:off x="1752600" y="4343400"/>
            <a:ext cx="0" cy="7620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981200" y="1524000"/>
            <a:ext cx="1143000" cy="5029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6" name="TextBox 5"/>
          <p:cNvSpPr txBox="1"/>
          <p:nvPr/>
        </p:nvSpPr>
        <p:spPr>
          <a:xfrm>
            <a:off x="2133600" y="914400"/>
            <a:ext cx="80024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a:t>
            </a:r>
          </a:p>
        </p:txBody>
      </p:sp>
      <p:sp>
        <p:nvSpPr>
          <p:cNvPr id="9" name="Rectangle 8"/>
          <p:cNvSpPr/>
          <p:nvPr/>
        </p:nvSpPr>
        <p:spPr>
          <a:xfrm>
            <a:off x="6324600" y="1524000"/>
            <a:ext cx="1143000" cy="50292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0" name="TextBox 9"/>
          <p:cNvSpPr txBox="1"/>
          <p:nvPr/>
        </p:nvSpPr>
        <p:spPr>
          <a:xfrm>
            <a:off x="6553200" y="914400"/>
            <a:ext cx="78534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a:t>
            </a:r>
          </a:p>
        </p:txBody>
      </p:sp>
      <p:cxnSp>
        <p:nvCxnSpPr>
          <p:cNvPr id="12" name="Straight Arrow Connector 11"/>
          <p:cNvCxnSpPr/>
          <p:nvPr/>
        </p:nvCxnSpPr>
        <p:spPr>
          <a:xfrm>
            <a:off x="3352800" y="2514600"/>
            <a:ext cx="2895600" cy="4572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483790">
            <a:off x="3499537" y="2192609"/>
            <a:ext cx="246143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2) Offload PIM kernel</a:t>
            </a:r>
          </a:p>
        </p:txBody>
      </p:sp>
      <p:sp>
        <p:nvSpPr>
          <p:cNvPr id="15" name="Freeform 14"/>
          <p:cNvSpPr/>
          <p:nvPr/>
        </p:nvSpPr>
        <p:spPr>
          <a:xfrm>
            <a:off x="2362200" y="1676400"/>
            <a:ext cx="457200" cy="9144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6"/>
          <p:cNvSpPr/>
          <p:nvPr/>
        </p:nvSpPr>
        <p:spPr>
          <a:xfrm>
            <a:off x="6705600" y="3124200"/>
            <a:ext cx="381000" cy="6858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TextBox 22"/>
          <p:cNvSpPr txBox="1"/>
          <p:nvPr/>
        </p:nvSpPr>
        <p:spPr>
          <a:xfrm>
            <a:off x="0" y="1676400"/>
            <a:ext cx="17526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1) CPU portion execution</a:t>
            </a:r>
          </a:p>
        </p:txBody>
      </p:sp>
      <p:sp>
        <p:nvSpPr>
          <p:cNvPr id="43" name="Freeform 42"/>
          <p:cNvSpPr/>
          <p:nvPr/>
        </p:nvSpPr>
        <p:spPr>
          <a:xfrm>
            <a:off x="2362200" y="2971800"/>
            <a:ext cx="457200" cy="9144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44" name="Straight Arrow Connector 43"/>
          <p:cNvCxnSpPr/>
          <p:nvPr/>
        </p:nvCxnSpPr>
        <p:spPr>
          <a:xfrm>
            <a:off x="1752600" y="3048000"/>
            <a:ext cx="0" cy="9144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0" y="3048000"/>
            <a:ext cx="16764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 portion </a:t>
            </a:r>
            <a:r>
              <a:rPr kumimoji="0" lang="en-US" sz="1800" b="1" i="0" u="none" strike="noStrike" kern="1200" cap="none" spc="0" normalizeH="0" baseline="0" noProof="0" dirty="0">
                <a:ln>
                  <a:noFill/>
                </a:ln>
                <a:solidFill>
                  <a:srgbClr val="0000FF"/>
                </a:solidFill>
                <a:effectLst/>
                <a:uLnTx/>
                <a:uFillTx/>
                <a:latin typeface="Calibri"/>
                <a:ea typeface="+mn-ea"/>
                <a:cs typeface="+mn-cs"/>
              </a:rPr>
              <a:t>Concurrent </a:t>
            </a:r>
            <a:r>
              <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execution</a:t>
            </a:r>
          </a:p>
        </p:txBody>
      </p:sp>
      <p:cxnSp>
        <p:nvCxnSpPr>
          <p:cNvPr id="49" name="Straight Arrow Connector 48"/>
          <p:cNvCxnSpPr/>
          <p:nvPr/>
        </p:nvCxnSpPr>
        <p:spPr>
          <a:xfrm>
            <a:off x="3276600" y="5334000"/>
            <a:ext cx="2819400" cy="5334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615180">
            <a:off x="3162405" y="4996623"/>
            <a:ext cx="310555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6) </a:t>
            </a:r>
            <a:r>
              <a:rPr kumimoji="0" lang="en-US" sz="2000" b="1" i="0" u="none" strike="noStrike" kern="1200" cap="none" spc="0" normalizeH="0" baseline="0" noProof="0" dirty="0">
                <a:ln>
                  <a:noFill/>
                </a:ln>
                <a:solidFill>
                  <a:srgbClr val="008000"/>
                </a:solidFill>
                <a:effectLst/>
                <a:uLnTx/>
                <a:uFillTx/>
                <a:latin typeface="Calibri"/>
                <a:ea typeface="+mn-ea"/>
                <a:cs typeface="+mn-cs"/>
              </a:rPr>
              <a:t>Commit</a:t>
            </a: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or </a:t>
            </a:r>
            <a:r>
              <a:rPr kumimoji="0" lang="en-US" sz="2000" b="1" i="0" u="none" strike="noStrike" kern="1200" cap="none" spc="0" normalizeH="0" baseline="0" noProof="0" dirty="0">
                <a:ln>
                  <a:noFill/>
                </a:ln>
                <a:solidFill>
                  <a:srgbClr val="FF0000"/>
                </a:solidFill>
                <a:effectLst/>
                <a:uLnTx/>
                <a:uFillTx/>
                <a:latin typeface="Calibri"/>
                <a:ea typeface="+mn-ea"/>
                <a:cs typeface="+mn-cs"/>
              </a:rPr>
              <a:t>Rollback</a:t>
            </a:r>
          </a:p>
        </p:txBody>
      </p:sp>
      <p:sp>
        <p:nvSpPr>
          <p:cNvPr id="32" name="Rectangle 31"/>
          <p:cNvSpPr/>
          <p:nvPr/>
        </p:nvSpPr>
        <p:spPr>
          <a:xfrm>
            <a:off x="6400800" y="3886200"/>
            <a:ext cx="990600" cy="5334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PIM Signature</a:t>
            </a:r>
          </a:p>
        </p:txBody>
      </p:sp>
      <p:sp>
        <p:nvSpPr>
          <p:cNvPr id="34" name="Rectangle 33"/>
          <p:cNvSpPr/>
          <p:nvPr/>
        </p:nvSpPr>
        <p:spPr>
          <a:xfrm>
            <a:off x="2057400" y="4267200"/>
            <a:ext cx="990600" cy="609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CPU Signature</a:t>
            </a:r>
          </a:p>
        </p:txBody>
      </p:sp>
      <p:sp>
        <p:nvSpPr>
          <p:cNvPr id="35" name="Rectangle 34"/>
          <p:cNvSpPr/>
          <p:nvPr/>
        </p:nvSpPr>
        <p:spPr>
          <a:xfrm>
            <a:off x="2133600" y="4572000"/>
            <a:ext cx="990600" cy="60960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PIM Signature</a:t>
            </a:r>
          </a:p>
        </p:txBody>
      </p:sp>
      <p:pic>
        <p:nvPicPr>
          <p:cNvPr id="38" name="Picture 37"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29" name="TextBox 28"/>
          <p:cNvSpPr txBox="1"/>
          <p:nvPr/>
        </p:nvSpPr>
        <p:spPr>
          <a:xfrm>
            <a:off x="2743200" y="3048000"/>
            <a:ext cx="39624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No Coherence</a:t>
            </a:r>
          </a:p>
        </p:txBody>
      </p:sp>
      <p:cxnSp>
        <p:nvCxnSpPr>
          <p:cNvPr id="36" name="Straight Arrow Connector 35"/>
          <p:cNvCxnSpPr/>
          <p:nvPr/>
        </p:nvCxnSpPr>
        <p:spPr>
          <a:xfrm>
            <a:off x="3505200" y="3505200"/>
            <a:ext cx="2590800" cy="0"/>
          </a:xfrm>
          <a:prstGeom prst="straightConnector1">
            <a:avLst/>
          </a:prstGeom>
          <a:ln w="38100" cmpd="sng">
            <a:solidFill>
              <a:srgbClr val="8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429000" y="3657600"/>
            <a:ext cx="2590800" cy="0"/>
          </a:xfrm>
          <a:prstGeom prst="straightConnector1">
            <a:avLst/>
          </a:prstGeom>
          <a:ln w="38100" cmpd="sng">
            <a:solidFill>
              <a:srgbClr val="8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6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par>
                                <p:cTn id="53" presetID="10"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10" presetClass="entr" presetSubtype="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36"/>
                                        </p:tgtEl>
                                      </p:cBhvr>
                                    </p:animEffect>
                                    <p:set>
                                      <p:cBhvr>
                                        <p:cTn id="75" dur="1" fill="hold">
                                          <p:stCondLst>
                                            <p:cond delay="499"/>
                                          </p:stCondLst>
                                        </p:cTn>
                                        <p:tgtEl>
                                          <p:spTgt spid="36"/>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9"/>
                                        </p:tgtEl>
                                      </p:cBhvr>
                                    </p:animEffect>
                                    <p:set>
                                      <p:cBhvr>
                                        <p:cTn id="78" dur="1" fill="hold">
                                          <p:stCondLst>
                                            <p:cond delay="499"/>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fade">
                                      <p:cBhvr>
                                        <p:cTn id="94" dur="500"/>
                                        <p:tgtEl>
                                          <p:spTgt spid="35"/>
                                        </p:tgtEl>
                                      </p:cBhvr>
                                    </p:animEffect>
                                  </p:childTnLst>
                                </p:cTn>
                              </p:par>
                              <p:par>
                                <p:cTn id="95" presetID="10" presetClass="entr" presetSubtype="0" fill="hold"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p:bldP spid="37" grpId="0"/>
      <p:bldP spid="5" grpId="0" animBg="1"/>
      <p:bldP spid="6" grpId="0"/>
      <p:bldP spid="9" grpId="0" animBg="1"/>
      <p:bldP spid="10" grpId="0"/>
      <p:bldP spid="13" grpId="0"/>
      <p:bldP spid="15" grpId="0" animBg="1"/>
      <p:bldP spid="17" grpId="0" animBg="1"/>
      <p:bldP spid="23" grpId="0"/>
      <p:bldP spid="43" grpId="0" animBg="1"/>
      <p:bldP spid="45" grpId="0"/>
      <p:bldP spid="52" grpId="0"/>
      <p:bldP spid="32" grpId="0" animBg="1"/>
      <p:bldP spid="34" grpId="0" animBg="1"/>
      <p:bldP spid="35" grpId="0" animBg="1"/>
      <p:bldP spid="29" grpId="0"/>
      <p:bldP spid="29" grpId="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How </a:t>
            </a:r>
            <a:r>
              <a:rPr lang="en-US" sz="3200" dirty="0" err="1"/>
              <a:t>LazyPIM</a:t>
            </a:r>
            <a:r>
              <a:rPr lang="en-US" sz="3200" dirty="0"/>
              <a:t> Avoids Pitfalls of Prior Approaches</a:t>
            </a:r>
          </a:p>
        </p:txBody>
      </p:sp>
      <p:sp>
        <p:nvSpPr>
          <p:cNvPr id="3" name="Content Placeholder 2"/>
          <p:cNvSpPr>
            <a:spLocks noGrp="1"/>
          </p:cNvSpPr>
          <p:nvPr>
            <p:ph idx="1"/>
          </p:nvPr>
        </p:nvSpPr>
        <p:spPr>
          <a:xfrm>
            <a:off x="152400" y="762000"/>
            <a:ext cx="8839200" cy="5638800"/>
          </a:xfrm>
        </p:spPr>
        <p:txBody>
          <a:bodyPr>
            <a:normAutofit/>
          </a:bodyPr>
          <a:lstStyle/>
          <a:p>
            <a:r>
              <a:rPr lang="en-US" sz="2800" dirty="0">
                <a:solidFill>
                  <a:schemeClr val="tx2"/>
                </a:solidFill>
              </a:rPr>
              <a:t>Conventional Coherence (Fine-grained)</a:t>
            </a:r>
          </a:p>
          <a:p>
            <a:endParaRPr lang="en-US" dirty="0"/>
          </a:p>
          <a:p>
            <a:pPr marL="0" indent="0">
              <a:buNone/>
            </a:pPr>
            <a:r>
              <a:rPr lang="en-US" sz="1800" dirty="0"/>
              <a:t>  </a:t>
            </a:r>
          </a:p>
          <a:p>
            <a:pPr marL="0" indent="0">
              <a:buNone/>
            </a:pPr>
            <a:endParaRPr lang="en-US" sz="2400" dirty="0"/>
          </a:p>
          <a:p>
            <a:r>
              <a:rPr lang="en-US" sz="2800" dirty="0">
                <a:solidFill>
                  <a:schemeClr val="tx2"/>
                </a:solidFill>
              </a:rPr>
              <a:t>Coarse-grained Coherence</a:t>
            </a:r>
          </a:p>
          <a:p>
            <a:endParaRPr lang="en-US" sz="2800" dirty="0">
              <a:solidFill>
                <a:schemeClr val="tx2"/>
              </a:solidFill>
            </a:endParaRPr>
          </a:p>
          <a:p>
            <a:pPr marL="344487" lvl="1" indent="0">
              <a:buNone/>
            </a:pPr>
            <a:r>
              <a:rPr lang="en-US" sz="1800" dirty="0"/>
              <a:t>          </a:t>
            </a:r>
          </a:p>
          <a:p>
            <a:pPr marL="344487" lvl="1" indent="0">
              <a:buNone/>
            </a:pPr>
            <a:endParaRPr lang="en-US" sz="1800" dirty="0"/>
          </a:p>
          <a:p>
            <a:pPr marL="0" indent="0">
              <a:buNone/>
            </a:pPr>
            <a:endParaRPr lang="en-US" dirty="0"/>
          </a:p>
          <a:p>
            <a:pPr marL="0" indent="0">
              <a:buNone/>
            </a:pPr>
            <a:endParaRPr lang="en-US" sz="2800" dirty="0">
              <a:solidFill>
                <a:schemeClr val="tx2"/>
              </a:solidFill>
            </a:endParaRPr>
          </a:p>
          <a:p>
            <a:r>
              <a:rPr lang="en-US" sz="2800" dirty="0">
                <a:solidFill>
                  <a:schemeClr val="tx2"/>
                </a:solidFill>
              </a:rPr>
              <a:t>Non-Cacheable</a:t>
            </a:r>
          </a:p>
          <a:p>
            <a:pPr marL="344487" lvl="1" indent="0">
              <a:buNone/>
            </a:pPr>
            <a:r>
              <a:rPr lang="en-US" sz="1800" dirty="0"/>
              <a:t>    </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25</a:t>
            </a:r>
          </a:p>
        </p:txBody>
      </p:sp>
      <p:sp>
        <p:nvSpPr>
          <p:cNvPr id="5" name="TextBox 4"/>
          <p:cNvSpPr txBox="1"/>
          <p:nvPr/>
        </p:nvSpPr>
        <p:spPr>
          <a:xfrm>
            <a:off x="609600" y="1295400"/>
            <a:ext cx="9144000" cy="430887"/>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Generates a large amount of </a:t>
            </a:r>
            <a:r>
              <a:rPr kumimoji="0" lang="en-US" sz="2200" b="0" i="0" u="none" strike="noStrike" kern="1200" cap="none" spc="0" normalizeH="0" baseline="0" noProof="0" dirty="0">
                <a:ln>
                  <a:noFill/>
                </a:ln>
                <a:solidFill>
                  <a:srgbClr val="0000FF"/>
                </a:solidFill>
                <a:effectLst/>
                <a:uLnTx/>
                <a:uFillTx/>
                <a:latin typeface="Calibri"/>
                <a:ea typeface="+mn-ea"/>
                <a:cs typeface="+mn-cs"/>
              </a:rPr>
              <a:t>off-chip</a:t>
            </a:r>
            <a:r>
              <a:rPr kumimoji="0" lang="en-US" sz="2200" b="0" i="0" u="none" strike="noStrike" kern="1200" cap="none" spc="0" normalizeH="0" baseline="0" noProof="0" dirty="0">
                <a:ln>
                  <a:noFill/>
                </a:ln>
                <a:solidFill>
                  <a:prstClr val="black"/>
                </a:solidFill>
                <a:effectLst/>
                <a:uLnTx/>
                <a:uFillTx/>
                <a:latin typeface="Calibri"/>
                <a:ea typeface="+mn-ea"/>
                <a:cs typeface="+mn-cs"/>
              </a:rPr>
              <a:t> coherence traffic </a:t>
            </a:r>
            <a:r>
              <a:rPr kumimoji="0" lang="en-US" sz="2200" b="0" i="1" u="none" strike="noStrike" kern="1200" cap="none" spc="0" normalizeH="0" baseline="0" noProof="0" dirty="0">
                <a:ln>
                  <a:noFill/>
                </a:ln>
                <a:solidFill>
                  <a:srgbClr val="0000FF"/>
                </a:solidFill>
                <a:effectLst/>
                <a:uLnTx/>
                <a:uFillTx/>
                <a:latin typeface="Calibri"/>
                <a:ea typeface="+mn-ea"/>
                <a:cs typeface="+mn-cs"/>
              </a:rPr>
              <a:t>for every miss</a:t>
            </a:r>
            <a:endParaRPr kumimoji="0" lang="en-US" sz="2200" b="1" i="1" u="none" strike="noStrike" kern="1200" cap="none" spc="0" normalizeH="0" baseline="0" noProof="0" dirty="0">
              <a:ln>
                <a:noFill/>
              </a:ln>
              <a:solidFill>
                <a:srgbClr val="0000FF"/>
              </a:solidFill>
              <a:effectLst/>
              <a:uLnTx/>
              <a:uFillTx/>
              <a:latin typeface="Calibri"/>
              <a:ea typeface="+mn-ea"/>
              <a:cs typeface="+mn-cs"/>
            </a:endParaRPr>
          </a:p>
        </p:txBody>
      </p:sp>
      <p:pic>
        <p:nvPicPr>
          <p:cNvPr id="6"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71600"/>
            <a:ext cx="310895" cy="31089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304800" y="3048000"/>
            <a:ext cx="8839200" cy="738664"/>
          </a:xfrm>
          <a:prstGeom prst="rect">
            <a:avLst/>
          </a:prstGeom>
          <a:noFill/>
        </p:spPr>
        <p:txBody>
          <a:bodyPr wrap="square" rtlCol="0">
            <a:spAutoFit/>
          </a:bodyPr>
          <a:lstStyle/>
          <a:p>
            <a:pPr marL="344487" marR="0" lvl="1"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Unnecessarily </a:t>
            </a:r>
            <a:r>
              <a:rPr kumimoji="0" lang="en-US" sz="2200" b="0" i="0" u="none" strike="noStrike" kern="1200" cap="none" spc="0" normalizeH="0" baseline="0" noProof="0" dirty="0">
                <a:ln>
                  <a:noFill/>
                </a:ln>
                <a:solidFill>
                  <a:srgbClr val="FF0000"/>
                </a:solidFill>
                <a:effectLst/>
                <a:uLnTx/>
                <a:uFillTx/>
                <a:latin typeface="Calibri"/>
                <a:ea typeface="+mn-ea"/>
                <a:cs typeface="+mn-cs"/>
              </a:rPr>
              <a:t>flushes </a:t>
            </a:r>
            <a:r>
              <a:rPr kumimoji="0" lang="en-US" sz="2200" b="0" i="0" u="none" strike="noStrike" kern="1200" cap="none" spc="0" normalizeH="0" baseline="0" noProof="0" dirty="0">
                <a:ln>
                  <a:noFill/>
                </a:ln>
                <a:solidFill>
                  <a:prstClr val="black"/>
                </a:solidFill>
                <a:effectLst/>
                <a:uLnTx/>
                <a:uFillTx/>
                <a:latin typeface="Calibri"/>
                <a:ea typeface="+mn-ea"/>
                <a:cs typeface="+mn-cs"/>
              </a:rPr>
              <a:t>a </a:t>
            </a:r>
            <a:r>
              <a:rPr kumimoji="0" lang="en-US" sz="2200" b="0" i="0" u="none" strike="noStrike" kern="1200" cap="none" spc="0" normalizeH="0" baseline="0" noProof="0" dirty="0">
                <a:ln>
                  <a:noFill/>
                </a:ln>
                <a:solidFill>
                  <a:srgbClr val="FF0000"/>
                </a:solidFill>
                <a:effectLst/>
                <a:uLnTx/>
                <a:uFillTx/>
                <a:latin typeface="Calibri"/>
                <a:ea typeface="+mn-ea"/>
                <a:cs typeface="+mn-cs"/>
              </a:rPr>
              <a:t>large amount of data</a:t>
            </a:r>
            <a:endParaRPr kumimoji="0" lang="en-US" sz="2200" b="1" i="1" u="none" strike="noStrike" kern="1200" cap="none" spc="0" normalizeH="0" baseline="0" noProof="0" dirty="0">
              <a:ln>
                <a:noFill/>
              </a:ln>
              <a:solidFill>
                <a:srgbClr val="FF0000"/>
              </a:solidFill>
              <a:effectLst/>
              <a:uLnTx/>
              <a:uFillTx/>
              <a:latin typeface="Calibri"/>
              <a:ea typeface="+mn-ea"/>
              <a:cs typeface="+mn-cs"/>
            </a:endParaRPr>
          </a:p>
          <a:p>
            <a:pPr marL="344487" marR="0" lvl="1" indent="0" algn="l" defTabSz="914400" rtl="0" eaLnBrk="1" fontAlgn="auto" latinLnBrk="0" hangingPunct="1">
              <a:lnSpc>
                <a:spcPct val="100000"/>
              </a:lnSpc>
              <a:spcBef>
                <a:spcPts val="0"/>
              </a:spcBef>
              <a:spcAft>
                <a:spcPts val="0"/>
              </a:spcAft>
              <a:buClrTx/>
              <a:buSzTx/>
              <a:buFontTx/>
              <a:buNone/>
              <a:tabLst/>
              <a:defRPr/>
            </a:pPr>
            <a:endParaRPr kumimoji="0" lang="en-US" sz="2000" b="1" i="1" u="none" strike="noStrike" kern="1200" cap="none" spc="0" normalizeH="0" baseline="0" noProof="0" dirty="0">
              <a:ln>
                <a:noFill/>
              </a:ln>
              <a:solidFill>
                <a:prstClr val="black"/>
              </a:solidFill>
              <a:effectLst/>
              <a:uLnTx/>
              <a:uFillTx/>
              <a:latin typeface="Calibri"/>
              <a:ea typeface="+mn-ea"/>
              <a:cs typeface="+mn-cs"/>
            </a:endParaRPr>
          </a:p>
        </p:txBody>
      </p:sp>
      <p:pic>
        <p:nvPicPr>
          <p:cNvPr id="11"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4038600"/>
            <a:ext cx="310895" cy="31089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3124200"/>
            <a:ext cx="310895" cy="31089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304800" y="5715000"/>
            <a:ext cx="9906000" cy="861774"/>
          </a:xfrm>
          <a:prstGeom prst="rect">
            <a:avLst/>
          </a:prstGeom>
          <a:noFill/>
        </p:spPr>
        <p:txBody>
          <a:bodyPr wrap="square" rtlCol="0">
            <a:spAutoFit/>
          </a:bodyPr>
          <a:lstStyle/>
          <a:p>
            <a:pPr marL="344487"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a:ln>
                  <a:noFill/>
                </a:ln>
                <a:solidFill>
                  <a:prstClr val="black"/>
                </a:solidFill>
                <a:effectLst/>
                <a:uLnTx/>
                <a:uFillTx/>
                <a:latin typeface="Calibri"/>
                <a:ea typeface="+mn-ea"/>
                <a:cs typeface="+mn-cs"/>
              </a:rPr>
              <a:t>A large number of </a:t>
            </a:r>
            <a:r>
              <a:rPr kumimoji="0" lang="en-US" sz="2200" b="0" i="0" u="none" strike="noStrike" kern="1200" cap="none" spc="0" normalizeH="0" baseline="0" noProof="0" dirty="0">
                <a:ln>
                  <a:noFill/>
                </a:ln>
                <a:solidFill>
                  <a:srgbClr val="0000FF"/>
                </a:solidFill>
                <a:effectLst/>
                <a:uLnTx/>
                <a:uFillTx/>
                <a:latin typeface="Calibri"/>
                <a:ea typeface="+mn-ea"/>
                <a:cs typeface="+mn-cs"/>
              </a:rPr>
              <a:t>off-chip accesses</a:t>
            </a:r>
            <a:r>
              <a:rPr kumimoji="0" lang="en-US" sz="2200" b="0" i="0" u="none" strike="noStrike" kern="1200" cap="none" spc="0" normalizeH="0" baseline="0" noProof="0" dirty="0">
                <a:ln>
                  <a:noFill/>
                </a:ln>
                <a:solidFill>
                  <a:prstClr val="black"/>
                </a:solidFill>
                <a:effectLst/>
                <a:uLnTx/>
                <a:uFillTx/>
                <a:latin typeface="Calibri"/>
                <a:ea typeface="+mn-ea"/>
                <a:cs typeface="+mn-cs"/>
              </a:rPr>
              <a:t> hurting </a:t>
            </a:r>
            <a:r>
              <a:rPr kumimoji="0" lang="en-US" sz="2200" b="0" i="0" u="none" strike="noStrike" kern="1200" cap="none" spc="0" normalizeH="0" baseline="0" noProof="0" dirty="0">
                <a:ln>
                  <a:noFill/>
                </a:ln>
                <a:solidFill>
                  <a:srgbClr val="0000FF"/>
                </a:solidFill>
                <a:effectLst/>
                <a:uLnTx/>
                <a:uFillTx/>
                <a:latin typeface="Calibri"/>
                <a:ea typeface="+mn-ea"/>
                <a:cs typeface="+mn-cs"/>
              </a:rPr>
              <a:t>CPU threads’</a:t>
            </a:r>
            <a:r>
              <a:rPr kumimoji="0" lang="en-US" sz="2200" b="0" i="0" u="none" strike="noStrike" kern="1200" cap="none" spc="0" normalizeH="0" baseline="0" noProof="0" dirty="0">
                <a:ln>
                  <a:noFill/>
                </a:ln>
                <a:solidFill>
                  <a:prstClr val="black"/>
                </a:solidFill>
                <a:effectLst/>
                <a:uLnTx/>
                <a:uFillTx/>
                <a:latin typeface="Calibri"/>
                <a:ea typeface="+mn-ea"/>
                <a:cs typeface="+mn-cs"/>
              </a:rPr>
              <a:t> performance</a:t>
            </a:r>
            <a:endPar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344487" marR="0" lvl="1"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14" name="Picture 8" descr="http://www.charbase.com/images/glyph/100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5791200"/>
            <a:ext cx="310895" cy="310895"/>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http://londoncapeequities.com/wp-content/uploads/2014/09/tik-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344005" cy="29313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990600" y="1752600"/>
            <a:ext cx="8001000" cy="430887"/>
          </a:xfrm>
          <a:prstGeom prst="rect">
            <a:avLst/>
          </a:prstGeom>
          <a:noFill/>
        </p:spPr>
        <p:txBody>
          <a:bodyPr wrap="square"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a:t>
            </a:r>
            <a:r>
              <a:rPr kumimoji="0" lang="en-US" sz="2200" b="0"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200" b="0" i="0" u="none" strike="noStrike" kern="1200" cap="none" spc="0" normalizeH="0" baseline="0" noProof="0" dirty="0">
                <a:ln>
                  <a:noFill/>
                </a:ln>
                <a:solidFill>
                  <a:prstClr val="black"/>
                </a:solidFill>
                <a:effectLst/>
                <a:uLnTx/>
                <a:uFillTx/>
                <a:latin typeface="Calibri"/>
                <a:ea typeface="+mn-ea"/>
                <a:cs typeface="+mn-cs"/>
              </a:rPr>
              <a:t> only sends a </a:t>
            </a:r>
            <a:r>
              <a:rPr kumimoji="0" lang="en-US" sz="2200" b="0" i="0" u="none" strike="noStrike" kern="1200" cap="none" spc="0" normalizeH="0" baseline="0" noProof="0" dirty="0">
                <a:ln>
                  <a:noFill/>
                </a:ln>
                <a:solidFill>
                  <a:srgbClr val="0000FF"/>
                </a:solidFill>
                <a:effectLst/>
                <a:uLnTx/>
                <a:uFillTx/>
                <a:latin typeface="Calibri"/>
                <a:ea typeface="+mn-ea"/>
                <a:cs typeface="+mn-cs"/>
              </a:rPr>
              <a:t>compressed signature</a:t>
            </a:r>
            <a:r>
              <a:rPr kumimoji="0" lang="en-US" sz="2200" b="0" i="0" u="none" strike="noStrike" kern="1200" cap="none" spc="0" normalizeH="0" baseline="0" noProof="0" dirty="0">
                <a:ln>
                  <a:noFill/>
                </a:ln>
                <a:solidFill>
                  <a:prstClr val="black"/>
                </a:solidFill>
                <a:effectLst/>
                <a:uLnTx/>
                <a:uFillTx/>
                <a:latin typeface="Calibri"/>
                <a:ea typeface="+mn-ea"/>
                <a:cs typeface="+mn-cs"/>
              </a:rPr>
              <a:t> after PIM cores finishes</a:t>
            </a:r>
            <a:endPar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7" name="TextBox 6"/>
          <p:cNvSpPr txBox="1"/>
          <p:nvPr/>
        </p:nvSpPr>
        <p:spPr>
          <a:xfrm>
            <a:off x="685800" y="3962400"/>
            <a:ext cx="3313427" cy="861774"/>
          </a:xfrm>
          <a:prstGeom prst="rect">
            <a:avLst/>
          </a:prstGeom>
          <a:noFill/>
        </p:spPr>
        <p:txBody>
          <a:bodyPr wrap="none"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Causes Thread </a:t>
            </a:r>
            <a:r>
              <a:rPr kumimoji="0" lang="en-US" sz="2200" b="0" i="0" u="none" strike="noStrike" kern="1200" cap="none" spc="0" normalizeH="0" baseline="0" noProof="0" dirty="0">
                <a:ln>
                  <a:noFill/>
                </a:ln>
                <a:solidFill>
                  <a:srgbClr val="FF0000"/>
                </a:solidFill>
                <a:effectLst/>
                <a:uLnTx/>
                <a:uFillTx/>
                <a:latin typeface="Calibri"/>
                <a:ea typeface="+mn-ea"/>
                <a:cs typeface="+mn-cs"/>
              </a:rPr>
              <a:t>Serialization</a:t>
            </a:r>
            <a:r>
              <a:rPr kumimoji="0" lang="en-US" sz="2200" b="0" i="0" u="none" strike="noStrike" kern="1200" cap="none" spc="0" normalizeH="0" baseline="0" noProof="0" dirty="0">
                <a:ln>
                  <a:noFill/>
                </a:ln>
                <a:solidFill>
                  <a:prstClr val="black"/>
                </a:solidFill>
                <a:effectLst/>
                <a:uLnTx/>
                <a:uFillTx/>
                <a:latin typeface="Calibri"/>
                <a:ea typeface="+mn-ea"/>
                <a:cs typeface="+mn-cs"/>
              </a:rPr>
              <a:t> </a:t>
            </a:r>
            <a:endParaRPr kumimoji="0" lang="en-US" sz="22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17" name="Picture 2" descr="http://londoncapeequities.com/wp-content/uploads/2014/09/tik-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581400"/>
            <a:ext cx="344005" cy="293132"/>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17"/>
          <p:cNvSpPr txBox="1"/>
          <p:nvPr/>
        </p:nvSpPr>
        <p:spPr>
          <a:xfrm>
            <a:off x="990600" y="3505200"/>
            <a:ext cx="5320011" cy="861774"/>
          </a:xfrm>
          <a:prstGeom prst="rect">
            <a:avLst/>
          </a:prstGeom>
          <a:noFill/>
        </p:spPr>
        <p:txBody>
          <a:bodyPr wrap="none"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200" b="0" i="0" u="none" strike="noStrike" kern="1200" cap="none" spc="0" normalizeH="0" baseline="0" noProof="0" dirty="0">
                <a:ln>
                  <a:noFill/>
                </a:ln>
                <a:solidFill>
                  <a:prstClr val="black"/>
                </a:solidFill>
                <a:effectLst/>
                <a:uLnTx/>
                <a:uFillTx/>
                <a:latin typeface="Calibri"/>
                <a:ea typeface="+mn-ea"/>
                <a:cs typeface="+mn-cs"/>
              </a:rPr>
              <a:t> performs </a:t>
            </a:r>
            <a:r>
              <a:rPr kumimoji="0" lang="en-US" sz="2200" b="0" i="0" u="none" strike="noStrike" kern="1200" cap="none" spc="0" normalizeH="0" baseline="0" noProof="0" dirty="0">
                <a:ln>
                  <a:noFill/>
                </a:ln>
                <a:solidFill>
                  <a:srgbClr val="0000FF"/>
                </a:solidFill>
                <a:effectLst/>
                <a:uLnTx/>
                <a:uFillTx/>
                <a:latin typeface="Calibri"/>
                <a:ea typeface="+mn-ea"/>
                <a:cs typeface="+mn-cs"/>
              </a:rPr>
              <a:t>only the necessary flushes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0" name="TextBox 9"/>
          <p:cNvSpPr txBox="1"/>
          <p:nvPr/>
        </p:nvSpPr>
        <p:spPr>
          <a:xfrm>
            <a:off x="990600" y="4419600"/>
            <a:ext cx="83058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200" b="0" i="0" u="none" strike="noStrike" kern="1200" cap="none" spc="0" normalizeH="0" baseline="0" noProof="0" dirty="0">
                <a:ln>
                  <a:noFill/>
                </a:ln>
                <a:solidFill>
                  <a:prstClr val="black"/>
                </a:solidFill>
                <a:effectLst/>
                <a:uLnTx/>
                <a:uFillTx/>
                <a:latin typeface="Calibri"/>
                <a:ea typeface="+mn-ea"/>
                <a:cs typeface="+mn-cs"/>
              </a:rPr>
              <a:t> enables </a:t>
            </a:r>
            <a:r>
              <a:rPr kumimoji="0" lang="en-US" sz="2200" b="0" i="0" u="none" strike="noStrike" kern="1200" cap="none" spc="0" normalizeH="0" baseline="0" noProof="0" dirty="0">
                <a:ln>
                  <a:noFill/>
                </a:ln>
                <a:solidFill>
                  <a:srgbClr val="0000FF"/>
                </a:solidFill>
                <a:effectLst/>
                <a:uLnTx/>
                <a:uFillTx/>
                <a:latin typeface="Calibri"/>
                <a:ea typeface="+mn-ea"/>
                <a:cs typeface="+mn-cs"/>
              </a:rPr>
              <a:t>concurrent execution </a:t>
            </a:r>
            <a:r>
              <a:rPr kumimoji="0" lang="en-US" sz="2200" b="0" i="0" u="none" strike="noStrike" kern="1200" cap="none" spc="0" normalizeH="0" baseline="0" noProof="0" dirty="0">
                <a:ln>
                  <a:noFill/>
                </a:ln>
                <a:solidFill>
                  <a:prstClr val="black"/>
                </a:solidFill>
                <a:effectLst/>
                <a:uLnTx/>
                <a:uFillTx/>
                <a:latin typeface="Calibri"/>
                <a:ea typeface="+mn-ea"/>
                <a:cs typeface="+mn-cs"/>
              </a:rPr>
              <a:t>of the CPUs and PIM cores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pic>
        <p:nvPicPr>
          <p:cNvPr id="19" name="Picture 2" descr="http://londoncapeequities.com/wp-content/uploads/2014/09/tik-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495800"/>
            <a:ext cx="344005" cy="293132"/>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066800" y="6172200"/>
            <a:ext cx="79248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200" b="0" i="0" u="none" strike="noStrike" kern="1200" cap="none" spc="0" normalizeH="0" baseline="0" noProof="0" dirty="0">
                <a:ln>
                  <a:noFill/>
                </a:ln>
                <a:solidFill>
                  <a:prstClr val="black"/>
                </a:solidFill>
                <a:effectLst/>
                <a:uLnTx/>
                <a:uFillTx/>
                <a:latin typeface="Calibri"/>
                <a:ea typeface="+mn-ea"/>
                <a:cs typeface="+mn-cs"/>
              </a:rPr>
              <a:t> allows CPU threads to </a:t>
            </a:r>
            <a:r>
              <a:rPr kumimoji="0" lang="en-US" sz="2200" b="0" i="0" u="none" strike="noStrike" kern="1200" cap="none" spc="0" normalizeH="0" baseline="0" noProof="0" dirty="0">
                <a:ln>
                  <a:noFill/>
                </a:ln>
                <a:solidFill>
                  <a:srgbClr val="0000FF"/>
                </a:solidFill>
                <a:effectLst/>
                <a:uLnTx/>
                <a:uFillTx/>
                <a:latin typeface="Calibri"/>
                <a:ea typeface="+mn-ea"/>
                <a:cs typeface="+mn-cs"/>
              </a:rPr>
              <a:t>use caches</a:t>
            </a:r>
          </a:p>
        </p:txBody>
      </p:sp>
      <p:pic>
        <p:nvPicPr>
          <p:cNvPr id="21" name="Picture 2" descr="http://londoncapeequities.com/wp-content/uploads/2014/09/tik-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6248400"/>
            <a:ext cx="344005" cy="29313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2" descr="safari.png"/>
          <p:cNvPicPr>
            <a:picLocks noChangeAspect="1"/>
          </p:cNvPicPr>
          <p:nvPr/>
        </p:nvPicPr>
        <p:blipFill>
          <a:blip r:embed="rId5"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407056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500"/>
                                        <p:tgtEl>
                                          <p:spTgt spid="3">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6" grpId="0"/>
      <p:bldP spid="7" grpId="0"/>
      <p:bldP spid="18" grpId="0"/>
      <p:bldP spid="10"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Minimally Changing DRAM</a:t>
            </a:r>
          </a:p>
        </p:txBody>
      </p:sp>
      <p:sp>
        <p:nvSpPr>
          <p:cNvPr id="3" name="Content Placeholder 2"/>
          <p:cNvSpPr>
            <a:spLocks noGrp="1"/>
          </p:cNvSpPr>
          <p:nvPr>
            <p:ph idx="1"/>
          </p:nvPr>
        </p:nvSpPr>
        <p:spPr>
          <a:xfrm>
            <a:off x="0" y="969640"/>
            <a:ext cx="9144000" cy="5123656"/>
          </a:xfrm>
        </p:spPr>
        <p:txBody>
          <a:bodyPr/>
          <a:lstStyle/>
          <a:p>
            <a:r>
              <a:rPr lang="en-US" dirty="0"/>
              <a:t>DRAM has great capability to perform </a:t>
            </a:r>
            <a:r>
              <a:rPr lang="en-US" dirty="0">
                <a:solidFill>
                  <a:srgbClr val="0000FF"/>
                </a:solidFill>
              </a:rPr>
              <a:t>bulk data movement and computation </a:t>
            </a:r>
            <a:r>
              <a:rPr lang="en-US" dirty="0"/>
              <a:t>internally with small changes</a:t>
            </a:r>
          </a:p>
          <a:p>
            <a:pPr lvl="1"/>
            <a:r>
              <a:rPr lang="en-US" dirty="0"/>
              <a:t>Can </a:t>
            </a:r>
            <a:r>
              <a:rPr lang="en-US" dirty="0">
                <a:solidFill>
                  <a:srgbClr val="FF0000"/>
                </a:solidFill>
              </a:rPr>
              <a:t>exploit internal connectivity </a:t>
            </a:r>
            <a:r>
              <a:rPr lang="en-US" dirty="0"/>
              <a:t>to move data</a:t>
            </a:r>
          </a:p>
          <a:p>
            <a:pPr lvl="1"/>
            <a:r>
              <a:rPr lang="en-US" dirty="0"/>
              <a:t>Can </a:t>
            </a:r>
            <a:r>
              <a:rPr lang="en-US" dirty="0">
                <a:solidFill>
                  <a:srgbClr val="FF0000"/>
                </a:solidFill>
              </a:rPr>
              <a:t>exploit analog computation capability</a:t>
            </a:r>
          </a:p>
          <a:p>
            <a:pPr lvl="1"/>
            <a:r>
              <a:rPr lang="en-US" dirty="0"/>
              <a:t>…</a:t>
            </a:r>
          </a:p>
          <a:p>
            <a:pPr lvl="1"/>
            <a:endParaRPr lang="en-US" dirty="0"/>
          </a:p>
          <a:p>
            <a:r>
              <a:rPr lang="en-US" dirty="0"/>
              <a:t>Examples: </a:t>
            </a:r>
            <a:r>
              <a:rPr lang="en-US" dirty="0" err="1"/>
              <a:t>RowClone</a:t>
            </a:r>
            <a:r>
              <a:rPr lang="en-US" dirty="0"/>
              <a:t>, In-DRAM AND/OR, Gather/Scatter DRAM</a:t>
            </a:r>
          </a:p>
          <a:p>
            <a:pPr lvl="1"/>
            <a:r>
              <a:rPr lang="en-US" altLang="ja-JP" sz="1800" dirty="0">
                <a:solidFill>
                  <a:srgbClr val="0000FF"/>
                </a:solidFill>
                <a:latin typeface="Tahoma" charset="0"/>
                <a:ea typeface="ＭＳ Ｐゴシック"/>
                <a:hlinkClick r:id="rId2"/>
              </a:rPr>
              <a:t>RowClone: Fast and Efficient In-DRAM Copy and Initialization of Bulk Data</a:t>
            </a:r>
            <a:r>
              <a:rPr lang="en-US" altLang="ja-JP" sz="1800" dirty="0">
                <a:solidFill>
                  <a:srgbClr val="000000"/>
                </a:solidFill>
                <a:latin typeface="Tahoma" charset="0"/>
                <a:ea typeface="ＭＳ Ｐゴシック"/>
              </a:rPr>
              <a:t> (</a:t>
            </a:r>
            <a:r>
              <a:rPr lang="en-US" altLang="ja-JP" sz="1800" dirty="0">
                <a:solidFill>
                  <a:srgbClr val="0000FF"/>
                </a:solidFill>
                <a:latin typeface="Tahoma" charset="0"/>
                <a:ea typeface="ＭＳ Ｐゴシック"/>
              </a:rPr>
              <a:t>Seshadri et al., MICRO 2013</a:t>
            </a:r>
            <a:r>
              <a:rPr lang="en-US" altLang="ja-JP" sz="1800" dirty="0">
                <a:solidFill>
                  <a:srgbClr val="000000"/>
                </a:solidFill>
                <a:latin typeface="Tahoma" charset="0"/>
                <a:ea typeface="ＭＳ Ｐゴシック"/>
              </a:rPr>
              <a:t>)</a:t>
            </a:r>
            <a:endParaRPr lang="en-US" sz="1800" dirty="0">
              <a:solidFill>
                <a:srgbClr val="000000"/>
              </a:solidFill>
            </a:endParaRPr>
          </a:p>
          <a:p>
            <a:pPr lvl="1"/>
            <a:r>
              <a:rPr lang="en-US" sz="1800" dirty="0">
                <a:solidFill>
                  <a:srgbClr val="0000FF"/>
                </a:solidFill>
                <a:hlinkClick r:id="rId3"/>
              </a:rPr>
              <a:t>Fast Bulk Bitwise AND and OR in DRAM</a:t>
            </a:r>
            <a:r>
              <a:rPr lang="en-US" sz="1800" dirty="0"/>
              <a:t> (</a:t>
            </a:r>
            <a:r>
              <a:rPr lang="en-US" sz="1800" dirty="0">
                <a:solidFill>
                  <a:srgbClr val="0000FF"/>
                </a:solidFill>
              </a:rPr>
              <a:t>Seshadri et al., IEEE CAL 2015</a:t>
            </a:r>
            <a:r>
              <a:rPr lang="en-US" sz="1800" dirty="0"/>
              <a:t>)</a:t>
            </a:r>
          </a:p>
          <a:p>
            <a:pPr lvl="1"/>
            <a:r>
              <a:rPr lang="en-US" sz="1800" dirty="0">
                <a:hlinkClick r:id="rId4"/>
              </a:rPr>
              <a:t>Gather-Scatter DRAM: In-DRAM Address Translation to Improve the Spatial Locality of Non-unit Strided Accesses</a:t>
            </a:r>
            <a:r>
              <a:rPr lang="en-US" sz="1800" dirty="0"/>
              <a:t> </a:t>
            </a:r>
            <a:r>
              <a:rPr lang="en-US" altLang="ja-JP" sz="1800" dirty="0">
                <a:solidFill>
                  <a:srgbClr val="000000"/>
                </a:solidFill>
                <a:latin typeface="Tahoma" charset="0"/>
                <a:ea typeface="ＭＳ Ｐゴシック"/>
              </a:rPr>
              <a:t>(</a:t>
            </a:r>
            <a:r>
              <a:rPr lang="en-US" altLang="ja-JP" sz="1800" dirty="0" err="1">
                <a:solidFill>
                  <a:srgbClr val="0000FF"/>
                </a:solidFill>
                <a:latin typeface="Tahoma" charset="0"/>
                <a:ea typeface="ＭＳ Ｐゴシック"/>
              </a:rPr>
              <a:t>Seshadri</a:t>
            </a:r>
            <a:r>
              <a:rPr lang="en-US" altLang="ja-JP" sz="1800" dirty="0">
                <a:solidFill>
                  <a:srgbClr val="0000FF"/>
                </a:solidFill>
                <a:latin typeface="Tahoma" charset="0"/>
                <a:ea typeface="ＭＳ Ｐゴシック"/>
              </a:rPr>
              <a:t> et al., MICRO 2015</a:t>
            </a:r>
            <a:r>
              <a:rPr lang="en-US" altLang="ja-JP" sz="1800" dirty="0">
                <a:solidFill>
                  <a:srgbClr val="000000"/>
                </a:solidFill>
                <a:latin typeface="Tahoma" charset="0"/>
                <a:ea typeface="ＭＳ Ｐゴシック"/>
              </a:rPr>
              <a:t>)</a:t>
            </a:r>
            <a:endParaRPr lang="en-US" sz="1800" dirty="0">
              <a:solidFill>
                <a:srgbClr val="000000"/>
              </a:solidFill>
            </a:endParaRPr>
          </a:p>
          <a:p>
            <a:pPr lvl="1"/>
            <a:r>
              <a:rPr lang="en-US" sz="1800" dirty="0">
                <a:hlinkClick r:id="rId5"/>
              </a:rPr>
              <a:t>"Ambit: In-Memory Accelerator for Bulk Bitwise Operations Using Commodity DRAM Technology”</a:t>
            </a:r>
            <a:r>
              <a:rPr lang="en-US" sz="1800" dirty="0"/>
              <a:t> </a:t>
            </a:r>
            <a:r>
              <a:rPr lang="en-US" altLang="ja-JP" sz="1800" dirty="0">
                <a:solidFill>
                  <a:srgbClr val="000000"/>
                </a:solidFill>
                <a:latin typeface="Tahoma" charset="0"/>
                <a:ea typeface="ＭＳ Ｐゴシック"/>
              </a:rPr>
              <a:t>(</a:t>
            </a:r>
            <a:r>
              <a:rPr lang="en-US" altLang="ja-JP" sz="1800" dirty="0">
                <a:solidFill>
                  <a:srgbClr val="0000FF"/>
                </a:solidFill>
                <a:latin typeface="Tahoma" charset="0"/>
                <a:ea typeface="ＭＳ Ｐゴシック"/>
              </a:rPr>
              <a:t>Seshadri et al., MICRO 2017</a:t>
            </a:r>
            <a:r>
              <a:rPr lang="en-US" altLang="ja-JP" sz="1800" dirty="0">
                <a:solidFill>
                  <a:srgbClr val="000000"/>
                </a:solidFill>
                <a:latin typeface="Tahoma" charset="0"/>
                <a:ea typeface="ＭＳ Ｐゴシック"/>
              </a:rPr>
              <a:t>)</a:t>
            </a:r>
            <a:endParaRPr lang="en-US" sz="1800" dirty="0">
              <a:solidFill>
                <a:srgbClr val="000000"/>
              </a:solidFill>
            </a:endParaRPr>
          </a:p>
          <a:p>
            <a:pPr lvl="1"/>
            <a:endParaRPr lang="en-US" sz="1800" dirty="0"/>
          </a:p>
          <a:p>
            <a:pPr lvl="1"/>
            <a:endParaRPr lang="en-US" dirty="0"/>
          </a:p>
          <a:p>
            <a:pPr lvl="2"/>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32</a:t>
            </a:fld>
            <a:endParaRPr lang="en-US" altLang="en-US" dirty="0">
              <a:solidFill>
                <a:srgbClr val="000000"/>
              </a:solidFill>
            </a:endParaRPr>
          </a:p>
        </p:txBody>
      </p:sp>
    </p:spTree>
    <p:extLst>
      <p:ext uri="{BB962C8B-B14F-4D97-AF65-F5344CB8AC3E}">
        <p14:creationId xmlns:p14="http://schemas.microsoft.com/office/powerpoint/2010/main" val="170073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000" dirty="0">
                <a:solidFill>
                  <a:schemeClr val="tx2"/>
                </a:solidFill>
              </a:rPr>
              <a:t>How we define conflicts in </a:t>
            </a:r>
            <a:r>
              <a:rPr lang="en-US" sz="4000" dirty="0" err="1">
                <a:solidFill>
                  <a:schemeClr val="tx2"/>
                </a:solidFill>
              </a:rPr>
              <a:t>LazyPIM</a:t>
            </a:r>
            <a:r>
              <a:rPr lang="en-US" sz="4000" dirty="0">
                <a:solidFill>
                  <a:schemeClr val="tx2"/>
                </a:solidFill>
              </a:rPr>
              <a:t>?</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26</a:t>
            </a:r>
          </a:p>
        </p:txBody>
      </p:sp>
      <p:pic>
        <p:nvPicPr>
          <p:cNvPr id="6" name="Picture 5" descr="safari.png"/>
          <p:cNvPicPr>
            <a:picLocks noChangeAspect="1"/>
          </p:cNvPicPr>
          <p:nvPr/>
        </p:nvPicPr>
        <p:blipFill>
          <a:blip r:embed="rId2"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280782013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Conflicts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27</a:t>
            </a:r>
          </a:p>
        </p:txBody>
      </p:sp>
      <p:sp>
        <p:nvSpPr>
          <p:cNvPr id="5" name="Rectangle 4"/>
          <p:cNvSpPr/>
          <p:nvPr/>
        </p:nvSpPr>
        <p:spPr>
          <a:xfrm>
            <a:off x="2362200" y="1524000"/>
            <a:ext cx="1143000" cy="5029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6" name="TextBox 5"/>
          <p:cNvSpPr txBox="1"/>
          <p:nvPr/>
        </p:nvSpPr>
        <p:spPr>
          <a:xfrm>
            <a:off x="2362200" y="914400"/>
            <a:ext cx="106341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 1</a:t>
            </a:r>
          </a:p>
        </p:txBody>
      </p:sp>
      <p:sp>
        <p:nvSpPr>
          <p:cNvPr id="9" name="Rectangle 8"/>
          <p:cNvSpPr/>
          <p:nvPr/>
        </p:nvSpPr>
        <p:spPr>
          <a:xfrm>
            <a:off x="7543800" y="1524000"/>
            <a:ext cx="1143000" cy="5029200"/>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10" name="TextBox 9"/>
          <p:cNvSpPr txBox="1"/>
          <p:nvPr/>
        </p:nvSpPr>
        <p:spPr>
          <a:xfrm>
            <a:off x="7772400" y="914400"/>
            <a:ext cx="78534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PIM</a:t>
            </a:r>
          </a:p>
        </p:txBody>
      </p:sp>
      <p:sp>
        <p:nvSpPr>
          <p:cNvPr id="28" name="Rectangle 27"/>
          <p:cNvSpPr/>
          <p:nvPr/>
        </p:nvSpPr>
        <p:spPr>
          <a:xfrm>
            <a:off x="762000" y="1524000"/>
            <a:ext cx="1143000" cy="5029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9" name="TextBox 28"/>
          <p:cNvSpPr txBox="1"/>
          <p:nvPr/>
        </p:nvSpPr>
        <p:spPr>
          <a:xfrm>
            <a:off x="762000" y="914400"/>
            <a:ext cx="106341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CPU 0</a:t>
            </a:r>
          </a:p>
        </p:txBody>
      </p:sp>
      <p:cxnSp>
        <p:nvCxnSpPr>
          <p:cNvPr id="31" name="Straight Arrow Connector 30"/>
          <p:cNvCxnSpPr/>
          <p:nvPr/>
        </p:nvCxnSpPr>
        <p:spPr>
          <a:xfrm>
            <a:off x="457200" y="1524000"/>
            <a:ext cx="0" cy="50292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rot="16200000">
            <a:off x="-645466" y="3236268"/>
            <a:ext cx="1752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Time</a:t>
            </a:r>
          </a:p>
        </p:txBody>
      </p:sp>
      <p:cxnSp>
        <p:nvCxnSpPr>
          <p:cNvPr id="14" name="Straight Connector 13"/>
          <p:cNvCxnSpPr/>
          <p:nvPr/>
        </p:nvCxnSpPr>
        <p:spPr>
          <a:xfrm>
            <a:off x="457200" y="2057400"/>
            <a:ext cx="8305800"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505200" y="1828800"/>
            <a:ext cx="4114800" cy="2286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rot="274307">
            <a:off x="4103577" y="1448922"/>
            <a:ext cx="246143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1) Offload PIM kernel</a:t>
            </a:r>
          </a:p>
        </p:txBody>
      </p:sp>
      <p:cxnSp>
        <p:nvCxnSpPr>
          <p:cNvPr id="53" name="Straight Connector 52"/>
          <p:cNvCxnSpPr/>
          <p:nvPr/>
        </p:nvCxnSpPr>
        <p:spPr>
          <a:xfrm>
            <a:off x="457200" y="3124200"/>
            <a:ext cx="8305800"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3810000" y="3124200"/>
            <a:ext cx="3733800" cy="2286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rot="21286659">
            <a:off x="3529980" y="2601464"/>
            <a:ext cx="35825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2) Send PIM signatures</a:t>
            </a:r>
          </a:p>
        </p:txBody>
      </p:sp>
      <p:sp>
        <p:nvSpPr>
          <p:cNvPr id="22" name="Rounded Rectangle 21"/>
          <p:cNvSpPr/>
          <p:nvPr/>
        </p:nvSpPr>
        <p:spPr>
          <a:xfrm>
            <a:off x="609600" y="3200400"/>
            <a:ext cx="3124200" cy="609600"/>
          </a:xfrm>
          <a:prstGeom prst="roundRect">
            <a:avLst/>
          </a:prstGeom>
          <a:solidFill>
            <a:schemeClr val="accent1">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60" name="TextBox 59"/>
          <p:cNvSpPr txBox="1"/>
          <p:nvPr/>
        </p:nvSpPr>
        <p:spPr>
          <a:xfrm>
            <a:off x="914400" y="3124200"/>
            <a:ext cx="25146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Conflict Detection</a:t>
            </a:r>
            <a:b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br>
            <a:r>
              <a:rPr kumimoji="0" lang="en-US" sz="2000" b="1" i="0" u="none" strike="noStrike" kern="1200" cap="none" spc="0" normalizeH="0" baseline="0" noProof="0" dirty="0">
                <a:ln>
                  <a:noFill/>
                </a:ln>
                <a:solidFill>
                  <a:srgbClr val="800000"/>
                </a:solidFill>
                <a:effectLst/>
                <a:uLnTx/>
                <a:uFillTx/>
                <a:latin typeface="Calibri"/>
                <a:ea typeface="+mn-ea"/>
                <a:cs typeface="+mn-cs"/>
              </a:rPr>
              <a:t>CPUs flush A,C</a:t>
            </a:r>
          </a:p>
        </p:txBody>
      </p:sp>
      <p:sp>
        <p:nvSpPr>
          <p:cNvPr id="68" name="Rounded Rectangle 67"/>
          <p:cNvSpPr/>
          <p:nvPr/>
        </p:nvSpPr>
        <p:spPr>
          <a:xfrm>
            <a:off x="609600" y="4876800"/>
            <a:ext cx="3124200" cy="609600"/>
          </a:xfrm>
          <a:prstGeom prst="roundRect">
            <a:avLst/>
          </a:prstGeom>
          <a:solidFill>
            <a:schemeClr val="accent1">
              <a:lumMod val="60000"/>
              <a:lumOff val="4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67" name="TextBox 66"/>
          <p:cNvSpPr txBox="1"/>
          <p:nvPr/>
        </p:nvSpPr>
        <p:spPr>
          <a:xfrm>
            <a:off x="914400" y="4800600"/>
            <a:ext cx="2667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Conflict Detection</a:t>
            </a:r>
            <a:b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br>
            <a:r>
              <a:rPr kumimoji="0" lang="en-US" sz="2000" b="1" i="0" u="none" strike="noStrike" kern="1200" cap="none" spc="0" normalizeH="0" baseline="0" noProof="0" dirty="0">
                <a:ln>
                  <a:noFill/>
                </a:ln>
                <a:solidFill>
                  <a:prstClr val="black"/>
                </a:solidFill>
                <a:effectLst/>
                <a:uLnTx/>
                <a:uFillTx/>
                <a:latin typeface="Calibri"/>
                <a:ea typeface="+mn-ea"/>
                <a:cs typeface="+mn-cs"/>
              </a:rPr>
              <a:t>No Conflict</a:t>
            </a:r>
          </a:p>
        </p:txBody>
      </p:sp>
      <p:cxnSp>
        <p:nvCxnSpPr>
          <p:cNvPr id="71" name="Straight Connector 70"/>
          <p:cNvCxnSpPr/>
          <p:nvPr/>
        </p:nvCxnSpPr>
        <p:spPr>
          <a:xfrm>
            <a:off x="457200" y="4876800"/>
            <a:ext cx="8153400"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733800" y="3733800"/>
            <a:ext cx="3810000" cy="2286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9600" y="3810000"/>
            <a:ext cx="8077200"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rot="244363">
            <a:off x="3819685" y="3403317"/>
            <a:ext cx="35825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3) </a:t>
            </a:r>
            <a:r>
              <a:rPr kumimoji="0" lang="en-US" sz="2000" b="1" i="0" u="none" strike="noStrike" kern="1200" cap="none" spc="0" normalizeH="0" baseline="0" noProof="0" dirty="0">
                <a:ln>
                  <a:noFill/>
                </a:ln>
                <a:solidFill>
                  <a:srgbClr val="800000"/>
                </a:solidFill>
                <a:effectLst/>
                <a:uLnTx/>
                <a:uFillTx/>
                <a:latin typeface="Calibri"/>
                <a:ea typeface="+mn-ea"/>
                <a:cs typeface="+mn-cs"/>
              </a:rPr>
              <a:t>Roll back PIM</a:t>
            </a:r>
          </a:p>
        </p:txBody>
      </p:sp>
      <p:sp>
        <p:nvSpPr>
          <p:cNvPr id="84" name="TextBox 83"/>
          <p:cNvSpPr txBox="1"/>
          <p:nvPr/>
        </p:nvSpPr>
        <p:spPr>
          <a:xfrm rot="251685">
            <a:off x="3743635" y="3788093"/>
            <a:ext cx="358259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00000"/>
                </a:solidFill>
                <a:effectLst/>
                <a:uLnTx/>
                <a:uFillTx/>
                <a:latin typeface="Calibri"/>
                <a:ea typeface="+mn-ea"/>
                <a:cs typeface="+mn-cs"/>
              </a:rPr>
              <a:t>Restart kernel</a:t>
            </a:r>
          </a:p>
        </p:txBody>
      </p:sp>
      <p:sp>
        <p:nvSpPr>
          <p:cNvPr id="85" name="Rounded Rectangle 84"/>
          <p:cNvSpPr/>
          <p:nvPr/>
        </p:nvSpPr>
        <p:spPr>
          <a:xfrm>
            <a:off x="7543800" y="2057400"/>
            <a:ext cx="1143000" cy="1066800"/>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47" name="TextBox 46"/>
          <p:cNvSpPr txBox="1"/>
          <p:nvPr/>
        </p:nvSpPr>
        <p:spPr>
          <a:xfrm>
            <a:off x="7696200" y="2057400"/>
            <a:ext cx="7743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00000"/>
                </a:solidFill>
                <a:effectLst/>
                <a:uLnTx/>
                <a:uFillTx/>
                <a:latin typeface="Calibri"/>
                <a:ea typeface="+mn-ea"/>
                <a:cs typeface="+mn-cs"/>
              </a:rPr>
              <a:t>Rd (A)</a:t>
            </a:r>
          </a:p>
        </p:txBody>
      </p:sp>
      <p:sp>
        <p:nvSpPr>
          <p:cNvPr id="50" name="TextBox 49"/>
          <p:cNvSpPr txBox="1"/>
          <p:nvPr/>
        </p:nvSpPr>
        <p:spPr>
          <a:xfrm>
            <a:off x="7644015" y="2362200"/>
            <a:ext cx="8534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black"/>
                </a:solidFill>
                <a:effectLst/>
                <a:uLnTx/>
                <a:uFillTx/>
                <a:latin typeface="Calibri"/>
                <a:ea typeface="+mn-ea"/>
                <a:cs typeface="+mn-cs"/>
              </a:rPr>
              <a:t>Wr</a:t>
            </a:r>
            <a:r>
              <a:rPr kumimoji="0" lang="en-US" sz="1800" b="1" i="0" u="none" strike="noStrike" kern="1200" cap="none" spc="0" normalizeH="0" baseline="0" noProof="0" dirty="0">
                <a:ln>
                  <a:noFill/>
                </a:ln>
                <a:solidFill>
                  <a:prstClr val="black"/>
                </a:solidFill>
                <a:effectLst/>
                <a:uLnTx/>
                <a:uFillTx/>
                <a:latin typeface="Calibri"/>
                <a:ea typeface="+mn-ea"/>
                <a:cs typeface="+mn-cs"/>
              </a:rPr>
              <a:t> (B)</a:t>
            </a:r>
          </a:p>
        </p:txBody>
      </p:sp>
      <p:sp>
        <p:nvSpPr>
          <p:cNvPr id="51" name="TextBox 50"/>
          <p:cNvSpPr txBox="1"/>
          <p:nvPr/>
        </p:nvSpPr>
        <p:spPr>
          <a:xfrm>
            <a:off x="7696200" y="2667000"/>
            <a:ext cx="7743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00000"/>
                </a:solidFill>
                <a:effectLst/>
                <a:uLnTx/>
                <a:uFillTx/>
                <a:latin typeface="Calibri"/>
                <a:ea typeface="+mn-ea"/>
                <a:cs typeface="+mn-cs"/>
              </a:rPr>
              <a:t>Rd (C)</a:t>
            </a:r>
          </a:p>
        </p:txBody>
      </p:sp>
      <p:sp>
        <p:nvSpPr>
          <p:cNvPr id="86" name="Rounded Rectangle 85"/>
          <p:cNvSpPr/>
          <p:nvPr/>
        </p:nvSpPr>
        <p:spPr>
          <a:xfrm>
            <a:off x="7543800" y="3810000"/>
            <a:ext cx="1143000" cy="1066800"/>
          </a:xfrm>
          <a:prstGeom prst="roundRect">
            <a:avLst/>
          </a:prstGeom>
          <a:solidFill>
            <a:schemeClr val="bg1">
              <a:lumMod val="8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87" name="TextBox 86"/>
          <p:cNvSpPr txBox="1"/>
          <p:nvPr/>
        </p:nvSpPr>
        <p:spPr>
          <a:xfrm>
            <a:off x="7696200" y="3810000"/>
            <a:ext cx="77437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Rd (A)</a:t>
            </a:r>
          </a:p>
        </p:txBody>
      </p:sp>
      <p:sp>
        <p:nvSpPr>
          <p:cNvPr id="88" name="TextBox 87"/>
          <p:cNvSpPr txBox="1"/>
          <p:nvPr/>
        </p:nvSpPr>
        <p:spPr>
          <a:xfrm>
            <a:off x="7644015" y="4114800"/>
            <a:ext cx="85349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8000"/>
                </a:solidFill>
                <a:effectLst/>
                <a:uLnTx/>
                <a:uFillTx/>
                <a:latin typeface="Calibri"/>
                <a:ea typeface="+mn-ea"/>
                <a:cs typeface="+mn-cs"/>
              </a:rPr>
              <a:t> </a:t>
            </a:r>
            <a:r>
              <a:rPr kumimoji="0" lang="en-US" sz="1800" b="1" i="0" u="none" strike="noStrike" kern="1200" cap="none" spc="0" normalizeH="0" baseline="0" noProof="0" dirty="0" err="1">
                <a:ln>
                  <a:noFill/>
                </a:ln>
                <a:solidFill>
                  <a:srgbClr val="008000"/>
                </a:solidFill>
                <a:effectLst/>
                <a:uLnTx/>
                <a:uFillTx/>
                <a:latin typeface="Calibri"/>
                <a:ea typeface="+mn-ea"/>
                <a:cs typeface="+mn-cs"/>
              </a:rPr>
              <a:t>Wr</a:t>
            </a:r>
            <a:r>
              <a:rPr kumimoji="0" lang="en-US" sz="1800" b="1" i="0" u="none" strike="noStrike" kern="1200" cap="none" spc="0" normalizeH="0" baseline="0" noProof="0" dirty="0">
                <a:ln>
                  <a:noFill/>
                </a:ln>
                <a:solidFill>
                  <a:srgbClr val="008000"/>
                </a:solidFill>
                <a:effectLst/>
                <a:uLnTx/>
                <a:uFillTx/>
                <a:latin typeface="Calibri"/>
                <a:ea typeface="+mn-ea"/>
                <a:cs typeface="+mn-cs"/>
              </a:rPr>
              <a:t> (B)</a:t>
            </a:r>
          </a:p>
        </p:txBody>
      </p:sp>
      <p:sp>
        <p:nvSpPr>
          <p:cNvPr id="89" name="TextBox 88"/>
          <p:cNvSpPr txBox="1"/>
          <p:nvPr/>
        </p:nvSpPr>
        <p:spPr>
          <a:xfrm>
            <a:off x="7666332" y="4419600"/>
            <a:ext cx="80886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 Rd (C)</a:t>
            </a:r>
          </a:p>
        </p:txBody>
      </p:sp>
      <p:cxnSp>
        <p:nvCxnSpPr>
          <p:cNvPr id="93" name="Straight Arrow Connector 92"/>
          <p:cNvCxnSpPr/>
          <p:nvPr/>
        </p:nvCxnSpPr>
        <p:spPr>
          <a:xfrm flipH="1">
            <a:off x="3733800" y="4724400"/>
            <a:ext cx="3810000" cy="2286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rot="21286659">
            <a:off x="4036372" y="4343384"/>
            <a:ext cx="339462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4) Send PIM signatures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p>
        </p:txBody>
      </p:sp>
      <p:sp>
        <p:nvSpPr>
          <p:cNvPr id="101" name="TextBox 100"/>
          <p:cNvSpPr txBox="1"/>
          <p:nvPr/>
        </p:nvSpPr>
        <p:spPr>
          <a:xfrm rot="21286659">
            <a:off x="3960645" y="4957925"/>
            <a:ext cx="347050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p>
        </p:txBody>
      </p:sp>
      <p:cxnSp>
        <p:nvCxnSpPr>
          <p:cNvPr id="103" name="Straight Arrow Connector 102"/>
          <p:cNvCxnSpPr/>
          <p:nvPr/>
        </p:nvCxnSpPr>
        <p:spPr>
          <a:xfrm>
            <a:off x="3810000" y="5410200"/>
            <a:ext cx="3657600" cy="685800"/>
          </a:xfrm>
          <a:prstGeom prst="straightConnector1">
            <a:avLst/>
          </a:prstGeom>
          <a:ln w="57150" cmpd="sng">
            <a:solidFill>
              <a:schemeClr val="tx1">
                <a:lumMod val="75000"/>
                <a:lumOff val="25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622287">
            <a:off x="3496678" y="5789321"/>
            <a:ext cx="3582598"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5) </a:t>
            </a:r>
            <a:r>
              <a:rPr kumimoji="0" lang="en-US" sz="2000" b="1" i="0" u="none" strike="noStrike" kern="1200" cap="none" spc="0" normalizeH="0" baseline="0" noProof="0" dirty="0">
                <a:ln>
                  <a:noFill/>
                </a:ln>
                <a:solidFill>
                  <a:srgbClr val="008000"/>
                </a:solidFill>
                <a:effectLst/>
                <a:uLnTx/>
                <a:uFillTx/>
                <a:latin typeface="Calibri"/>
                <a:ea typeface="+mn-ea"/>
                <a:cs typeface="+mn-cs"/>
              </a:rPr>
              <a:t>Commit PIM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p>
        </p:txBody>
      </p:sp>
      <p:cxnSp>
        <p:nvCxnSpPr>
          <p:cNvPr id="108" name="Straight Connector 107"/>
          <p:cNvCxnSpPr/>
          <p:nvPr/>
        </p:nvCxnSpPr>
        <p:spPr>
          <a:xfrm>
            <a:off x="381000" y="5486400"/>
            <a:ext cx="8305800" cy="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14400" y="3810000"/>
            <a:ext cx="75667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Rd </a:t>
            </a:r>
            <a:r>
              <a:rPr kumimoji="0" lang="de-DE" sz="1800" b="1" i="0" u="none" strike="noStrike" kern="1200" cap="none" spc="0" normalizeH="0" baseline="0" noProof="0" dirty="0">
                <a:ln>
                  <a:noFill/>
                </a:ln>
                <a:solidFill>
                  <a:srgbClr val="000000"/>
                </a:solidFill>
                <a:effectLst/>
                <a:uLnTx/>
                <a:uFillTx/>
                <a:latin typeface="Calibri"/>
                <a:ea typeface="+mn-ea"/>
                <a:cs typeface="+mn-cs"/>
              </a:rPr>
              <a:t>(B)</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73" name="TextBox 72"/>
          <p:cNvSpPr txBox="1"/>
          <p:nvPr/>
        </p:nvSpPr>
        <p:spPr>
          <a:xfrm>
            <a:off x="2590800" y="4495800"/>
            <a:ext cx="81179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alibri"/>
                <a:ea typeface="+mn-ea"/>
                <a:cs typeface="+mn-cs"/>
              </a:rPr>
              <a:t>Wr</a:t>
            </a:r>
            <a:r>
              <a:rPr kumimoji="0" lang="en-US" sz="1800" b="1" i="0" u="none" strike="noStrike" kern="1200" cap="none" spc="0" normalizeH="0" baseline="0" noProof="0" dirty="0">
                <a:ln>
                  <a:noFill/>
                </a:ln>
                <a:solidFill>
                  <a:srgbClr val="000000"/>
                </a:solidFill>
                <a:effectLst/>
                <a:uLnTx/>
                <a:uFillTx/>
                <a:latin typeface="Calibri"/>
                <a:ea typeface="+mn-ea"/>
                <a:cs typeface="+mn-cs"/>
              </a:rPr>
              <a:t> (B)</a:t>
            </a:r>
          </a:p>
        </p:txBody>
      </p:sp>
      <p:sp>
        <p:nvSpPr>
          <p:cNvPr id="74" name="Freeform 73"/>
          <p:cNvSpPr/>
          <p:nvPr/>
        </p:nvSpPr>
        <p:spPr>
          <a:xfrm>
            <a:off x="1219200" y="4191000"/>
            <a:ext cx="228600" cy="6096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74"/>
          <p:cNvSpPr/>
          <p:nvPr/>
        </p:nvSpPr>
        <p:spPr>
          <a:xfrm>
            <a:off x="2819400" y="3886200"/>
            <a:ext cx="228600" cy="6096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TextBox 76"/>
          <p:cNvSpPr txBox="1"/>
          <p:nvPr/>
        </p:nvSpPr>
        <p:spPr>
          <a:xfrm>
            <a:off x="2514600" y="2667000"/>
            <a:ext cx="81742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800000"/>
                </a:solidFill>
                <a:effectLst/>
                <a:uLnTx/>
                <a:uFillTx/>
                <a:latin typeface="Calibri"/>
                <a:ea typeface="+mn-ea"/>
                <a:cs typeface="+mn-cs"/>
              </a:rPr>
              <a:t>Wr</a:t>
            </a:r>
            <a:r>
              <a:rPr kumimoji="0" lang="en-US" sz="1800" b="1" i="0" u="none" strike="noStrike" kern="1200" cap="none" spc="0" normalizeH="0" baseline="0" noProof="0" dirty="0">
                <a:ln>
                  <a:noFill/>
                </a:ln>
                <a:solidFill>
                  <a:srgbClr val="800000"/>
                </a:solidFill>
                <a:effectLst/>
                <a:uLnTx/>
                <a:uFillTx/>
                <a:latin typeface="Calibri"/>
                <a:ea typeface="+mn-ea"/>
                <a:cs typeface="+mn-cs"/>
              </a:rPr>
              <a:t> </a:t>
            </a:r>
            <a:r>
              <a:rPr kumimoji="0" lang="de-DE" sz="1800" b="1" i="0" u="none" strike="noStrike" kern="1200" cap="none" spc="0" normalizeH="0" baseline="0" noProof="0" dirty="0">
                <a:ln>
                  <a:noFill/>
                </a:ln>
                <a:solidFill>
                  <a:srgbClr val="800000"/>
                </a:solidFill>
                <a:effectLst/>
                <a:uLnTx/>
                <a:uFillTx/>
                <a:latin typeface="Calibri"/>
                <a:ea typeface="+mn-ea"/>
                <a:cs typeface="+mn-cs"/>
              </a:rPr>
              <a:t>(C)</a:t>
            </a:r>
            <a:endParaRPr kumimoji="0" lang="en-US" sz="1800" b="1" i="0" u="none" strike="noStrike" kern="1200" cap="none" spc="0" normalizeH="0" baseline="0" noProof="0" dirty="0">
              <a:ln>
                <a:noFill/>
              </a:ln>
              <a:solidFill>
                <a:srgbClr val="800000"/>
              </a:solidFill>
              <a:effectLst/>
              <a:uLnTx/>
              <a:uFillTx/>
              <a:latin typeface="Calibri"/>
              <a:ea typeface="+mn-ea"/>
              <a:cs typeface="+mn-cs"/>
            </a:endParaRPr>
          </a:p>
        </p:txBody>
      </p:sp>
      <p:sp>
        <p:nvSpPr>
          <p:cNvPr id="81" name="TextBox 80"/>
          <p:cNvSpPr txBox="1"/>
          <p:nvPr/>
        </p:nvSpPr>
        <p:spPr>
          <a:xfrm>
            <a:off x="914400" y="2133600"/>
            <a:ext cx="81179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800000"/>
                </a:solidFill>
                <a:effectLst/>
                <a:uLnTx/>
                <a:uFillTx/>
                <a:latin typeface="Calibri"/>
                <a:ea typeface="+mn-ea"/>
                <a:cs typeface="+mn-cs"/>
              </a:rPr>
              <a:t>Wr</a:t>
            </a:r>
            <a:r>
              <a:rPr kumimoji="0" lang="en-US" sz="1800" b="1" i="0" u="none" strike="noStrike" kern="1200" cap="none" spc="0" normalizeH="0" baseline="0" noProof="0" dirty="0">
                <a:ln>
                  <a:noFill/>
                </a:ln>
                <a:solidFill>
                  <a:srgbClr val="800000"/>
                </a:solidFill>
                <a:effectLst/>
                <a:uLnTx/>
                <a:uFillTx/>
                <a:latin typeface="Calibri"/>
                <a:ea typeface="+mn-ea"/>
                <a:cs typeface="+mn-cs"/>
              </a:rPr>
              <a:t> (A)</a:t>
            </a:r>
          </a:p>
        </p:txBody>
      </p:sp>
      <p:sp>
        <p:nvSpPr>
          <p:cNvPr id="59" name="Freeform 58"/>
          <p:cNvSpPr/>
          <p:nvPr/>
        </p:nvSpPr>
        <p:spPr>
          <a:xfrm>
            <a:off x="1219200" y="1600200"/>
            <a:ext cx="228600" cy="5334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60"/>
          <p:cNvSpPr/>
          <p:nvPr/>
        </p:nvSpPr>
        <p:spPr>
          <a:xfrm>
            <a:off x="2743200" y="1752600"/>
            <a:ext cx="304800" cy="7620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2"/>
          <p:cNvGrpSpPr/>
          <p:nvPr/>
        </p:nvGrpSpPr>
        <p:grpSpPr>
          <a:xfrm>
            <a:off x="1066800" y="3200400"/>
            <a:ext cx="9372600" cy="2514600"/>
            <a:chOff x="685800" y="2590798"/>
            <a:chExt cx="9372600" cy="2514600"/>
          </a:xfrm>
        </p:grpSpPr>
        <p:grpSp>
          <p:nvGrpSpPr>
            <p:cNvPr id="65" name="Group 64"/>
            <p:cNvGrpSpPr/>
            <p:nvPr/>
          </p:nvGrpSpPr>
          <p:grpSpPr>
            <a:xfrm>
              <a:off x="685800" y="2590798"/>
              <a:ext cx="6858000" cy="2514600"/>
              <a:chOff x="457200" y="5333999"/>
              <a:chExt cx="8547043" cy="1524000"/>
            </a:xfrm>
          </p:grpSpPr>
          <p:sp>
            <p:nvSpPr>
              <p:cNvPr id="66" name="Rounded Rectangle 65"/>
              <p:cNvSpPr/>
              <p:nvPr/>
            </p:nvSpPr>
            <p:spPr bwMode="auto">
              <a:xfrm>
                <a:off x="457200" y="5333999"/>
                <a:ext cx="8547043" cy="1524000"/>
              </a:xfrm>
              <a:prstGeom prst="roundRect">
                <a:avLst/>
              </a:prstGeom>
              <a:solidFill>
                <a:schemeClr val="bg1"/>
              </a:solidFill>
              <a:ln w="76200">
                <a:solidFill>
                  <a:srgbClr val="FF0000"/>
                </a:solidFill>
                <a:prstDash val="solid"/>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69" name="TextBox 68"/>
              <p:cNvSpPr txBox="1"/>
              <p:nvPr/>
            </p:nvSpPr>
            <p:spPr>
              <a:xfrm>
                <a:off x="735908" y="5472545"/>
                <a:ext cx="8153400" cy="2797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1) PIM Read and Processor Write: </a:t>
                </a:r>
                <a:r>
                  <a:rPr kumimoji="0" lang="en-US" sz="2400" b="1" i="0" u="none" strike="noStrike" kern="1200" cap="none" spc="0" normalizeH="0" baseline="0" noProof="0" dirty="0">
                    <a:ln>
                      <a:noFill/>
                    </a:ln>
                    <a:solidFill>
                      <a:srgbClr val="FF0000"/>
                    </a:solidFill>
                    <a:effectLst/>
                    <a:uLnTx/>
                    <a:uFillTx/>
                    <a:latin typeface="Calibri"/>
                    <a:ea typeface="+mn-ea"/>
                    <a:cs typeface="+mn-cs"/>
                  </a:rPr>
                  <a:t>Conflict</a:t>
                </a:r>
                <a:r>
                  <a:rPr kumimoji="0" lang="en-US" sz="2400" b="1" i="0" u="none" strike="noStrike" kern="1200" cap="none" spc="0" normalizeH="0" baseline="0" noProof="0" dirty="0">
                    <a:ln>
                      <a:noFill/>
                    </a:ln>
                    <a:solidFill>
                      <a:srgbClr val="000000"/>
                    </a:solidFill>
                    <a:effectLst/>
                    <a:uLnTx/>
                    <a:uFillTx/>
                    <a:latin typeface="Calibri"/>
                    <a:ea typeface="+mn-ea"/>
                    <a:cs typeface="+mn-cs"/>
                  </a:rPr>
                  <a:t> </a:t>
                </a:r>
              </a:p>
            </p:txBody>
          </p:sp>
        </p:grpSp>
        <p:sp>
          <p:nvSpPr>
            <p:cNvPr id="70" name="TextBox 69"/>
            <p:cNvSpPr txBox="1"/>
            <p:nvPr/>
          </p:nvSpPr>
          <p:spPr>
            <a:xfrm>
              <a:off x="914400" y="3505200"/>
              <a:ext cx="9144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2) Processor Read and PIM Write</a:t>
              </a:r>
              <a:r>
                <a:rPr kumimoji="0" lang="en-US" sz="2400" b="1" i="0" u="none" strike="noStrike" kern="1200" cap="none" spc="0" normalizeH="0" baseline="0" noProof="0" dirty="0">
                  <a:ln>
                    <a:noFill/>
                  </a:ln>
                  <a:solidFill>
                    <a:srgbClr val="000000"/>
                  </a:solidFill>
                  <a:effectLst/>
                  <a:uLnTx/>
                  <a:uFillTx/>
                  <a:latin typeface="Calibri"/>
                  <a:ea typeface="+mn-ea"/>
                  <a:cs typeface="+mn-cs"/>
                </a:rPr>
                <a:t>: </a:t>
              </a:r>
              <a:r>
                <a:rPr kumimoji="0" lang="en-US" sz="2400" b="1" i="0" u="none" strike="noStrike" kern="1200" cap="none" spc="0" normalizeH="0" baseline="0" noProof="0" dirty="0">
                  <a:ln>
                    <a:noFill/>
                  </a:ln>
                  <a:solidFill>
                    <a:srgbClr val="008000"/>
                  </a:solidFill>
                  <a:effectLst/>
                  <a:uLnTx/>
                  <a:uFillTx/>
                  <a:latin typeface="Calibri"/>
                  <a:ea typeface="+mn-ea"/>
                  <a:cs typeface="+mn-cs"/>
                </a:rPr>
                <a:t>No Conflict</a:t>
              </a:r>
            </a:p>
          </p:txBody>
        </p:sp>
        <p:sp>
          <p:nvSpPr>
            <p:cNvPr id="82" name="TextBox 81"/>
            <p:cNvSpPr txBox="1"/>
            <p:nvPr/>
          </p:nvSpPr>
          <p:spPr>
            <a:xfrm>
              <a:off x="914400" y="4191000"/>
              <a:ext cx="90678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3) Processor Write and PIM Write: </a:t>
              </a:r>
              <a:r>
                <a:rPr kumimoji="0" lang="en-US" sz="2400" b="1" i="0" u="none" strike="noStrike" kern="1200" cap="none" spc="0" normalizeH="0" baseline="0" noProof="0" dirty="0">
                  <a:ln>
                    <a:noFill/>
                  </a:ln>
                  <a:solidFill>
                    <a:srgbClr val="008000"/>
                  </a:solidFill>
                  <a:effectLst/>
                  <a:uLnTx/>
                  <a:uFillTx/>
                  <a:latin typeface="Calibri"/>
                  <a:ea typeface="+mn-ea"/>
                  <a:cs typeface="+mn-cs"/>
                </a:rPr>
                <a:t>No Conflict</a:t>
              </a:r>
            </a:p>
          </p:txBody>
        </p:sp>
      </p:grpSp>
      <p:pic>
        <p:nvPicPr>
          <p:cNvPr id="90" name="Picture 89"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57" name="Freeform 56"/>
          <p:cNvSpPr/>
          <p:nvPr/>
        </p:nvSpPr>
        <p:spPr>
          <a:xfrm>
            <a:off x="1219200" y="2590800"/>
            <a:ext cx="228600" cy="533400"/>
          </a:xfrm>
          <a:custGeom>
            <a:avLst/>
            <a:gdLst>
              <a:gd name="connsiteX0" fmla="*/ 46481 w 278783"/>
              <a:gd name="connsiteY0" fmla="*/ 0 h 1037800"/>
              <a:gd name="connsiteX1" fmla="*/ 278783 w 278783"/>
              <a:gd name="connsiteY1" fmla="*/ 108427 h 1037800"/>
              <a:gd name="connsiteX2" fmla="*/ 278783 w 278783"/>
              <a:gd name="connsiteY2" fmla="*/ 108427 h 1037800"/>
              <a:gd name="connsiteX3" fmla="*/ 15507 w 278783"/>
              <a:gd name="connsiteY3" fmla="*/ 185874 h 1037800"/>
              <a:gd name="connsiteX4" fmla="*/ 247810 w 278783"/>
              <a:gd name="connsiteY4" fmla="*/ 325280 h 1037800"/>
              <a:gd name="connsiteX5" fmla="*/ 20 w 278783"/>
              <a:gd name="connsiteY5" fmla="*/ 464686 h 1037800"/>
              <a:gd name="connsiteX6" fmla="*/ 263296 w 278783"/>
              <a:gd name="connsiteY6" fmla="*/ 588603 h 1037800"/>
              <a:gd name="connsiteX7" fmla="*/ 15507 w 278783"/>
              <a:gd name="connsiteY7" fmla="*/ 697030 h 1037800"/>
              <a:gd name="connsiteX8" fmla="*/ 247810 w 278783"/>
              <a:gd name="connsiteY8" fmla="*/ 820946 h 1037800"/>
              <a:gd name="connsiteX9" fmla="*/ 46481 w 278783"/>
              <a:gd name="connsiteY9" fmla="*/ 898394 h 1037800"/>
              <a:gd name="connsiteX10" fmla="*/ 216836 w 278783"/>
              <a:gd name="connsiteY10" fmla="*/ 991331 h 1037800"/>
              <a:gd name="connsiteX11" fmla="*/ 263296 w 278783"/>
              <a:gd name="connsiteY11" fmla="*/ 1037800 h 103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83" h="1037800">
                <a:moveTo>
                  <a:pt x="46481" y="0"/>
                </a:moveTo>
                <a:lnTo>
                  <a:pt x="278783" y="108427"/>
                </a:lnTo>
                <a:lnTo>
                  <a:pt x="278783" y="108427"/>
                </a:lnTo>
                <a:cubicBezTo>
                  <a:pt x="234904" y="121335"/>
                  <a:pt x="20669" y="149732"/>
                  <a:pt x="15507" y="185874"/>
                </a:cubicBezTo>
                <a:cubicBezTo>
                  <a:pt x="10345" y="222016"/>
                  <a:pt x="250391" y="278811"/>
                  <a:pt x="247810" y="325280"/>
                </a:cubicBezTo>
                <a:cubicBezTo>
                  <a:pt x="245229" y="371749"/>
                  <a:pt x="-2561" y="420799"/>
                  <a:pt x="20" y="464686"/>
                </a:cubicBezTo>
                <a:cubicBezTo>
                  <a:pt x="2601" y="508573"/>
                  <a:pt x="260715" y="549879"/>
                  <a:pt x="263296" y="588603"/>
                </a:cubicBezTo>
                <a:cubicBezTo>
                  <a:pt x="265877" y="627327"/>
                  <a:pt x="18088" y="658306"/>
                  <a:pt x="15507" y="697030"/>
                </a:cubicBezTo>
                <a:cubicBezTo>
                  <a:pt x="12926" y="735754"/>
                  <a:pt x="242648" y="787385"/>
                  <a:pt x="247810" y="820946"/>
                </a:cubicBezTo>
                <a:cubicBezTo>
                  <a:pt x="252972" y="854507"/>
                  <a:pt x="51643" y="869997"/>
                  <a:pt x="46481" y="898394"/>
                </a:cubicBezTo>
                <a:cubicBezTo>
                  <a:pt x="41319" y="926791"/>
                  <a:pt x="180700" y="968097"/>
                  <a:pt x="216836" y="991331"/>
                </a:cubicBezTo>
                <a:cubicBezTo>
                  <a:pt x="252972" y="1014565"/>
                  <a:pt x="263296" y="1037800"/>
                  <a:pt x="263296" y="1037800"/>
                </a:cubicBezTo>
              </a:path>
            </a:pathLst>
          </a:custGeom>
          <a:ln>
            <a:solidFill>
              <a:srgbClr val="006633"/>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782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animEffect transition="in" filter="fade">
                                      <p:cBhvr>
                                        <p:cTn id="25" dur="500"/>
                                        <p:tgtEl>
                                          <p:spTgt spid="81"/>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5"/>
                                        </p:tgtEl>
                                        <p:attrNameLst>
                                          <p:attrName>style.visibility</p:attrName>
                                        </p:attrNameLst>
                                      </p:cBhvr>
                                      <p:to>
                                        <p:strVal val="visible"/>
                                      </p:to>
                                    </p:set>
                                    <p:animEffect transition="in" filter="fade">
                                      <p:cBhvr>
                                        <p:cTn id="58" dur="500"/>
                                        <p:tgtEl>
                                          <p:spTgt spid="8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fade">
                                      <p:cBhvr>
                                        <p:cTn id="86" dur="500"/>
                                        <p:tgtEl>
                                          <p:spTgt spid="80"/>
                                        </p:tgtEl>
                                      </p:cBhvr>
                                    </p:animEffect>
                                  </p:childTnLst>
                                </p:cTn>
                              </p:par>
                              <p:par>
                                <p:cTn id="87" presetID="10" presetClass="entr" presetSubtype="0"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500"/>
                                        <p:tgtEl>
                                          <p:spTgt spid="7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500"/>
                                        <p:tgtEl>
                                          <p:spTgt spid="8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50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2"/>
                                        </p:tgtEl>
                                        <p:attrNameLst>
                                          <p:attrName>style.visibility</p:attrName>
                                        </p:attrNameLst>
                                      </p:cBhvr>
                                      <p:to>
                                        <p:strVal val="visible"/>
                                      </p:to>
                                    </p:set>
                                    <p:animEffect transition="in" filter="fade">
                                      <p:cBhvr>
                                        <p:cTn id="101" dur="500"/>
                                        <p:tgtEl>
                                          <p:spTgt spid="7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fade">
                                      <p:cBhvr>
                                        <p:cTn id="104" dur="500"/>
                                        <p:tgtEl>
                                          <p:spTgt spid="7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500"/>
                                        <p:tgtEl>
                                          <p:spTgt spid="7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6"/>
                                        </p:tgtEl>
                                        <p:attrNameLst>
                                          <p:attrName>style.visibility</p:attrName>
                                        </p:attrNameLst>
                                      </p:cBhvr>
                                      <p:to>
                                        <p:strVal val="visible"/>
                                      </p:to>
                                    </p:set>
                                    <p:animEffect transition="in" filter="fade">
                                      <p:cBhvr>
                                        <p:cTn id="110" dur="500"/>
                                        <p:tgtEl>
                                          <p:spTgt spid="8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9"/>
                                        </p:tgtEl>
                                        <p:attrNameLst>
                                          <p:attrName>style.visibility</p:attrName>
                                        </p:attrNameLst>
                                      </p:cBhvr>
                                      <p:to>
                                        <p:strVal val="visible"/>
                                      </p:to>
                                    </p:set>
                                    <p:animEffect transition="in" filter="fade">
                                      <p:cBhvr>
                                        <p:cTn id="113" dur="500"/>
                                        <p:tgtEl>
                                          <p:spTgt spid="8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8"/>
                                        </p:tgtEl>
                                        <p:attrNameLst>
                                          <p:attrName>style.visibility</p:attrName>
                                        </p:attrNameLst>
                                      </p:cBhvr>
                                      <p:to>
                                        <p:strVal val="visible"/>
                                      </p:to>
                                    </p:set>
                                    <p:animEffect transition="in" filter="fade">
                                      <p:cBhvr>
                                        <p:cTn id="116" dur="500"/>
                                        <p:tgtEl>
                                          <p:spTgt spid="8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7"/>
                                        </p:tgtEl>
                                        <p:attrNameLst>
                                          <p:attrName>style.visibility</p:attrName>
                                        </p:attrNameLst>
                                      </p:cBhvr>
                                      <p:to>
                                        <p:strVal val="visible"/>
                                      </p:to>
                                    </p:set>
                                    <p:animEffect transition="in" filter="fade">
                                      <p:cBhvr>
                                        <p:cTn id="119" dur="500"/>
                                        <p:tgtEl>
                                          <p:spTgt spid="87"/>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fade">
                                      <p:cBhvr>
                                        <p:cTn id="124" dur="500"/>
                                        <p:tgtEl>
                                          <p:spTgt spid="7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500"/>
                                        <p:tgtEl>
                                          <p:spTgt spid="6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fade">
                                      <p:cBhvr>
                                        <p:cTn id="130" dur="500"/>
                                        <p:tgtEl>
                                          <p:spTgt spid="101"/>
                                        </p:tgtEl>
                                      </p:cBhvr>
                                    </p:animEffect>
                                  </p:childTnLst>
                                </p:cTn>
                              </p:par>
                              <p:par>
                                <p:cTn id="131" presetID="10" presetClass="entr" presetSubtype="0" fill="hold" nodeType="withEffect">
                                  <p:stCondLst>
                                    <p:cond delay="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500"/>
                                        <p:tgtEl>
                                          <p:spTgt spid="9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fade">
                                      <p:cBhvr>
                                        <p:cTn id="136" dur="500"/>
                                        <p:tgtEl>
                                          <p:spTgt spid="10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fade">
                                      <p:cBhvr>
                                        <p:cTn id="139" dur="500"/>
                                        <p:tgtEl>
                                          <p:spTgt spid="67"/>
                                        </p:tgtEl>
                                      </p:cBhvr>
                                    </p:animEffect>
                                  </p:childTnLst>
                                </p:cTn>
                              </p:par>
                              <p:par>
                                <p:cTn id="140" presetID="10" presetClass="entr" presetSubtype="0" fill="hold"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fade">
                                      <p:cBhvr>
                                        <p:cTn id="142" dur="500"/>
                                        <p:tgtEl>
                                          <p:spTgt spid="108"/>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103"/>
                                        </p:tgtEl>
                                        <p:attrNameLst>
                                          <p:attrName>style.visibility</p:attrName>
                                        </p:attrNameLst>
                                      </p:cBhvr>
                                      <p:to>
                                        <p:strVal val="visible"/>
                                      </p:to>
                                    </p:set>
                                    <p:animEffect transition="in" filter="fade">
                                      <p:cBhvr>
                                        <p:cTn id="147" dur="500"/>
                                        <p:tgtEl>
                                          <p:spTgt spid="10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3"/>
                                        </p:tgtEl>
                                        <p:attrNameLst>
                                          <p:attrName>style.visibility</p:attrName>
                                        </p:attrNameLst>
                                      </p:cBhvr>
                                      <p:to>
                                        <p:strVal val="visible"/>
                                      </p:to>
                                    </p:set>
                                    <p:animEffect transition="in" filter="fade">
                                      <p:cBhvr>
                                        <p:cTn id="1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28" grpId="0" animBg="1"/>
      <p:bldP spid="29" grpId="0"/>
      <p:bldP spid="32" grpId="0"/>
      <p:bldP spid="46" grpId="0"/>
      <p:bldP spid="55" grpId="0"/>
      <p:bldP spid="22" grpId="0" animBg="1"/>
      <p:bldP spid="60" grpId="0"/>
      <p:bldP spid="68" grpId="0" animBg="1"/>
      <p:bldP spid="67" grpId="0"/>
      <p:bldP spid="83" grpId="0"/>
      <p:bldP spid="84" grpId="0"/>
      <p:bldP spid="85" grpId="0" animBg="1"/>
      <p:bldP spid="47" grpId="0"/>
      <p:bldP spid="50" grpId="0"/>
      <p:bldP spid="51" grpId="0"/>
      <p:bldP spid="86" grpId="0" animBg="1"/>
      <p:bldP spid="87" grpId="0"/>
      <p:bldP spid="88" grpId="0"/>
      <p:bldP spid="89" grpId="0"/>
      <p:bldP spid="100" grpId="0"/>
      <p:bldP spid="101" grpId="0"/>
      <p:bldP spid="107" grpId="0"/>
      <p:bldP spid="72" grpId="0"/>
      <p:bldP spid="73" grpId="0"/>
      <p:bldP spid="74" grpId="0" animBg="1"/>
      <p:bldP spid="75" grpId="0" animBg="1"/>
      <p:bldP spid="77" grpId="0"/>
      <p:bldP spid="81" grpId="0"/>
      <p:bldP spid="59" grpId="0" animBg="1"/>
      <p:bldP spid="61" grpId="0" animBg="1"/>
      <p:bldP spid="57"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000" dirty="0">
                <a:solidFill>
                  <a:schemeClr val="tx2"/>
                </a:solidFill>
              </a:rPr>
              <a:t>Architecture Support</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28</a:t>
            </a:r>
          </a:p>
        </p:txBody>
      </p:sp>
      <p:pic>
        <p:nvPicPr>
          <p:cNvPr id="6" name="Picture 5" descr="safari.png"/>
          <p:cNvPicPr>
            <a:picLocks noChangeAspect="1"/>
          </p:cNvPicPr>
          <p:nvPr/>
        </p:nvPicPr>
        <p:blipFill>
          <a:blip r:embed="rId2"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199763586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Cube 144"/>
          <p:cNvSpPr/>
          <p:nvPr/>
        </p:nvSpPr>
        <p:spPr>
          <a:xfrm>
            <a:off x="1447800" y="1676400"/>
            <a:ext cx="6019800" cy="1246781"/>
          </a:xfrm>
          <a:prstGeom prst="cube">
            <a:avLst>
              <a:gd name="adj" fmla="val 93596"/>
            </a:avLst>
          </a:prstGeom>
          <a:solidFill>
            <a:schemeClr val="accent1">
              <a:lumMod val="60000"/>
              <a:lumOff val="40000"/>
            </a:schemeClr>
          </a:solidFill>
          <a:ln w="3175"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 name="Title 1"/>
          <p:cNvSpPr>
            <a:spLocks noGrp="1"/>
          </p:cNvSpPr>
          <p:nvPr>
            <p:ph type="title"/>
          </p:nvPr>
        </p:nvSpPr>
        <p:spPr/>
        <p:txBody>
          <a:bodyPr/>
          <a:lstStyle/>
          <a:p>
            <a:r>
              <a:rPr lang="en-US" dirty="0" err="1"/>
              <a:t>LazyPIM</a:t>
            </a:r>
            <a:r>
              <a:rPr lang="en-US" dirty="0"/>
              <a:t> Architecture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29</a:t>
            </a:r>
          </a:p>
        </p:txBody>
      </p:sp>
      <p:grpSp>
        <p:nvGrpSpPr>
          <p:cNvPr id="107" name="Group 106"/>
          <p:cNvGrpSpPr/>
          <p:nvPr/>
        </p:nvGrpSpPr>
        <p:grpSpPr>
          <a:xfrm>
            <a:off x="5334000" y="4114800"/>
            <a:ext cx="2895600" cy="1600200"/>
            <a:chOff x="5334000" y="2133600"/>
            <a:chExt cx="3124200" cy="1371600"/>
          </a:xfrm>
        </p:grpSpPr>
        <p:sp>
          <p:nvSpPr>
            <p:cNvPr id="108" name="Rounded Rectangle 107"/>
            <p:cNvSpPr/>
            <p:nvPr/>
          </p:nvSpPr>
          <p:spPr>
            <a:xfrm>
              <a:off x="5334000" y="2133600"/>
              <a:ext cx="3124200" cy="1371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09" name="Rounded Rectangle 108"/>
            <p:cNvSpPr/>
            <p:nvPr/>
          </p:nvSpPr>
          <p:spPr>
            <a:xfrm>
              <a:off x="5486400" y="22860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600" b="1"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10" name="Group 109"/>
            <p:cNvGrpSpPr/>
            <p:nvPr/>
          </p:nvGrpSpPr>
          <p:grpSpPr>
            <a:xfrm>
              <a:off x="6781800" y="2286000"/>
              <a:ext cx="1523999" cy="381001"/>
              <a:chOff x="298939" y="3809998"/>
              <a:chExt cx="3534508" cy="1143002"/>
            </a:xfrm>
          </p:grpSpPr>
          <p:sp>
            <p:nvSpPr>
              <p:cNvPr id="113" name="Rounded Rectangle 112"/>
              <p:cNvSpPr/>
              <p:nvPr/>
            </p:nvSpPr>
            <p:spPr>
              <a:xfrm>
                <a:off x="533399" y="3809998"/>
                <a:ext cx="3048000" cy="1143002"/>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4" name="TextBox 113"/>
              <p:cNvSpPr txBox="1"/>
              <p:nvPr/>
            </p:nvSpPr>
            <p:spPr>
              <a:xfrm>
                <a:off x="298939" y="3830783"/>
                <a:ext cx="3534508" cy="7914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L1 Cache</a:t>
                </a:r>
              </a:p>
            </p:txBody>
          </p:sp>
        </p:grpSp>
        <p:sp>
          <p:nvSpPr>
            <p:cNvPr id="111" name="Rounded Rectangle 110"/>
            <p:cNvSpPr/>
            <p:nvPr/>
          </p:nvSpPr>
          <p:spPr>
            <a:xfrm>
              <a:off x="6934200" y="2743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050" b="1" i="0" u="none" strike="noStrike" kern="1200" cap="none" spc="0" normalizeH="0" baseline="0" noProof="0" dirty="0">
                <a:ln>
                  <a:noFill/>
                </a:ln>
                <a:solidFill>
                  <a:srgbClr val="000000"/>
                </a:solidFill>
                <a:effectLst/>
                <a:uLnTx/>
                <a:uFillTx/>
                <a:latin typeface="Calibri"/>
                <a:ea typeface="+mn-ea"/>
                <a:cs typeface="+mn-cs"/>
              </a:endParaRPr>
            </a:p>
          </p:txBody>
        </p:sp>
        <p:sp>
          <p:nvSpPr>
            <p:cNvPr id="112" name="Rounded Rectangle 111"/>
            <p:cNvSpPr/>
            <p:nvPr/>
          </p:nvSpPr>
          <p:spPr>
            <a:xfrm>
              <a:off x="6934200" y="30480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05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18" name="Group 117"/>
          <p:cNvGrpSpPr/>
          <p:nvPr/>
        </p:nvGrpSpPr>
        <p:grpSpPr>
          <a:xfrm>
            <a:off x="1904999" y="1524000"/>
            <a:ext cx="5029201" cy="1719738"/>
            <a:chOff x="6567443" y="1863241"/>
            <a:chExt cx="5307468" cy="2310036"/>
          </a:xfrm>
        </p:grpSpPr>
        <p:grpSp>
          <p:nvGrpSpPr>
            <p:cNvPr id="119" name="Group 118"/>
            <p:cNvGrpSpPr/>
            <p:nvPr/>
          </p:nvGrpSpPr>
          <p:grpSpPr>
            <a:xfrm>
              <a:off x="6567443" y="1863241"/>
              <a:ext cx="5307468" cy="2310036"/>
              <a:chOff x="3550573" y="1306095"/>
              <a:chExt cx="4656822" cy="1535099"/>
            </a:xfrm>
          </p:grpSpPr>
          <p:sp>
            <p:nvSpPr>
              <p:cNvPr id="121" name="TextBox 120"/>
              <p:cNvSpPr txBox="1"/>
              <p:nvPr/>
            </p:nvSpPr>
            <p:spPr>
              <a:xfrm>
                <a:off x="4066214" y="1676524"/>
                <a:ext cx="447534" cy="242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err="1">
                    <a:ln>
                      <a:noFill/>
                    </a:ln>
                    <a:solidFill>
                      <a:sysClr val="windowText" lastClr="000000"/>
                    </a:solidFill>
                    <a:effectLst/>
                    <a:uLnTx/>
                    <a:uFillTx/>
                    <a:latin typeface="Times New Roman"/>
                    <a:ea typeface="+mn-ea"/>
                    <a:cs typeface="Times New Roman"/>
                  </a:rPr>
                  <a:t>ost</a:t>
                </a:r>
                <a:endParaRPr kumimoji="0" lang="en-US" sz="1400" b="1" i="1" u="none" strike="noStrike" kern="0" cap="none" spc="0" normalizeH="0" baseline="0" noProof="0" dirty="0">
                  <a:ln>
                    <a:noFill/>
                  </a:ln>
                  <a:solidFill>
                    <a:sysClr val="windowText" lastClr="000000"/>
                  </a:solidFill>
                  <a:effectLst/>
                  <a:uLnTx/>
                  <a:uFillTx/>
                  <a:latin typeface="Times New Roman"/>
                  <a:ea typeface="+mn-ea"/>
                  <a:cs typeface="Times New Roman"/>
                </a:endParaRPr>
              </a:p>
            </p:txBody>
          </p:sp>
          <p:cxnSp>
            <p:nvCxnSpPr>
              <p:cNvPr id="122" name="Straight Connector 121"/>
              <p:cNvCxnSpPr/>
              <p:nvPr/>
            </p:nvCxnSpPr>
            <p:spPr>
              <a:xfrm>
                <a:off x="7785350" y="2773501"/>
                <a:ext cx="0" cy="67693"/>
              </a:xfrm>
              <a:prstGeom prst="line">
                <a:avLst/>
              </a:prstGeom>
              <a:noFill/>
              <a:ln w="6350" cap="flat" cmpd="sng" algn="ctr">
                <a:solidFill>
                  <a:sysClr val="windowText" lastClr="000000"/>
                </a:solidFill>
                <a:prstDash val="solid"/>
                <a:miter lim="800000"/>
              </a:ln>
              <a:effectLst/>
            </p:spPr>
          </p:cxnSp>
          <p:sp>
            <p:nvSpPr>
              <p:cNvPr id="123" name="Cube 122"/>
              <p:cNvSpPr/>
              <p:nvPr/>
            </p:nvSpPr>
            <p:spPr>
              <a:xfrm>
                <a:off x="6644730" y="1682868"/>
                <a:ext cx="1562665" cy="710227"/>
              </a:xfrm>
              <a:prstGeom prst="cube">
                <a:avLst>
                  <a:gd name="adj" fmla="val 85440"/>
                </a:avLst>
              </a:prstGeom>
              <a:solidFill>
                <a:srgbClr val="006600"/>
              </a:solidFill>
              <a:ln w="3175" cap="flat" cmpd="sng" algn="ctr">
                <a:solidFill>
                  <a:sysClr val="window" lastClr="FFFFFF">
                    <a:lumMod val="5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4" name="Cube 123"/>
              <p:cNvSpPr/>
              <p:nvPr/>
            </p:nvSpPr>
            <p:spPr>
              <a:xfrm>
                <a:off x="6745867" y="1589475"/>
                <a:ext cx="1391953" cy="651123"/>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5" name="Cube 124"/>
              <p:cNvSpPr/>
              <p:nvPr/>
            </p:nvSpPr>
            <p:spPr>
              <a:xfrm>
                <a:off x="6745867" y="1447785"/>
                <a:ext cx="1391953" cy="651123"/>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6" name="Cube 125"/>
              <p:cNvSpPr/>
              <p:nvPr/>
            </p:nvSpPr>
            <p:spPr>
              <a:xfrm>
                <a:off x="6745867" y="1306095"/>
                <a:ext cx="1391953" cy="651122"/>
              </a:xfrm>
              <a:prstGeom prst="cube">
                <a:avLst>
                  <a:gd name="adj" fmla="val 85440"/>
                </a:avLst>
              </a:prstGeom>
              <a:solidFill>
                <a:srgbClr val="FF6600"/>
              </a:solidFill>
              <a:ln w="3175" cap="flat" cmpd="sng" algn="ctr">
                <a:solidFill>
                  <a:sysClr val="window" lastClr="FFFFFF">
                    <a:lumMod val="50000"/>
                  </a:sysClr>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27" name="Group 126"/>
              <p:cNvGrpSpPr/>
              <p:nvPr/>
            </p:nvGrpSpPr>
            <p:grpSpPr>
              <a:xfrm>
                <a:off x="3550573" y="1510152"/>
                <a:ext cx="1975621" cy="860149"/>
                <a:chOff x="3294343" y="1884333"/>
                <a:chExt cx="1745019" cy="583197"/>
              </a:xfrm>
              <a:solidFill>
                <a:srgbClr val="009C48"/>
              </a:solidFill>
            </p:grpSpPr>
            <p:sp>
              <p:nvSpPr>
                <p:cNvPr id="131" name="Cube 130"/>
                <p:cNvSpPr/>
                <p:nvPr/>
              </p:nvSpPr>
              <p:spPr>
                <a:xfrm>
                  <a:off x="3294343" y="1884333"/>
                  <a:ext cx="1745019" cy="583197"/>
                </a:xfrm>
                <a:prstGeom prst="cube">
                  <a:avLst>
                    <a:gd name="adj" fmla="val 93596"/>
                  </a:avLst>
                </a:prstGeom>
                <a:solidFill>
                  <a:srgbClr val="006600"/>
                </a:solidFill>
                <a:ln w="3175"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2" name="Cube 131"/>
                <p:cNvSpPr/>
                <p:nvPr/>
              </p:nvSpPr>
              <p:spPr>
                <a:xfrm>
                  <a:off x="3390831" y="1930450"/>
                  <a:ext cx="1461565" cy="479158"/>
                </a:xfrm>
                <a:prstGeom prst="cube">
                  <a:avLst>
                    <a:gd name="adj" fmla="val 93596"/>
                  </a:avLst>
                </a:prstGeom>
                <a:solidFill>
                  <a:sysClr val="window" lastClr="FFFFFF">
                    <a:lumMod val="50000"/>
                  </a:sysClr>
                </a:solidFill>
                <a:ln w="3175" cap="flat" cmpd="sng" algn="ctr">
                  <a:solidFill>
                    <a:sysClr val="windowText" lastClr="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28" name="Cube 127"/>
              <p:cNvSpPr/>
              <p:nvPr/>
            </p:nvSpPr>
            <p:spPr>
              <a:xfrm>
                <a:off x="3903363" y="1578169"/>
                <a:ext cx="1199485" cy="632285"/>
              </a:xfrm>
              <a:prstGeom prst="cube">
                <a:avLst>
                  <a:gd name="adj" fmla="val 82478"/>
                </a:avLst>
              </a:prstGeom>
              <a:solidFill>
                <a:sysClr val="window" lastClr="FFFFFF">
                  <a:lumMod val="85000"/>
                </a:sysClr>
              </a:solidFill>
              <a:ln w="3175" cap="flat" cmpd="sng" algn="ctr">
                <a:solidFill>
                  <a:srgbClr val="000000"/>
                </a:solidFill>
                <a:prstDash val="solid"/>
                <a:miter lim="800000"/>
              </a:ln>
              <a:effectLst/>
              <a:scene3d>
                <a:camera prst="orthographicFront"/>
                <a:lightRig rig="threePt" dir="t"/>
              </a:scene3d>
              <a:sp3d prstMaterial="dkEdge"/>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29" name="Straight Arrow Connector 128"/>
              <p:cNvCxnSpPr/>
              <p:nvPr/>
            </p:nvCxnSpPr>
            <p:spPr>
              <a:xfrm flipH="1">
                <a:off x="5190911" y="2050135"/>
                <a:ext cx="1330782" cy="0"/>
              </a:xfrm>
              <a:prstGeom prst="straightConnector1">
                <a:avLst/>
              </a:prstGeom>
              <a:noFill/>
              <a:ln w="57150" cap="flat" cmpd="sng" algn="ctr">
                <a:solidFill>
                  <a:sysClr val="windowText" lastClr="000000"/>
                </a:solidFill>
                <a:prstDash val="solid"/>
                <a:miter lim="800000"/>
                <a:headEnd type="arrow"/>
                <a:tailEnd type="arrow"/>
              </a:ln>
              <a:effectLst/>
            </p:spPr>
          </p:cxnSp>
          <p:sp>
            <p:nvSpPr>
              <p:cNvPr id="130" name="TextBox 129"/>
              <p:cNvSpPr txBox="1"/>
              <p:nvPr/>
            </p:nvSpPr>
            <p:spPr>
              <a:xfrm>
                <a:off x="4230005" y="1619578"/>
                <a:ext cx="587423" cy="32967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Calibri"/>
                    <a:ea typeface="+mn-ea"/>
                    <a:cs typeface="Times New Roman"/>
                  </a:rPr>
                  <a:t>CPU</a:t>
                </a:r>
              </a:p>
            </p:txBody>
          </p:sp>
        </p:grpSp>
        <p:sp>
          <p:nvSpPr>
            <p:cNvPr id="120" name="TextBox 119"/>
            <p:cNvSpPr txBox="1"/>
            <p:nvPr/>
          </p:nvSpPr>
          <p:spPr>
            <a:xfrm>
              <a:off x="10588252" y="1965597"/>
              <a:ext cx="905727" cy="49610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ysClr val="windowText" lastClr="000000"/>
                  </a:solidFill>
                  <a:effectLst/>
                  <a:uLnTx/>
                  <a:uFillTx/>
                  <a:latin typeface="Calibri"/>
                  <a:ea typeface="+mn-ea"/>
                  <a:cs typeface="Times New Roman"/>
                </a:rPr>
                <a:t>DRAM</a:t>
              </a:r>
              <a:endParaRPr kumimoji="0" lang="en-US" sz="1600" b="1" i="1" u="none" strike="noStrike" kern="0" cap="none" spc="0" normalizeH="0" baseline="0" noProof="0" dirty="0">
                <a:ln>
                  <a:noFill/>
                </a:ln>
                <a:solidFill>
                  <a:sysClr val="windowText" lastClr="000000"/>
                </a:solidFill>
                <a:effectLst/>
                <a:uLnTx/>
                <a:uFillTx/>
                <a:latin typeface="Calibri"/>
                <a:ea typeface="+mn-ea"/>
                <a:cs typeface="Times New Roman"/>
              </a:endParaRPr>
            </a:p>
          </p:txBody>
        </p:sp>
      </p:grpSp>
      <p:cxnSp>
        <p:nvCxnSpPr>
          <p:cNvPr id="135" name="Straight Connector 134"/>
          <p:cNvCxnSpPr/>
          <p:nvPr/>
        </p:nvCxnSpPr>
        <p:spPr>
          <a:xfrm flipH="1">
            <a:off x="2895600" y="2667000"/>
            <a:ext cx="228600" cy="228600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1" idx="2"/>
          </p:cNvCxnSpPr>
          <p:nvPr/>
        </p:nvCxnSpPr>
        <p:spPr>
          <a:xfrm flipH="1">
            <a:off x="381000" y="2685352"/>
            <a:ext cx="1523999" cy="1429448"/>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248400" y="2667000"/>
            <a:ext cx="1905000" cy="152400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23" idx="2"/>
          </p:cNvCxnSpPr>
          <p:nvPr/>
        </p:nvCxnSpPr>
        <p:spPr>
          <a:xfrm>
            <a:off x="5246578" y="2683820"/>
            <a:ext cx="163622" cy="1507180"/>
          </a:xfrm>
          <a:prstGeom prst="line">
            <a:avLst/>
          </a:prstGeom>
          <a:ln w="25400">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228600" y="4038600"/>
            <a:ext cx="2667000" cy="2209800"/>
            <a:chOff x="533400" y="1981200"/>
            <a:chExt cx="3200400" cy="2743200"/>
          </a:xfrm>
        </p:grpSpPr>
        <p:grpSp>
          <p:nvGrpSpPr>
            <p:cNvPr id="152" name="Group 151"/>
            <p:cNvGrpSpPr/>
            <p:nvPr/>
          </p:nvGrpSpPr>
          <p:grpSpPr>
            <a:xfrm>
              <a:off x="533400" y="1981200"/>
              <a:ext cx="3200400" cy="2743200"/>
              <a:chOff x="457200" y="2133600"/>
              <a:chExt cx="3200400" cy="2743200"/>
            </a:xfrm>
          </p:grpSpPr>
          <p:sp>
            <p:nvSpPr>
              <p:cNvPr id="154" name="Rounded Rectangle 153"/>
              <p:cNvSpPr/>
              <p:nvPr/>
            </p:nvSpPr>
            <p:spPr>
              <a:xfrm>
                <a:off x="457200" y="2133600"/>
                <a:ext cx="3200400" cy="27432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55" name="Rounded Rectangle 154"/>
              <p:cNvSpPr/>
              <p:nvPr/>
            </p:nvSpPr>
            <p:spPr>
              <a:xfrm>
                <a:off x="685800" y="2286000"/>
                <a:ext cx="1420664" cy="94421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56" name="Group 155"/>
              <p:cNvGrpSpPr/>
              <p:nvPr/>
            </p:nvGrpSpPr>
            <p:grpSpPr>
              <a:xfrm>
                <a:off x="609600" y="3352800"/>
                <a:ext cx="2895600" cy="1371600"/>
                <a:chOff x="533400" y="3581400"/>
                <a:chExt cx="2895600" cy="1371600"/>
              </a:xfrm>
            </p:grpSpPr>
            <p:sp>
              <p:nvSpPr>
                <p:cNvPr id="157" name="Rounded Rectangle 156"/>
                <p:cNvSpPr/>
                <p:nvPr/>
              </p:nvSpPr>
              <p:spPr>
                <a:xfrm>
                  <a:off x="533400" y="3581400"/>
                  <a:ext cx="2895600" cy="137160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8" name="Rounded Rectangle 157"/>
                <p:cNvSpPr/>
                <p:nvPr/>
              </p:nvSpPr>
              <p:spPr>
                <a:xfrm>
                  <a:off x="19812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59" name="Rounded Rectangle 158"/>
                <p:cNvSpPr/>
                <p:nvPr/>
              </p:nvSpPr>
              <p:spPr>
                <a:xfrm>
                  <a:off x="2057400" y="43434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050" b="1" i="0" u="none" strike="noStrike" kern="1200" cap="none" spc="0" normalizeH="0" baseline="0" noProof="0" dirty="0">
                    <a:ln>
                      <a:noFill/>
                    </a:ln>
                    <a:solidFill>
                      <a:srgbClr val="000000"/>
                    </a:solidFill>
                    <a:effectLst/>
                    <a:uLnTx/>
                    <a:uFillTx/>
                    <a:latin typeface="Calibri"/>
                    <a:ea typeface="+mn-ea"/>
                    <a:cs typeface="+mn-cs"/>
                  </a:endParaRPr>
                </a:p>
              </p:txBody>
            </p:sp>
            <p:sp>
              <p:nvSpPr>
                <p:cNvPr id="160" name="TextBox 159"/>
                <p:cNvSpPr txBox="1"/>
                <p:nvPr/>
              </p:nvSpPr>
              <p:spPr>
                <a:xfrm>
                  <a:off x="1219200" y="3657600"/>
                  <a:ext cx="1542184" cy="4202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Shared LLC</a:t>
                  </a:r>
                </a:p>
              </p:txBody>
            </p:sp>
            <p:sp>
              <p:nvSpPr>
                <p:cNvPr id="161" name="Rounded Rectangle 160"/>
                <p:cNvSpPr/>
                <p:nvPr/>
              </p:nvSpPr>
              <p:spPr>
                <a:xfrm>
                  <a:off x="685800" y="41148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100" b="1" i="0" u="none" strike="noStrike" kern="1200" cap="none" spc="0" normalizeH="0" baseline="0" noProof="0" dirty="0">
                    <a:ln>
                      <a:noFill/>
                    </a:ln>
                    <a:solidFill>
                      <a:srgbClr val="000000"/>
                    </a:solidFill>
                    <a:effectLst/>
                    <a:uLnTx/>
                    <a:uFillTx/>
                    <a:latin typeface="Calibri"/>
                    <a:ea typeface="+mn-ea"/>
                    <a:cs typeface="+mn-cs"/>
                  </a:endParaRPr>
                </a:p>
              </p:txBody>
            </p:sp>
          </p:grpSp>
        </p:grpSp>
        <p:sp>
          <p:nvSpPr>
            <p:cNvPr id="153" name="Rounded Rectangle 152"/>
            <p:cNvSpPr/>
            <p:nvPr/>
          </p:nvSpPr>
          <p:spPr>
            <a:xfrm>
              <a:off x="2286000" y="2667000"/>
              <a:ext cx="1143000"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L1 Cache</a:t>
              </a:r>
            </a:p>
          </p:txBody>
        </p:sp>
      </p:grpSp>
      <p:grpSp>
        <p:nvGrpSpPr>
          <p:cNvPr id="3" name="Group 2"/>
          <p:cNvGrpSpPr/>
          <p:nvPr/>
        </p:nvGrpSpPr>
        <p:grpSpPr>
          <a:xfrm>
            <a:off x="685800" y="2438400"/>
            <a:ext cx="7620000" cy="2819400"/>
            <a:chOff x="1447800" y="3733800"/>
            <a:chExt cx="7620000" cy="3276600"/>
          </a:xfrm>
        </p:grpSpPr>
        <p:sp>
          <p:nvSpPr>
            <p:cNvPr id="169" name="Rounded Rectangle 168"/>
            <p:cNvSpPr/>
            <p:nvPr/>
          </p:nvSpPr>
          <p:spPr>
            <a:xfrm>
              <a:off x="1447800" y="3733800"/>
              <a:ext cx="7620000" cy="3276600"/>
            </a:xfrm>
            <a:prstGeom prst="roundRect">
              <a:avLst/>
            </a:prstGeom>
            <a:ln w="76200" cmpd="sng">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70" name="TextBox 169"/>
            <p:cNvSpPr txBox="1"/>
            <p:nvPr/>
          </p:nvSpPr>
          <p:spPr>
            <a:xfrm>
              <a:off x="1600200" y="4176584"/>
              <a:ext cx="7083991" cy="2682647"/>
            </a:xfrm>
            <a:prstGeom prst="rect">
              <a:avLst/>
            </a:prstGeom>
            <a:noFill/>
          </p:spPr>
          <p:txBody>
            <a:bodyPr wrap="non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How does </a:t>
              </a:r>
              <a:r>
                <a:rPr kumimoji="0" lang="en-US" sz="24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LazyPIM</a:t>
              </a: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support </a:t>
              </a:r>
              <a:r>
                <a:rPr kumimoji="0" lang="en-US" sz="2400" b="1" i="0" u="none" strike="noStrike" kern="1200" cap="none" spc="0" normalizeH="0" baseline="0" noProof="0" dirty="0">
                  <a:ln>
                    <a:noFill/>
                  </a:ln>
                  <a:solidFill>
                    <a:srgbClr val="0000FF"/>
                  </a:solidFill>
                  <a:effectLst/>
                  <a:uLnTx/>
                  <a:uFillTx/>
                  <a:latin typeface="Calibri"/>
                  <a:ea typeface="+mn-ea"/>
                  <a:cs typeface="+mn-cs"/>
                </a:rPr>
                <a:t>speculative execution</a:t>
              </a: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How does LazyPIM implement </a:t>
              </a:r>
              <a:r>
                <a:rPr kumimoji="0" lang="en-US" sz="2400" b="1" i="0" u="none" strike="noStrike" kern="1200" cap="none" spc="0" normalizeH="0" baseline="0" noProof="0" dirty="0">
                  <a:ln>
                    <a:noFill/>
                  </a:ln>
                  <a:solidFill>
                    <a:srgbClr val="0000FF"/>
                  </a:solidFill>
                  <a:effectLst/>
                  <a:uLnTx/>
                  <a:uFillTx/>
                  <a:latin typeface="Calibri"/>
                  <a:ea typeface="+mn-ea"/>
                  <a:cs typeface="+mn-cs"/>
                </a:rPr>
                <a:t>signatures</a:t>
              </a: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How does </a:t>
              </a:r>
              <a:r>
                <a:rPr kumimoji="0" lang="en-US" sz="2400" b="1" i="0" u="none" strike="noStrike" kern="1200" cap="none" spc="0" normalizeH="0" baseline="0" noProof="0" dirty="0" err="1">
                  <a:ln>
                    <a:noFill/>
                  </a:ln>
                  <a:solidFill>
                    <a:prstClr val="black">
                      <a:lumMod val="75000"/>
                      <a:lumOff val="25000"/>
                    </a:prstClr>
                  </a:solidFill>
                  <a:effectLst/>
                  <a:uLnTx/>
                  <a:uFillTx/>
                  <a:latin typeface="Calibri"/>
                  <a:ea typeface="+mn-ea"/>
                  <a:cs typeface="+mn-cs"/>
                </a:rPr>
                <a:t>LazyPIM</a:t>
              </a: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 </a:t>
              </a:r>
              <a:r>
                <a:rPr kumimoji="0" lang="en-US" sz="2400" b="1" i="0" u="none" strike="noStrike" kern="1200" cap="none" spc="0" normalizeH="0" baseline="0" noProof="0" dirty="0">
                  <a:ln>
                    <a:noFill/>
                  </a:ln>
                  <a:solidFill>
                    <a:srgbClr val="0000FF"/>
                  </a:solidFill>
                  <a:effectLst/>
                  <a:uLnTx/>
                  <a:uFillTx/>
                  <a:latin typeface="Calibri"/>
                  <a:ea typeface="+mn-ea"/>
                  <a:cs typeface="+mn-cs"/>
                </a:rPr>
                <a:t>handle conflicts</a:t>
              </a:r>
              <a: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a:t>
              </a:r>
              <a:br>
                <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rPr>
              </a:b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pic>
        <p:nvPicPr>
          <p:cNvPr id="45" name="Picture 44"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263087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500"/>
                                        <p:tgtEl>
                                          <p:spTgt spid="135"/>
                                        </p:tgtEl>
                                      </p:cBhvr>
                                    </p:animEffect>
                                  </p:childTnLst>
                                </p:cTn>
                              </p:par>
                              <p:par>
                                <p:cTn id="16" presetID="10" presetClass="entr" presetSubtype="0" fill="hold" nodeType="with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fade">
                                      <p:cBhvr>
                                        <p:cTn id="18" dur="500"/>
                                        <p:tgtEl>
                                          <p:spTgt spid="138"/>
                                        </p:tgtEl>
                                      </p:cBhvr>
                                    </p:animEffect>
                                  </p:childTnLst>
                                </p:cTn>
                              </p:par>
                              <p:par>
                                <p:cTn id="19" presetID="10" presetClass="entr" presetSubtype="0" fill="hold"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par>
                                <p:cTn id="22" presetID="10" presetClass="entr" presetSubtype="0" fill="hold"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500"/>
                                        <p:tgtEl>
                                          <p:spTgt spid="143"/>
                                        </p:tgtEl>
                                      </p:cBhvr>
                                    </p:animEffect>
                                  </p:childTnLst>
                                </p:cTn>
                              </p:par>
                              <p:par>
                                <p:cTn id="25" presetID="10"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animEffect transition="in" filter="fade">
                                      <p:cBhvr>
                                        <p:cTn id="27" dur="500"/>
                                        <p:tgtEl>
                                          <p:spTgt spid="141"/>
                                        </p:tgtEl>
                                      </p:cBhvr>
                                    </p:animEffect>
                                  </p:childTnLst>
                                </p:cTn>
                              </p:par>
                              <p:par>
                                <p:cTn id="28" presetID="10" presetClass="entr" presetSubtype="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fade">
                                      <p:cBhvr>
                                        <p:cTn id="30" dur="500"/>
                                        <p:tgtEl>
                                          <p:spTgt spid="10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2" name="Title 1"/>
          <p:cNvSpPr>
            <a:spLocks noGrp="1"/>
          </p:cNvSpPr>
          <p:nvPr>
            <p:ph type="title"/>
          </p:nvPr>
        </p:nvSpPr>
        <p:spPr/>
        <p:txBody>
          <a:bodyPr/>
          <a:lstStyle/>
          <a:p>
            <a:r>
              <a:rPr lang="en-US" dirty="0"/>
              <a:t>Speculative Execution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30</a:t>
            </a:r>
          </a:p>
        </p:txBody>
      </p:sp>
      <p:cxnSp>
        <p:nvCxnSpPr>
          <p:cNvPr id="65" name="Straight Connector 64"/>
          <p:cNvCxnSpPr/>
          <p:nvPr/>
        </p:nvCxnSpPr>
        <p:spPr>
          <a:xfrm flipV="1">
            <a:off x="4724400" y="2057400"/>
            <a:ext cx="0" cy="3962400"/>
          </a:xfrm>
          <a:prstGeom prst="line">
            <a:avLst/>
          </a:prstGeom>
          <a:ln w="38100" cmpd="sng">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3400" y="2286000"/>
            <a:ext cx="3200400" cy="2743200"/>
            <a:chOff x="533400" y="1981200"/>
            <a:chExt cx="3200400" cy="2743200"/>
          </a:xfrm>
        </p:grpSpPr>
        <p:grpSp>
          <p:nvGrpSpPr>
            <p:cNvPr id="6" name="Group 5"/>
            <p:cNvGrpSpPr/>
            <p:nvPr/>
          </p:nvGrpSpPr>
          <p:grpSpPr>
            <a:xfrm>
              <a:off x="533400" y="1981200"/>
              <a:ext cx="3200400" cy="2743200"/>
              <a:chOff x="457200" y="2133600"/>
              <a:chExt cx="3200400" cy="2743200"/>
            </a:xfrm>
          </p:grpSpPr>
          <p:sp>
            <p:nvSpPr>
              <p:cNvPr id="62" name="Rounded Rectangle 61"/>
              <p:cNvSpPr/>
              <p:nvPr/>
            </p:nvSpPr>
            <p:spPr>
              <a:xfrm>
                <a:off x="457200" y="2133600"/>
                <a:ext cx="3200400" cy="27432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9" name="Rounded Rectangle 8"/>
              <p:cNvSpPr/>
              <p:nvPr/>
            </p:nvSpPr>
            <p:spPr>
              <a:xfrm>
                <a:off x="685800" y="2286000"/>
                <a:ext cx="1420664" cy="94421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7" name="Group 46"/>
              <p:cNvGrpSpPr/>
              <p:nvPr/>
            </p:nvGrpSpPr>
            <p:grpSpPr>
              <a:xfrm>
                <a:off x="609600" y="3352800"/>
                <a:ext cx="2895600" cy="1371600"/>
                <a:chOff x="533400" y="3581400"/>
                <a:chExt cx="2895600" cy="1371600"/>
              </a:xfrm>
            </p:grpSpPr>
            <p:sp>
              <p:nvSpPr>
                <p:cNvPr id="20" name="Rounded Rectangle 19"/>
                <p:cNvSpPr/>
                <p:nvPr/>
              </p:nvSpPr>
              <p:spPr>
                <a:xfrm>
                  <a:off x="533400" y="3581400"/>
                  <a:ext cx="2895600" cy="137160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a:off x="19812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Rounded Rectangle 21"/>
                <p:cNvSpPr/>
                <p:nvPr/>
              </p:nvSpPr>
              <p:spPr>
                <a:xfrm>
                  <a:off x="2057400" y="43434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TextBox 22"/>
                <p:cNvSpPr txBox="1"/>
                <p:nvPr/>
              </p:nvSpPr>
              <p:spPr>
                <a:xfrm>
                  <a:off x="1219200" y="3657600"/>
                  <a:ext cx="15421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Shared LLC</a:t>
                  </a:r>
                </a:p>
              </p:txBody>
            </p:sp>
            <p:sp>
              <p:nvSpPr>
                <p:cNvPr id="24" name="Rounded Rectangle 23"/>
                <p:cNvSpPr/>
                <p:nvPr/>
              </p:nvSpPr>
              <p:spPr>
                <a:xfrm>
                  <a:off x="685800" y="41148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grpSp>
        <p:sp>
          <p:nvSpPr>
            <p:cNvPr id="46" name="Rounded Rectangle 45"/>
            <p:cNvSpPr/>
            <p:nvPr/>
          </p:nvSpPr>
          <p:spPr>
            <a:xfrm>
              <a:off x="2286000" y="2667000"/>
              <a:ext cx="1143000"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L1 Cache</a:t>
              </a:r>
            </a:p>
          </p:txBody>
        </p:sp>
      </p:grpSp>
      <p:grpSp>
        <p:nvGrpSpPr>
          <p:cNvPr id="7" name="Group 6"/>
          <p:cNvGrpSpPr/>
          <p:nvPr/>
        </p:nvGrpSpPr>
        <p:grpSpPr>
          <a:xfrm>
            <a:off x="5638800" y="2971800"/>
            <a:ext cx="3124200" cy="1371600"/>
            <a:chOff x="5334000" y="2133600"/>
            <a:chExt cx="3124200" cy="1371600"/>
          </a:xfrm>
        </p:grpSpPr>
        <p:sp>
          <p:nvSpPr>
            <p:cNvPr id="59" name="Rounded Rectangle 58"/>
            <p:cNvSpPr/>
            <p:nvPr/>
          </p:nvSpPr>
          <p:spPr>
            <a:xfrm>
              <a:off x="5334000" y="2133600"/>
              <a:ext cx="3124200" cy="1371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0" name="Rounded Rectangle 9"/>
            <p:cNvSpPr/>
            <p:nvPr/>
          </p:nvSpPr>
          <p:spPr>
            <a:xfrm>
              <a:off x="5486400" y="22860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9" name="Rounded Rectangle 48"/>
            <p:cNvSpPr/>
            <p:nvPr/>
          </p:nvSpPr>
          <p:spPr>
            <a:xfrm>
              <a:off x="6882894" y="2286000"/>
              <a:ext cx="1314228"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L1 Cache</a:t>
              </a:r>
            </a:p>
          </p:txBody>
        </p:sp>
        <p:sp>
          <p:nvSpPr>
            <p:cNvPr id="54" name="Rounded Rectangle 53"/>
            <p:cNvSpPr/>
            <p:nvPr/>
          </p:nvSpPr>
          <p:spPr>
            <a:xfrm>
              <a:off x="6934200" y="2743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Rounded Rectangle 57"/>
            <p:cNvSpPr/>
            <p:nvPr/>
          </p:nvSpPr>
          <p:spPr>
            <a:xfrm>
              <a:off x="6934200" y="30480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1" name="Left-Right Arrow 60"/>
          <p:cNvSpPr/>
          <p:nvPr/>
        </p:nvSpPr>
        <p:spPr>
          <a:xfrm>
            <a:off x="4038600" y="3352800"/>
            <a:ext cx="1371600" cy="348863"/>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0" y="0"/>
            <a:ext cx="9144000" cy="6858000"/>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1" name="Rounded Rectangle 30"/>
          <p:cNvSpPr/>
          <p:nvPr/>
        </p:nvSpPr>
        <p:spPr bwMode="auto">
          <a:xfrm>
            <a:off x="990600" y="381001"/>
            <a:ext cx="7543800" cy="1188720"/>
          </a:xfrm>
          <a:prstGeom prst="roundRect">
            <a:avLst/>
          </a:prstGeom>
          <a:solidFill>
            <a:schemeClr val="bg1"/>
          </a:solidFill>
          <a:ln w="76200">
            <a:solidFill>
              <a:schemeClr val="tx2"/>
            </a:solidFill>
            <a:prstDash val="solid"/>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t> </a:t>
            </a: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endPar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endParaRPr>
          </a:p>
        </p:txBody>
      </p:sp>
      <p:sp>
        <p:nvSpPr>
          <p:cNvPr id="32" name="Rounded Rectangle 31"/>
          <p:cNvSpPr/>
          <p:nvPr/>
        </p:nvSpPr>
        <p:spPr>
          <a:xfrm>
            <a:off x="5791200" y="31242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3" name="Rounded Rectangle 32"/>
          <p:cNvSpPr/>
          <p:nvPr/>
        </p:nvSpPr>
        <p:spPr>
          <a:xfrm>
            <a:off x="7162800" y="3124200"/>
            <a:ext cx="1314228"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L1 Cache</a:t>
            </a:r>
          </a:p>
        </p:txBody>
      </p:sp>
      <p:sp>
        <p:nvSpPr>
          <p:cNvPr id="34" name="Rounded Rectangle 33"/>
          <p:cNvSpPr/>
          <p:nvPr/>
        </p:nvSpPr>
        <p:spPr>
          <a:xfrm>
            <a:off x="8382000" y="3124200"/>
            <a:ext cx="228600" cy="3810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extBox 2"/>
          <p:cNvSpPr txBox="1"/>
          <p:nvPr/>
        </p:nvSpPr>
        <p:spPr>
          <a:xfrm>
            <a:off x="1143000" y="914400"/>
            <a:ext cx="739140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One-bit flag per cache line to mark all </a:t>
            </a:r>
            <a:r>
              <a:rPr kumimoji="0" lang="en-US" sz="2000" b="0" i="0" u="none" strike="noStrike" kern="1200" cap="none" spc="0" normalizeH="0" baseline="0" noProof="0" dirty="0">
                <a:ln>
                  <a:noFill/>
                </a:ln>
                <a:solidFill>
                  <a:srgbClr val="0000FF"/>
                </a:solidFill>
                <a:effectLst/>
                <a:uLnTx/>
                <a:uFillTx/>
                <a:latin typeface="Calibri"/>
                <a:ea typeface="+mn-ea"/>
                <a:cs typeface="+mn-cs"/>
              </a:rPr>
              <a:t>data updates </a:t>
            </a:r>
            <a:r>
              <a:rPr kumimoji="0" lang="en-US" sz="2000" b="0" i="0" u="none" strike="noStrike" kern="1200" cap="none" spc="0" normalizeH="0" baseline="0" noProof="0" dirty="0">
                <a:ln>
                  <a:noFill/>
                </a:ln>
                <a:solidFill>
                  <a:prstClr val="black"/>
                </a:solidFill>
                <a:effectLst/>
                <a:uLnTx/>
                <a:uFillTx/>
                <a:latin typeface="Calibri"/>
                <a:ea typeface="+mn-ea"/>
                <a:cs typeface="+mn-cs"/>
              </a:rPr>
              <a:t>as </a:t>
            </a:r>
            <a:r>
              <a:rPr kumimoji="0" lang="en-US" sz="2000" b="0" i="0" u="none" strike="noStrike" kern="1200" cap="none" spc="0" normalizeH="0" baseline="0" noProof="0" dirty="0">
                <a:ln>
                  <a:noFill/>
                </a:ln>
                <a:solidFill>
                  <a:srgbClr val="0000FF"/>
                </a:solidFill>
                <a:effectLst/>
                <a:uLnTx/>
                <a:uFillTx/>
                <a:latin typeface="Calibri"/>
                <a:ea typeface="+mn-ea"/>
                <a:cs typeface="+mn-cs"/>
              </a:rPr>
              <a:t>speculative</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1" name="Straight Arrow Connector 10"/>
          <p:cNvCxnSpPr>
            <a:stCxn id="34" idx="2"/>
          </p:cNvCxnSpPr>
          <p:nvPr/>
        </p:nvCxnSpPr>
        <p:spPr>
          <a:xfrm flipH="1">
            <a:off x="7315200" y="3505200"/>
            <a:ext cx="1181100" cy="2133600"/>
          </a:xfrm>
          <a:prstGeom prst="straightConnector1">
            <a:avLst/>
          </a:prstGeom>
          <a:ln w="5715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99456" y="5715000"/>
            <a:ext cx="293782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Speculative write bits</a:t>
            </a:r>
          </a:p>
        </p:txBody>
      </p:sp>
      <p:sp>
        <p:nvSpPr>
          <p:cNvPr id="5" name="TextBox 4"/>
          <p:cNvSpPr txBox="1"/>
          <p:nvPr/>
        </p:nvSpPr>
        <p:spPr>
          <a:xfrm>
            <a:off x="1143000" y="457200"/>
            <a:ext cx="3590734"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Tracking speculative updates</a:t>
            </a:r>
          </a:p>
        </p:txBody>
      </p:sp>
    </p:spTree>
    <p:extLst>
      <p:ext uri="{BB962C8B-B14F-4D97-AF65-F5344CB8AC3E}">
        <p14:creationId xmlns:p14="http://schemas.microsoft.com/office/powerpoint/2010/main" val="97118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5" grpId="0" animBg="1"/>
      <p:bldP spid="31" grpId="0" animBg="1"/>
      <p:bldP spid="32" grpId="0" animBg="1"/>
      <p:bldP spid="33" grpId="0" animBg="1"/>
      <p:bldP spid="34" grpId="0" animBg="1"/>
      <p:bldP spid="3" grpId="0"/>
      <p:bldP spid="12" grpId="0"/>
      <p:bldP spid="5"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2" name="Title 1"/>
          <p:cNvSpPr>
            <a:spLocks noGrp="1"/>
          </p:cNvSpPr>
          <p:nvPr>
            <p:ph type="title"/>
          </p:nvPr>
        </p:nvSpPr>
        <p:spPr/>
        <p:txBody>
          <a:bodyPr/>
          <a:lstStyle/>
          <a:p>
            <a:r>
              <a:rPr lang="en-US" dirty="0"/>
              <a:t>Speculative Execution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31</a:t>
            </a:r>
          </a:p>
        </p:txBody>
      </p:sp>
      <p:cxnSp>
        <p:nvCxnSpPr>
          <p:cNvPr id="65" name="Straight Connector 64"/>
          <p:cNvCxnSpPr/>
          <p:nvPr/>
        </p:nvCxnSpPr>
        <p:spPr>
          <a:xfrm flipV="1">
            <a:off x="4724400" y="2057400"/>
            <a:ext cx="0" cy="3962400"/>
          </a:xfrm>
          <a:prstGeom prst="line">
            <a:avLst/>
          </a:prstGeom>
          <a:ln w="38100" cmpd="sng">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3400" y="2286000"/>
            <a:ext cx="3200400" cy="2743200"/>
            <a:chOff x="533400" y="1981200"/>
            <a:chExt cx="3200400" cy="2743200"/>
          </a:xfrm>
        </p:grpSpPr>
        <p:grpSp>
          <p:nvGrpSpPr>
            <p:cNvPr id="6" name="Group 5"/>
            <p:cNvGrpSpPr/>
            <p:nvPr/>
          </p:nvGrpSpPr>
          <p:grpSpPr>
            <a:xfrm>
              <a:off x="533400" y="1981200"/>
              <a:ext cx="3200400" cy="2743200"/>
              <a:chOff x="457200" y="2133600"/>
              <a:chExt cx="3200400" cy="2743200"/>
            </a:xfrm>
          </p:grpSpPr>
          <p:sp>
            <p:nvSpPr>
              <p:cNvPr id="62" name="Rounded Rectangle 61"/>
              <p:cNvSpPr/>
              <p:nvPr/>
            </p:nvSpPr>
            <p:spPr>
              <a:xfrm>
                <a:off x="457200" y="2133600"/>
                <a:ext cx="3200400" cy="27432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9" name="Rounded Rectangle 8"/>
              <p:cNvSpPr/>
              <p:nvPr/>
            </p:nvSpPr>
            <p:spPr>
              <a:xfrm>
                <a:off x="685800" y="2286000"/>
                <a:ext cx="1420664" cy="94421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7" name="Group 46"/>
              <p:cNvGrpSpPr/>
              <p:nvPr/>
            </p:nvGrpSpPr>
            <p:grpSpPr>
              <a:xfrm>
                <a:off x="609600" y="3352800"/>
                <a:ext cx="2895600" cy="1371600"/>
                <a:chOff x="533400" y="3581400"/>
                <a:chExt cx="2895600" cy="1371600"/>
              </a:xfrm>
            </p:grpSpPr>
            <p:sp>
              <p:nvSpPr>
                <p:cNvPr id="20" name="Rounded Rectangle 19"/>
                <p:cNvSpPr/>
                <p:nvPr/>
              </p:nvSpPr>
              <p:spPr>
                <a:xfrm>
                  <a:off x="533400" y="3581400"/>
                  <a:ext cx="2895600" cy="137160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a:off x="19812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Rounded Rectangle 21"/>
                <p:cNvSpPr/>
                <p:nvPr/>
              </p:nvSpPr>
              <p:spPr>
                <a:xfrm>
                  <a:off x="2057400" y="43434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TextBox 22"/>
                <p:cNvSpPr txBox="1"/>
                <p:nvPr/>
              </p:nvSpPr>
              <p:spPr>
                <a:xfrm>
                  <a:off x="1219200" y="3657600"/>
                  <a:ext cx="15421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Shared LLC</a:t>
                  </a:r>
                </a:p>
              </p:txBody>
            </p:sp>
            <p:sp>
              <p:nvSpPr>
                <p:cNvPr id="24" name="Rounded Rectangle 23"/>
                <p:cNvSpPr/>
                <p:nvPr/>
              </p:nvSpPr>
              <p:spPr>
                <a:xfrm>
                  <a:off x="685800" y="41148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grpSp>
        <p:sp>
          <p:nvSpPr>
            <p:cNvPr id="46" name="Rounded Rectangle 45"/>
            <p:cNvSpPr/>
            <p:nvPr/>
          </p:nvSpPr>
          <p:spPr>
            <a:xfrm>
              <a:off x="2286000" y="2667000"/>
              <a:ext cx="1143000"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L1 Cache</a:t>
              </a:r>
            </a:p>
          </p:txBody>
        </p:sp>
      </p:grpSp>
      <p:grpSp>
        <p:nvGrpSpPr>
          <p:cNvPr id="8" name="Group 7"/>
          <p:cNvGrpSpPr/>
          <p:nvPr/>
        </p:nvGrpSpPr>
        <p:grpSpPr>
          <a:xfrm>
            <a:off x="5638800" y="2971800"/>
            <a:ext cx="3124200" cy="1371600"/>
            <a:chOff x="5638800" y="2133600"/>
            <a:chExt cx="3124200" cy="1371600"/>
          </a:xfrm>
        </p:grpSpPr>
        <p:grpSp>
          <p:nvGrpSpPr>
            <p:cNvPr id="7" name="Group 6"/>
            <p:cNvGrpSpPr/>
            <p:nvPr/>
          </p:nvGrpSpPr>
          <p:grpSpPr>
            <a:xfrm>
              <a:off x="5638800" y="2133600"/>
              <a:ext cx="3124200" cy="1371600"/>
              <a:chOff x="5334000" y="2133600"/>
              <a:chExt cx="3124200" cy="1371600"/>
            </a:xfrm>
          </p:grpSpPr>
          <p:sp>
            <p:nvSpPr>
              <p:cNvPr id="59" name="Rounded Rectangle 58"/>
              <p:cNvSpPr/>
              <p:nvPr/>
            </p:nvSpPr>
            <p:spPr>
              <a:xfrm>
                <a:off x="5334000" y="2133600"/>
                <a:ext cx="3124200" cy="1371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0" name="Rounded Rectangle 9"/>
              <p:cNvSpPr/>
              <p:nvPr/>
            </p:nvSpPr>
            <p:spPr>
              <a:xfrm>
                <a:off x="5486400" y="22860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9" name="Rounded Rectangle 48"/>
              <p:cNvSpPr/>
              <p:nvPr/>
            </p:nvSpPr>
            <p:spPr>
              <a:xfrm>
                <a:off x="6882894" y="2286000"/>
                <a:ext cx="1314228"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L1 Cache</a:t>
                </a:r>
              </a:p>
            </p:txBody>
          </p:sp>
          <p:sp>
            <p:nvSpPr>
              <p:cNvPr id="54" name="Rounded Rectangle 53"/>
              <p:cNvSpPr/>
              <p:nvPr/>
            </p:nvSpPr>
            <p:spPr>
              <a:xfrm>
                <a:off x="6934200" y="2743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Rounded Rectangle 57"/>
              <p:cNvSpPr/>
              <p:nvPr/>
            </p:nvSpPr>
            <p:spPr>
              <a:xfrm>
                <a:off x="6934200" y="30480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0" name="Rounded Rectangle 59"/>
            <p:cNvSpPr/>
            <p:nvPr/>
          </p:nvSpPr>
          <p:spPr>
            <a:xfrm>
              <a:off x="8305800" y="2286000"/>
              <a:ext cx="228600" cy="3810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1" name="Left-Right Arrow 60"/>
          <p:cNvSpPr/>
          <p:nvPr/>
        </p:nvSpPr>
        <p:spPr>
          <a:xfrm>
            <a:off x="4038600" y="3352800"/>
            <a:ext cx="1371600" cy="348863"/>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0" y="-8965"/>
            <a:ext cx="9144000" cy="6866965"/>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5" name="Rounded Rectangle 34"/>
          <p:cNvSpPr/>
          <p:nvPr/>
        </p:nvSpPr>
        <p:spPr>
          <a:xfrm>
            <a:off x="2133600" y="41910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6" name="Rounded Rectangle 35"/>
          <p:cNvSpPr/>
          <p:nvPr/>
        </p:nvSpPr>
        <p:spPr>
          <a:xfrm>
            <a:off x="22098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9" name="Rounded Rectangle 38"/>
          <p:cNvSpPr/>
          <p:nvPr/>
        </p:nvSpPr>
        <p:spPr>
          <a:xfrm>
            <a:off x="7239000" y="35814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0" name="Rounded Rectangle 39"/>
          <p:cNvSpPr/>
          <p:nvPr/>
        </p:nvSpPr>
        <p:spPr>
          <a:xfrm>
            <a:off x="7239000" y="3886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1" name="Rounded Rectangle 40"/>
          <p:cNvSpPr/>
          <p:nvPr/>
        </p:nvSpPr>
        <p:spPr bwMode="auto">
          <a:xfrm>
            <a:off x="3200400" y="5257800"/>
            <a:ext cx="5852160" cy="1463040"/>
          </a:xfrm>
          <a:prstGeom prst="roundRect">
            <a:avLst/>
          </a:prstGeom>
          <a:solidFill>
            <a:schemeClr val="bg1"/>
          </a:solidFill>
          <a:ln w="76200">
            <a:solidFill>
              <a:schemeClr val="tx2"/>
            </a:solidFill>
            <a:prstDash val="solid"/>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t> </a:t>
            </a: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endPar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endParaRPr>
          </a:p>
        </p:txBody>
      </p:sp>
      <p:sp>
        <p:nvSpPr>
          <p:cNvPr id="42" name="TextBox 41"/>
          <p:cNvSpPr txBox="1"/>
          <p:nvPr/>
        </p:nvSpPr>
        <p:spPr>
          <a:xfrm>
            <a:off x="3505200" y="5715000"/>
            <a:ext cx="548640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a:t>
            </a:r>
            <a:r>
              <a:rPr kumimoji="0" lang="en-US" sz="2000" b="0" i="0" u="none" strike="noStrike" kern="1200" cap="none" spc="0" normalizeH="0" baseline="0" noProof="0" dirty="0" err="1">
                <a:ln>
                  <a:noFill/>
                </a:ln>
                <a:solidFill>
                  <a:srgbClr val="0000FF"/>
                </a:solidFill>
                <a:effectLst/>
                <a:uLnTx/>
                <a:uFillTx/>
                <a:latin typeface="Calibri"/>
                <a:ea typeface="+mn-ea"/>
                <a:cs typeface="+mn-cs"/>
              </a:rPr>
              <a:t>PIMReadSet</a:t>
            </a:r>
            <a:r>
              <a:rPr kumimoji="0" lang="en-US" sz="2000" b="0" i="0" u="none" strike="noStrike" kern="1200" cap="none" spc="0" normalizeH="0" baseline="0" noProof="0" dirty="0">
                <a:ln>
                  <a:noFill/>
                </a:ln>
                <a:solidFill>
                  <a:prstClr val="black"/>
                </a:solidFill>
                <a:effectLst/>
                <a:uLnTx/>
                <a:uFillTx/>
                <a:latin typeface="Calibri"/>
                <a:ea typeface="+mn-ea"/>
                <a:cs typeface="+mn-cs"/>
              </a:rPr>
              <a:t> and </a:t>
            </a:r>
            <a:r>
              <a:rPr kumimoji="0" lang="en-US" sz="2000" b="0" i="0" u="none" strike="noStrike" kern="1200" cap="none" spc="0" normalizeH="0" baseline="0" noProof="0" dirty="0" err="1">
                <a:ln>
                  <a:noFill/>
                </a:ln>
                <a:solidFill>
                  <a:srgbClr val="0000FF"/>
                </a:solidFill>
                <a:effectLst/>
                <a:uLnTx/>
                <a:uFillTx/>
                <a:latin typeface="Calibri"/>
                <a:ea typeface="+mn-ea"/>
                <a:cs typeface="+mn-cs"/>
              </a:rPr>
              <a:t>PIMWriteSet</a:t>
            </a:r>
            <a:r>
              <a:rPr kumimoji="0" lang="en-US" sz="2000" b="0" i="0" u="none" strike="noStrike" kern="1200" cap="none" spc="0" normalizeH="0" baseline="0" noProof="0" dirty="0">
                <a:ln>
                  <a:noFill/>
                </a:ln>
                <a:solidFill>
                  <a:prstClr val="black"/>
                </a:solidFill>
                <a:effectLst/>
                <a:uLnTx/>
                <a:uFillTx/>
                <a:latin typeface="Calibri"/>
                <a:ea typeface="+mn-ea"/>
                <a:cs typeface="+mn-cs"/>
              </a:rPr>
              <a:t> are updated for every </a:t>
            </a:r>
            <a:r>
              <a:rPr kumimoji="0" lang="en-US" sz="2000" b="0" i="0" u="none" strike="noStrike" kern="1200" cap="none" spc="0" normalizeH="0" baseline="0" noProof="0" dirty="0">
                <a:ln>
                  <a:noFill/>
                </a:ln>
                <a:solidFill>
                  <a:srgbClr val="0000FF"/>
                </a:solidFill>
                <a:effectLst/>
                <a:uLnTx/>
                <a:uFillTx/>
                <a:latin typeface="Calibri"/>
                <a:ea typeface="+mn-ea"/>
                <a:cs typeface="+mn-cs"/>
              </a:rPr>
              <a:t>read</a:t>
            </a:r>
            <a:r>
              <a:rPr kumimoji="0" lang="en-US" sz="2000" b="0" i="0" u="none" strike="noStrike" kern="1200" cap="none" spc="0" normalizeH="0" baseline="0" noProof="0" dirty="0">
                <a:ln>
                  <a:noFill/>
                </a:ln>
                <a:solidFill>
                  <a:prstClr val="black"/>
                </a:solidFill>
                <a:effectLst/>
                <a:uLnTx/>
                <a:uFillTx/>
                <a:latin typeface="Calibri"/>
                <a:ea typeface="+mn-ea"/>
                <a:cs typeface="+mn-cs"/>
              </a:rPr>
              <a:t> and </a:t>
            </a:r>
            <a:r>
              <a:rPr kumimoji="0" lang="en-US" sz="2000" b="0" i="0" u="none" strike="noStrike" kern="1200" cap="none" spc="0" normalizeH="0" baseline="0" noProof="0" dirty="0">
                <a:ln>
                  <a:noFill/>
                </a:ln>
                <a:solidFill>
                  <a:srgbClr val="0000FF"/>
                </a:solidFill>
                <a:effectLst/>
                <a:uLnTx/>
                <a:uFillTx/>
                <a:latin typeface="Calibri"/>
                <a:ea typeface="+mn-ea"/>
                <a:cs typeface="+mn-cs"/>
              </a:rPr>
              <a:t>write</a:t>
            </a:r>
            <a:r>
              <a:rPr kumimoji="0" lang="en-US" sz="2000" b="0" i="0" u="none" strike="noStrike" kern="1200" cap="none" spc="0" normalizeH="0" baseline="0" noProof="0" dirty="0">
                <a:ln>
                  <a:noFill/>
                </a:ln>
                <a:solidFill>
                  <a:prstClr val="black"/>
                </a:solidFill>
                <a:effectLst/>
                <a:uLnTx/>
                <a:uFillTx/>
                <a:latin typeface="Calibri"/>
                <a:ea typeface="+mn-ea"/>
                <a:cs typeface="+mn-cs"/>
              </a:rPr>
              <a:t> by the PIM core </a:t>
            </a:r>
          </a:p>
        </p:txBody>
      </p:sp>
      <p:cxnSp>
        <p:nvCxnSpPr>
          <p:cNvPr id="43" name="Straight Arrow Connector 42"/>
          <p:cNvCxnSpPr/>
          <p:nvPr/>
        </p:nvCxnSpPr>
        <p:spPr>
          <a:xfrm flipH="1">
            <a:off x="7467600" y="4267200"/>
            <a:ext cx="304800" cy="914400"/>
          </a:xfrm>
          <a:prstGeom prst="straightConnector1">
            <a:avLst/>
          </a:prstGeom>
          <a:ln w="5715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895600" y="2514600"/>
            <a:ext cx="1219200" cy="1828800"/>
          </a:xfrm>
          <a:prstGeom prst="straightConnector1">
            <a:avLst/>
          </a:prstGeom>
          <a:ln w="57150" cmpd="sng">
            <a:solidFill>
              <a:srgbClr val="FF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bwMode="auto">
          <a:xfrm>
            <a:off x="2057400" y="380998"/>
            <a:ext cx="6019800" cy="1463040"/>
          </a:xfrm>
          <a:prstGeom prst="roundRect">
            <a:avLst/>
          </a:prstGeom>
          <a:solidFill>
            <a:schemeClr val="bg1"/>
          </a:solidFill>
          <a:ln w="76200">
            <a:solidFill>
              <a:schemeClr val="tx2"/>
            </a:solidFill>
            <a:prstDash val="solid"/>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t> </a:t>
            </a: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br>
              <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rPr>
            </a:br>
            <a:endParaRPr kumimoji="1" lang="en-US" sz="1400" b="1" i="0" u="none" strike="noStrike" kern="1200" cap="none" spc="0" normalizeH="0" baseline="0" noProof="0" dirty="0">
              <a:ln>
                <a:noFill/>
              </a:ln>
              <a:solidFill>
                <a:srgbClr val="07164E"/>
              </a:solidFill>
              <a:effectLst/>
              <a:uLnTx/>
              <a:uFillTx/>
              <a:latin typeface="Lucida Sans" pitchFamily="34" charset="0"/>
              <a:ea typeface="굴림" pitchFamily="34" charset="-127"/>
              <a:cs typeface="Tahoma" pitchFamily="34" charset="0"/>
            </a:endParaRPr>
          </a:p>
        </p:txBody>
      </p:sp>
      <p:sp>
        <p:nvSpPr>
          <p:cNvPr id="38" name="TextBox 37"/>
          <p:cNvSpPr txBox="1"/>
          <p:nvPr/>
        </p:nvSpPr>
        <p:spPr>
          <a:xfrm>
            <a:off x="2286000" y="914400"/>
            <a:ext cx="571500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 CPU records </a:t>
            </a:r>
            <a:r>
              <a:rPr kumimoji="0" lang="en-US" sz="2000" b="0" i="0" u="none" strike="noStrike" kern="1200" cap="none" spc="0" normalizeH="0" baseline="0" noProof="0" dirty="0">
                <a:ln>
                  <a:noFill/>
                </a:ln>
                <a:solidFill>
                  <a:srgbClr val="0000FF"/>
                </a:solidFill>
                <a:effectLst/>
                <a:uLnTx/>
                <a:uFillTx/>
                <a:latin typeface="Calibri"/>
                <a:ea typeface="+mn-ea"/>
                <a:cs typeface="+mn-cs"/>
              </a:rPr>
              <a:t>all dirty cache lines</a:t>
            </a:r>
            <a:r>
              <a:rPr kumimoji="0" lang="en-US" sz="2000" b="0" i="0" u="none" strike="noStrike" kern="1200" cap="none" spc="0" normalizeH="0" baseline="0" noProof="0" dirty="0">
                <a:ln>
                  <a:noFill/>
                </a:ln>
                <a:solidFill>
                  <a:prstClr val="black"/>
                </a:solidFill>
                <a:effectLst/>
                <a:uLnTx/>
                <a:uFillTx/>
                <a:latin typeface="Calibri"/>
                <a:ea typeface="+mn-ea"/>
                <a:cs typeface="+mn-cs"/>
              </a:rPr>
              <a:t> and </a:t>
            </a:r>
            <a:r>
              <a:rPr kumimoji="0" lang="en-US" sz="2000" b="0" i="0" u="none" strike="noStrike" kern="1200" cap="none" spc="0" normalizeH="0" baseline="0" noProof="0" dirty="0">
                <a:ln>
                  <a:noFill/>
                </a:ln>
                <a:solidFill>
                  <a:srgbClr val="0000FF"/>
                </a:solidFill>
                <a:effectLst/>
                <a:uLnTx/>
                <a:uFillTx/>
                <a:latin typeface="Calibri"/>
                <a:ea typeface="+mn-ea"/>
                <a:cs typeface="+mn-cs"/>
              </a:rPr>
              <a:t>writes</a:t>
            </a:r>
            <a:r>
              <a:rPr kumimoji="0" lang="en-US" sz="2000" b="0" i="0" u="none" strike="noStrike" kern="1200" cap="none" spc="0" normalizeH="0" baseline="0" noProof="0" dirty="0">
                <a:ln>
                  <a:noFill/>
                </a:ln>
                <a:solidFill>
                  <a:prstClr val="black"/>
                </a:solidFill>
                <a:effectLst/>
                <a:uLnTx/>
                <a:uFillTx/>
                <a:latin typeface="Calibri"/>
                <a:ea typeface="+mn-ea"/>
                <a:cs typeface="+mn-cs"/>
              </a:rPr>
              <a:t> in the PIM data region in the </a:t>
            </a:r>
            <a:r>
              <a:rPr kumimoji="0" lang="en-US" sz="2000" b="0" i="0" u="none" strike="noStrike" kern="1200" cap="none" spc="0" normalizeH="0" baseline="0" noProof="0" dirty="0" err="1">
                <a:ln>
                  <a:noFill/>
                </a:ln>
                <a:solidFill>
                  <a:srgbClr val="0000FF"/>
                </a:solidFill>
                <a:effectLst/>
                <a:uLnTx/>
                <a:uFillTx/>
                <a:latin typeface="Calibri"/>
                <a:ea typeface="+mn-ea"/>
                <a:cs typeface="+mn-cs"/>
              </a:rPr>
              <a:t>CPUWriteSet</a:t>
            </a:r>
            <a:endParaRPr kumimoji="0" lang="en-US" sz="2000" b="0" i="0" u="none" strike="noStrike" kern="1200" cap="none" spc="0" normalizeH="0" baseline="0" noProof="0" dirty="0">
              <a:ln>
                <a:noFill/>
              </a:ln>
              <a:solidFill>
                <a:srgbClr val="0000FF"/>
              </a:solidFill>
              <a:effectLst/>
              <a:uLnTx/>
              <a:uFillTx/>
              <a:latin typeface="Calibri"/>
              <a:ea typeface="+mn-ea"/>
              <a:cs typeface="+mn-cs"/>
            </a:endParaRPr>
          </a:p>
        </p:txBody>
      </p:sp>
      <p:sp>
        <p:nvSpPr>
          <p:cNvPr id="44" name="TextBox 43"/>
          <p:cNvSpPr txBox="1"/>
          <p:nvPr/>
        </p:nvSpPr>
        <p:spPr>
          <a:xfrm>
            <a:off x="2286000" y="457200"/>
            <a:ext cx="3372663"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Tracking potential conflicts</a:t>
            </a:r>
          </a:p>
        </p:txBody>
      </p:sp>
      <p:sp>
        <p:nvSpPr>
          <p:cNvPr id="45" name="TextBox 44"/>
          <p:cNvSpPr txBox="1"/>
          <p:nvPr/>
        </p:nvSpPr>
        <p:spPr>
          <a:xfrm>
            <a:off x="3473775" y="5334000"/>
            <a:ext cx="328312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a:ea typeface="+mn-ea"/>
                <a:cs typeface="+mn-cs"/>
              </a:rPr>
              <a:t>Tracking memory accesses</a:t>
            </a:r>
          </a:p>
        </p:txBody>
      </p:sp>
    </p:spTree>
    <p:extLst>
      <p:ext uri="{BB962C8B-B14F-4D97-AF65-F5344CB8AC3E}">
        <p14:creationId xmlns:p14="http://schemas.microsoft.com/office/powerpoint/2010/main" val="95769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9" grpId="0" animBg="1"/>
      <p:bldP spid="40" grpId="0" animBg="1"/>
      <p:bldP spid="41" grpId="0" animBg="1"/>
      <p:bldP spid="42" grpId="0"/>
      <p:bldP spid="37" grpId="0" animBg="1"/>
      <p:bldP spid="38" grpId="0"/>
      <p:bldP spid="44" grpId="0"/>
      <p:bldP spid="45"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2" name="Title 1"/>
          <p:cNvSpPr>
            <a:spLocks noGrp="1"/>
          </p:cNvSpPr>
          <p:nvPr>
            <p:ph type="title"/>
          </p:nvPr>
        </p:nvSpPr>
        <p:spPr/>
        <p:txBody>
          <a:bodyPr/>
          <a:lstStyle/>
          <a:p>
            <a:r>
              <a:rPr lang="en-US" dirty="0"/>
              <a:t>Signature Implementation</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32</a:t>
            </a:r>
          </a:p>
        </p:txBody>
      </p:sp>
      <p:cxnSp>
        <p:nvCxnSpPr>
          <p:cNvPr id="65" name="Straight Connector 64"/>
          <p:cNvCxnSpPr/>
          <p:nvPr/>
        </p:nvCxnSpPr>
        <p:spPr>
          <a:xfrm flipV="1">
            <a:off x="4724400" y="2057400"/>
            <a:ext cx="0" cy="3962400"/>
          </a:xfrm>
          <a:prstGeom prst="line">
            <a:avLst/>
          </a:prstGeom>
          <a:ln w="38100" cmpd="sng">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3400" y="2286000"/>
            <a:ext cx="3200400" cy="2743200"/>
            <a:chOff x="533400" y="1981200"/>
            <a:chExt cx="3200400" cy="2743200"/>
          </a:xfrm>
        </p:grpSpPr>
        <p:grpSp>
          <p:nvGrpSpPr>
            <p:cNvPr id="6" name="Group 5"/>
            <p:cNvGrpSpPr/>
            <p:nvPr/>
          </p:nvGrpSpPr>
          <p:grpSpPr>
            <a:xfrm>
              <a:off x="533400" y="1981200"/>
              <a:ext cx="3200400" cy="2743200"/>
              <a:chOff x="457200" y="2133600"/>
              <a:chExt cx="3200400" cy="2743200"/>
            </a:xfrm>
          </p:grpSpPr>
          <p:sp>
            <p:nvSpPr>
              <p:cNvPr id="62" name="Rounded Rectangle 61"/>
              <p:cNvSpPr/>
              <p:nvPr/>
            </p:nvSpPr>
            <p:spPr>
              <a:xfrm>
                <a:off x="457200" y="2133600"/>
                <a:ext cx="3200400" cy="27432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9" name="Rounded Rectangle 8"/>
              <p:cNvSpPr/>
              <p:nvPr/>
            </p:nvSpPr>
            <p:spPr>
              <a:xfrm>
                <a:off x="685800" y="2286000"/>
                <a:ext cx="1420664" cy="94421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7" name="Group 46"/>
              <p:cNvGrpSpPr/>
              <p:nvPr/>
            </p:nvGrpSpPr>
            <p:grpSpPr>
              <a:xfrm>
                <a:off x="609600" y="3352800"/>
                <a:ext cx="2895600" cy="1371600"/>
                <a:chOff x="533400" y="3581400"/>
                <a:chExt cx="2895600" cy="1371600"/>
              </a:xfrm>
            </p:grpSpPr>
            <p:sp>
              <p:nvSpPr>
                <p:cNvPr id="20" name="Rounded Rectangle 19"/>
                <p:cNvSpPr/>
                <p:nvPr/>
              </p:nvSpPr>
              <p:spPr>
                <a:xfrm>
                  <a:off x="533400" y="3581400"/>
                  <a:ext cx="2895600" cy="137160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a:off x="19812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Rounded Rectangle 21"/>
                <p:cNvSpPr/>
                <p:nvPr/>
              </p:nvSpPr>
              <p:spPr>
                <a:xfrm>
                  <a:off x="2057400" y="43434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TextBox 22"/>
                <p:cNvSpPr txBox="1"/>
                <p:nvPr/>
              </p:nvSpPr>
              <p:spPr>
                <a:xfrm>
                  <a:off x="1219200" y="3657600"/>
                  <a:ext cx="15421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Shared LLC</a:t>
                  </a:r>
                </a:p>
              </p:txBody>
            </p:sp>
            <p:sp>
              <p:nvSpPr>
                <p:cNvPr id="24" name="Rounded Rectangle 23"/>
                <p:cNvSpPr/>
                <p:nvPr/>
              </p:nvSpPr>
              <p:spPr>
                <a:xfrm>
                  <a:off x="685800" y="41148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grpSp>
        <p:sp>
          <p:nvSpPr>
            <p:cNvPr id="46" name="Rounded Rectangle 45"/>
            <p:cNvSpPr/>
            <p:nvPr/>
          </p:nvSpPr>
          <p:spPr>
            <a:xfrm>
              <a:off x="2286000" y="2667000"/>
              <a:ext cx="1143000"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L1 Cache</a:t>
              </a:r>
            </a:p>
          </p:txBody>
        </p:sp>
      </p:grpSp>
      <p:grpSp>
        <p:nvGrpSpPr>
          <p:cNvPr id="8" name="Group 7"/>
          <p:cNvGrpSpPr/>
          <p:nvPr/>
        </p:nvGrpSpPr>
        <p:grpSpPr>
          <a:xfrm>
            <a:off x="5638800" y="2971800"/>
            <a:ext cx="3124200" cy="1371600"/>
            <a:chOff x="5638800" y="2133600"/>
            <a:chExt cx="3124200" cy="1371600"/>
          </a:xfrm>
        </p:grpSpPr>
        <p:grpSp>
          <p:nvGrpSpPr>
            <p:cNvPr id="7" name="Group 6"/>
            <p:cNvGrpSpPr/>
            <p:nvPr/>
          </p:nvGrpSpPr>
          <p:grpSpPr>
            <a:xfrm>
              <a:off x="5638800" y="2133600"/>
              <a:ext cx="3124200" cy="1371600"/>
              <a:chOff x="5334000" y="2133600"/>
              <a:chExt cx="3124200" cy="1371600"/>
            </a:xfrm>
          </p:grpSpPr>
          <p:sp>
            <p:nvSpPr>
              <p:cNvPr id="59" name="Rounded Rectangle 58"/>
              <p:cNvSpPr/>
              <p:nvPr/>
            </p:nvSpPr>
            <p:spPr>
              <a:xfrm>
                <a:off x="5334000" y="2133600"/>
                <a:ext cx="3124200" cy="1371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0" name="Rounded Rectangle 9"/>
              <p:cNvSpPr/>
              <p:nvPr/>
            </p:nvSpPr>
            <p:spPr>
              <a:xfrm>
                <a:off x="5486400" y="22860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9" name="Rounded Rectangle 48"/>
              <p:cNvSpPr/>
              <p:nvPr/>
            </p:nvSpPr>
            <p:spPr>
              <a:xfrm>
                <a:off x="6882894" y="2286000"/>
                <a:ext cx="1314228"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L1 Cache</a:t>
                </a:r>
              </a:p>
            </p:txBody>
          </p:sp>
          <p:sp>
            <p:nvSpPr>
              <p:cNvPr id="54" name="Rounded Rectangle 53"/>
              <p:cNvSpPr/>
              <p:nvPr/>
            </p:nvSpPr>
            <p:spPr>
              <a:xfrm>
                <a:off x="6934200" y="2743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Rounded Rectangle 57"/>
              <p:cNvSpPr/>
              <p:nvPr/>
            </p:nvSpPr>
            <p:spPr>
              <a:xfrm>
                <a:off x="6934200" y="30480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0" name="Rounded Rectangle 59"/>
            <p:cNvSpPr/>
            <p:nvPr/>
          </p:nvSpPr>
          <p:spPr>
            <a:xfrm>
              <a:off x="8305800" y="2286000"/>
              <a:ext cx="228600" cy="3810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1" name="Left-Right Arrow 60"/>
          <p:cNvSpPr/>
          <p:nvPr/>
        </p:nvSpPr>
        <p:spPr>
          <a:xfrm>
            <a:off x="4038600" y="3352800"/>
            <a:ext cx="1371600" cy="348863"/>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0" y="1"/>
            <a:ext cx="9144000" cy="6857999"/>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35" name="Rounded Rectangle 34"/>
          <p:cNvSpPr/>
          <p:nvPr/>
        </p:nvSpPr>
        <p:spPr>
          <a:xfrm>
            <a:off x="2133600" y="41910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6" name="Rounded Rectangle 35"/>
          <p:cNvSpPr/>
          <p:nvPr/>
        </p:nvSpPr>
        <p:spPr>
          <a:xfrm>
            <a:off x="22098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9" name="Rounded Rectangle 38"/>
          <p:cNvSpPr/>
          <p:nvPr/>
        </p:nvSpPr>
        <p:spPr>
          <a:xfrm>
            <a:off x="7239000" y="35814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0" name="Rounded Rectangle 39"/>
          <p:cNvSpPr/>
          <p:nvPr/>
        </p:nvSpPr>
        <p:spPr>
          <a:xfrm>
            <a:off x="7239000" y="3886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92" name="Straight Connector 91"/>
          <p:cNvCxnSpPr>
            <a:stCxn id="39" idx="1"/>
          </p:cNvCxnSpPr>
          <p:nvPr/>
        </p:nvCxnSpPr>
        <p:spPr>
          <a:xfrm flipH="1" flipV="1">
            <a:off x="5791200" y="304800"/>
            <a:ext cx="1447800" cy="3429000"/>
          </a:xfrm>
          <a:prstGeom prst="line">
            <a:avLst/>
          </a:prstGeom>
          <a:ln w="38100"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39" idx="1"/>
          </p:cNvCxnSpPr>
          <p:nvPr/>
        </p:nvCxnSpPr>
        <p:spPr>
          <a:xfrm flipH="1" flipV="1">
            <a:off x="5334000" y="3429000"/>
            <a:ext cx="1905000" cy="304800"/>
          </a:xfrm>
          <a:prstGeom prst="line">
            <a:avLst/>
          </a:prstGeom>
          <a:ln w="38100"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81000" y="152400"/>
            <a:ext cx="5486400" cy="3276600"/>
            <a:chOff x="381000" y="152400"/>
            <a:chExt cx="5486400" cy="3276600"/>
          </a:xfrm>
        </p:grpSpPr>
        <p:grpSp>
          <p:nvGrpSpPr>
            <p:cNvPr id="78" name="Group 77"/>
            <p:cNvGrpSpPr/>
            <p:nvPr/>
          </p:nvGrpSpPr>
          <p:grpSpPr>
            <a:xfrm>
              <a:off x="381000" y="152400"/>
              <a:ext cx="5486400" cy="3276600"/>
              <a:chOff x="3276600" y="4572000"/>
              <a:chExt cx="5105400" cy="2895600"/>
            </a:xfrm>
            <a:solidFill>
              <a:schemeClr val="bg1">
                <a:lumMod val="85000"/>
              </a:schemeClr>
            </a:solidFill>
          </p:grpSpPr>
          <p:sp>
            <p:nvSpPr>
              <p:cNvPr id="77" name="Rounded Rectangle 76"/>
              <p:cNvSpPr/>
              <p:nvPr/>
            </p:nvSpPr>
            <p:spPr>
              <a:xfrm>
                <a:off x="3276600" y="4572000"/>
                <a:ext cx="5105400" cy="2895600"/>
              </a:xfrm>
              <a:prstGeom prst="roundRect">
                <a:avLst/>
              </a:prstGeom>
              <a:solidFill>
                <a:srgbClr val="FFFFFF"/>
              </a:solidFill>
              <a:ln w="571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nvGrpSpPr>
              <p:cNvPr id="76" name="Group 75"/>
              <p:cNvGrpSpPr/>
              <p:nvPr/>
            </p:nvGrpSpPr>
            <p:grpSpPr>
              <a:xfrm>
                <a:off x="3435986" y="4648200"/>
                <a:ext cx="4800600" cy="2382123"/>
                <a:chOff x="1836563" y="-171871"/>
                <a:chExt cx="5334000" cy="2990821"/>
              </a:xfrm>
              <a:grpFill/>
            </p:grpSpPr>
            <p:cxnSp>
              <p:nvCxnSpPr>
                <p:cNvPr id="69" name="Straight Arrow Connector 68"/>
                <p:cNvCxnSpPr/>
                <p:nvPr/>
              </p:nvCxnSpPr>
              <p:spPr>
                <a:xfrm>
                  <a:off x="6386689" y="1677031"/>
                  <a:ext cx="14111" cy="554001"/>
                </a:xfrm>
                <a:prstGeom prst="straightConnector1">
                  <a:avLst/>
                </a:prstGeom>
                <a:grp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1836563" y="-171871"/>
                  <a:ext cx="5334000" cy="2990821"/>
                  <a:chOff x="1836563" y="-171871"/>
                  <a:chExt cx="5334000" cy="2990821"/>
                </a:xfrm>
                <a:grpFill/>
              </p:grpSpPr>
              <p:sp>
                <p:nvSpPr>
                  <p:cNvPr id="71" name="TextBox 70"/>
                  <p:cNvSpPr txBox="1"/>
                  <p:nvPr/>
                </p:nvSpPr>
                <p:spPr>
                  <a:xfrm>
                    <a:off x="3098800" y="-171871"/>
                    <a:ext cx="2743200" cy="850127"/>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Address</a:t>
                    </a:r>
                    <a:endParaRPr kumimoji="0" 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grpSp>
                <p:nvGrpSpPr>
                  <p:cNvPr id="38" name="Group 37"/>
                  <p:cNvGrpSpPr/>
                  <p:nvPr/>
                </p:nvGrpSpPr>
                <p:grpSpPr>
                  <a:xfrm>
                    <a:off x="1836563" y="324285"/>
                    <a:ext cx="5334000" cy="2494665"/>
                    <a:chOff x="1836563" y="324285"/>
                    <a:chExt cx="5334000" cy="2494665"/>
                  </a:xfrm>
                  <a:grpFill/>
                </p:grpSpPr>
                <p:sp>
                  <p:nvSpPr>
                    <p:cNvPr id="19" name="TextBox 18"/>
                    <p:cNvSpPr txBox="1"/>
                    <p:nvPr/>
                  </p:nvSpPr>
                  <p:spPr>
                    <a:xfrm>
                      <a:off x="5155496" y="2150936"/>
                      <a:ext cx="254000" cy="579632"/>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angal"/>
                          <a:ea typeface="+mn-ea"/>
                          <a:cs typeface="Mangal" panose="02040503050203030202" pitchFamily="18" charset="0"/>
                        </a:rPr>
                        <a:t>…</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nvGrpSpPr>
                    <p:cNvPr id="17" name="Group 16"/>
                    <p:cNvGrpSpPr/>
                    <p:nvPr/>
                  </p:nvGrpSpPr>
                  <p:grpSpPr>
                    <a:xfrm>
                      <a:off x="1836563" y="2437950"/>
                      <a:ext cx="1524000" cy="381000"/>
                      <a:chOff x="1760363" y="1904550"/>
                      <a:chExt cx="1524000" cy="381000"/>
                    </a:xfrm>
                    <a:grpFill/>
                  </p:grpSpPr>
                  <p:sp>
                    <p:nvSpPr>
                      <p:cNvPr id="15" name="Rectangle 14"/>
                      <p:cNvSpPr/>
                      <p:nvPr/>
                    </p:nvSpPr>
                    <p:spPr>
                      <a:xfrm>
                        <a:off x="2141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sp>
                    <p:nvSpPr>
                      <p:cNvPr id="41" name="Rectangle 40"/>
                      <p:cNvSpPr/>
                      <p:nvPr/>
                    </p:nvSpPr>
                    <p:spPr>
                      <a:xfrm>
                        <a:off x="2522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sp>
                    <p:nvSpPr>
                      <p:cNvPr id="42" name="Rectangle 41"/>
                      <p:cNvSpPr/>
                      <p:nvPr/>
                    </p:nvSpPr>
                    <p:spPr>
                      <a:xfrm>
                        <a:off x="2903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sp>
                    <p:nvSpPr>
                      <p:cNvPr id="43" name="Rectangle 42"/>
                      <p:cNvSpPr/>
                      <p:nvPr/>
                    </p:nvSpPr>
                    <p:spPr>
                      <a:xfrm>
                        <a:off x="1760363" y="1904550"/>
                        <a:ext cx="381001"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grpSp>
                <p:grpSp>
                  <p:nvGrpSpPr>
                    <p:cNvPr id="16" name="Group 15"/>
                    <p:cNvGrpSpPr/>
                    <p:nvPr/>
                  </p:nvGrpSpPr>
                  <p:grpSpPr>
                    <a:xfrm>
                      <a:off x="3589163" y="2437950"/>
                      <a:ext cx="1524000" cy="381000"/>
                      <a:chOff x="3665363" y="1904550"/>
                      <a:chExt cx="1524000" cy="381000"/>
                    </a:xfrm>
                    <a:grpFill/>
                  </p:grpSpPr>
                  <p:sp>
                    <p:nvSpPr>
                      <p:cNvPr id="44" name="Rectangle 43"/>
                      <p:cNvSpPr/>
                      <p:nvPr/>
                    </p:nvSpPr>
                    <p:spPr>
                      <a:xfrm>
                        <a:off x="4046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sp>
                    <p:nvSpPr>
                      <p:cNvPr id="45" name="Rectangle 44"/>
                      <p:cNvSpPr/>
                      <p:nvPr/>
                    </p:nvSpPr>
                    <p:spPr>
                      <a:xfrm>
                        <a:off x="4427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sp>
                    <p:nvSpPr>
                      <p:cNvPr id="48" name="Rectangle 47"/>
                      <p:cNvSpPr/>
                      <p:nvPr/>
                    </p:nvSpPr>
                    <p:spPr>
                      <a:xfrm>
                        <a:off x="4808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sp>
                    <p:nvSpPr>
                      <p:cNvPr id="50" name="Rectangle 49"/>
                      <p:cNvSpPr/>
                      <p:nvPr/>
                    </p:nvSpPr>
                    <p:spPr>
                      <a:xfrm>
                        <a:off x="3665363" y="1904550"/>
                        <a:ext cx="381001"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grpSp>
                <p:grpSp>
                  <p:nvGrpSpPr>
                    <p:cNvPr id="51" name="Group 50"/>
                    <p:cNvGrpSpPr/>
                    <p:nvPr/>
                  </p:nvGrpSpPr>
                  <p:grpSpPr>
                    <a:xfrm>
                      <a:off x="5646563" y="2437950"/>
                      <a:ext cx="1524000" cy="381000"/>
                      <a:chOff x="1760363" y="1904550"/>
                      <a:chExt cx="1524000" cy="381000"/>
                    </a:xfrm>
                    <a:grpFill/>
                  </p:grpSpPr>
                  <p:sp>
                    <p:nvSpPr>
                      <p:cNvPr id="52" name="Rectangle 51"/>
                      <p:cNvSpPr/>
                      <p:nvPr/>
                    </p:nvSpPr>
                    <p:spPr>
                      <a:xfrm>
                        <a:off x="2141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sp>
                    <p:nvSpPr>
                      <p:cNvPr id="53" name="Rectangle 52"/>
                      <p:cNvSpPr/>
                      <p:nvPr/>
                    </p:nvSpPr>
                    <p:spPr>
                      <a:xfrm>
                        <a:off x="2522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sp>
                    <p:nvSpPr>
                      <p:cNvPr id="55" name="Rectangle 54"/>
                      <p:cNvSpPr/>
                      <p:nvPr/>
                    </p:nvSpPr>
                    <p:spPr>
                      <a:xfrm>
                        <a:off x="2903363" y="1904550"/>
                        <a:ext cx="381000"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p>
                    </p:txBody>
                  </p:sp>
                  <p:sp>
                    <p:nvSpPr>
                      <p:cNvPr id="56" name="Rectangle 55"/>
                      <p:cNvSpPr/>
                      <p:nvPr/>
                    </p:nvSpPr>
                    <p:spPr>
                      <a:xfrm>
                        <a:off x="1760363" y="1904550"/>
                        <a:ext cx="381001" cy="381000"/>
                      </a:xfrm>
                      <a:prstGeom prst="rect">
                        <a:avLst/>
                      </a:prstGeom>
                      <a:solidFill>
                        <a:schemeClr val="accent1"/>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p>
                    </p:txBody>
                  </p:sp>
                </p:grpSp>
                <p:sp>
                  <p:nvSpPr>
                    <p:cNvPr id="63" name="Oval 62"/>
                    <p:cNvSpPr/>
                    <p:nvPr/>
                  </p:nvSpPr>
                  <p:spPr>
                    <a:xfrm>
                      <a:off x="6019800" y="914400"/>
                      <a:ext cx="762000" cy="685800"/>
                    </a:xfrm>
                    <a:prstGeom prst="ellipse">
                      <a:avLst/>
                    </a:prstGeom>
                    <a:solidFill>
                      <a:schemeClr val="accent4">
                        <a:lumMod val="20000"/>
                        <a:lumOff val="80000"/>
                      </a:schemeClr>
                    </a:solidFill>
                    <a:ln w="57150" cmpd="sng">
                      <a:solidFill>
                        <a:srgbClr val="1F497D"/>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a:t>
                      </a:r>
                      <a:r>
                        <a:rPr kumimoji="0" lang="en-US" sz="20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k-1</a:t>
                      </a:r>
                      <a:endParaRPr kumimoji="0" lang="en-US" sz="11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64" name="Oval 63"/>
                    <p:cNvSpPr/>
                    <p:nvPr/>
                  </p:nvSpPr>
                  <p:spPr>
                    <a:xfrm>
                      <a:off x="4038600" y="914400"/>
                      <a:ext cx="762000" cy="685800"/>
                    </a:xfrm>
                    <a:prstGeom prst="ellipse">
                      <a:avLst/>
                    </a:prstGeom>
                    <a:solidFill>
                      <a:schemeClr val="accent4">
                        <a:lumMod val="20000"/>
                        <a:lumOff val="80000"/>
                      </a:schemeClr>
                    </a:solidFill>
                    <a:ln w="57150" cmpd="sng">
                      <a:solidFill>
                        <a:srgbClr val="1F497D"/>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a:t>
                      </a:r>
                      <a:r>
                        <a:rPr kumimoji="0" lang="en-US" sz="20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1</a:t>
                      </a:r>
                      <a:endParaRPr kumimoji="0" lang="en-US" sz="11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66" name="Oval 65"/>
                    <p:cNvSpPr/>
                    <p:nvPr/>
                  </p:nvSpPr>
                  <p:spPr>
                    <a:xfrm>
                      <a:off x="2286000" y="914400"/>
                      <a:ext cx="762000" cy="685800"/>
                    </a:xfrm>
                    <a:prstGeom prst="ellipse">
                      <a:avLst/>
                    </a:prstGeom>
                    <a:solidFill>
                      <a:schemeClr val="accent4">
                        <a:lumMod val="20000"/>
                        <a:lumOff val="80000"/>
                      </a:schemeClr>
                    </a:solidFill>
                    <a:ln w="57150" cmpd="sng">
                      <a:solidFill>
                        <a:srgbClr val="1F497D"/>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h</a:t>
                      </a:r>
                      <a:r>
                        <a:rPr kumimoji="0" lang="en-US" sz="20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rPr>
                        <a:t>0</a:t>
                      </a:r>
                      <a:endParaRPr kumimoji="0" lang="en-US" sz="1100" b="1" i="0" u="none" strike="noStrike" kern="1200" cap="none" spc="0" normalizeH="0" baseline="-2500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67" name="Straight Arrow Connector 66"/>
                    <p:cNvCxnSpPr/>
                    <p:nvPr/>
                  </p:nvCxnSpPr>
                  <p:spPr>
                    <a:xfrm>
                      <a:off x="2604911" y="1677031"/>
                      <a:ext cx="8468" cy="535161"/>
                    </a:xfrm>
                    <a:prstGeom prst="straightConnector1">
                      <a:avLst/>
                    </a:prstGeom>
                    <a:grp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181600" y="914400"/>
                      <a:ext cx="457200" cy="579633"/>
                    </a:xfrm>
                    <a:prstGeom prst="rect">
                      <a:avLst/>
                    </a:prstGeom>
                    <a:solidFill>
                      <a:srgbClr val="FFFFF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mr-I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angal"/>
                          <a:ea typeface="+mn-ea"/>
                          <a:cs typeface="Mangal" panose="02040503050203030202" pitchFamily="18" charset="0"/>
                        </a:rPr>
                        <a:t>…</a:t>
                      </a:r>
                      <a:endParaRPr kumimoji="0" 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72" name="Straight Arrow Connector 71"/>
                    <p:cNvCxnSpPr/>
                    <p:nvPr/>
                  </p:nvCxnSpPr>
                  <p:spPr>
                    <a:xfrm>
                      <a:off x="4417013" y="324285"/>
                      <a:ext cx="0" cy="533400"/>
                    </a:xfrm>
                    <a:prstGeom prst="straightConnector1">
                      <a:avLst/>
                    </a:prstGeom>
                    <a:grp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2762485" y="324285"/>
                      <a:ext cx="1578328" cy="422733"/>
                    </a:xfrm>
                    <a:prstGeom prst="straightConnector1">
                      <a:avLst/>
                    </a:prstGeom>
                    <a:grp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4495800" y="324285"/>
                      <a:ext cx="1809515" cy="450565"/>
                    </a:xfrm>
                    <a:prstGeom prst="straightConnector1">
                      <a:avLst/>
                    </a:prstGeom>
                    <a:grp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grpSp>
          </p:grpSp>
        </p:grpSp>
        <p:cxnSp>
          <p:nvCxnSpPr>
            <p:cNvPr id="88" name="Straight Arrow Connector 87"/>
            <p:cNvCxnSpPr/>
            <p:nvPr/>
          </p:nvCxnSpPr>
          <p:spPr>
            <a:xfrm>
              <a:off x="3048000" y="1905000"/>
              <a:ext cx="7620" cy="493584"/>
            </a:xfrm>
            <a:prstGeom prst="straightConnector1">
              <a:avLst/>
            </a:prstGeom>
            <a:solidFill>
              <a:schemeClr val="bg1">
                <a:lumMod val="85000"/>
              </a:schemeClr>
            </a:solid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7200" y="2514600"/>
              <a:ext cx="5334000" cy="533400"/>
            </a:xfrm>
            <a:prstGeom prst="rect">
              <a:avLst/>
            </a:prstGeom>
            <a:solidFill>
              <a:schemeClr val="lt1">
                <a:alpha val="0"/>
              </a:schemeClr>
            </a:solidFill>
            <a:ln>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grpSp>
        <p:nvGrpSpPr>
          <p:cNvPr id="11" name="Group 10"/>
          <p:cNvGrpSpPr/>
          <p:nvPr/>
        </p:nvGrpSpPr>
        <p:grpSpPr>
          <a:xfrm>
            <a:off x="2133600" y="4953002"/>
            <a:ext cx="7010400" cy="2629257"/>
            <a:chOff x="2889674" y="4336962"/>
            <a:chExt cx="6465147" cy="2407095"/>
          </a:xfrm>
        </p:grpSpPr>
        <p:sp>
          <p:nvSpPr>
            <p:cNvPr id="80" name="Rounded Rectangle 79"/>
            <p:cNvSpPr/>
            <p:nvPr/>
          </p:nvSpPr>
          <p:spPr>
            <a:xfrm>
              <a:off x="2889674" y="4336962"/>
              <a:ext cx="6465147" cy="1604510"/>
            </a:xfrm>
            <a:prstGeom prst="roundRect">
              <a:avLst/>
            </a:prstGeom>
            <a:ln w="57150" cmpd="sng">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81" name="TextBox 80"/>
            <p:cNvSpPr txBox="1"/>
            <p:nvPr/>
          </p:nvSpPr>
          <p:spPr>
            <a:xfrm>
              <a:off x="2895600" y="4343400"/>
              <a:ext cx="6248400"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Calibri"/>
                  <a:ea typeface="+mn-ea"/>
                  <a:cs typeface="+mn-cs"/>
                </a:rPr>
                <a:t>Bloom filter based signature</a:t>
              </a:r>
              <a:r>
                <a:rPr kumimoji="0" lang="en-US" sz="2200" b="1" i="0" u="none" strike="noStrike" kern="1200" cap="none" spc="0" normalizeH="0" baseline="0" noProof="0" dirty="0">
                  <a:ln>
                    <a:noFill/>
                  </a:ln>
                  <a:solidFill>
                    <a:srgbClr val="000000"/>
                  </a:solidFill>
                  <a:effectLst/>
                  <a:uLnTx/>
                  <a:uFillTx/>
                  <a:latin typeface="Calibri"/>
                  <a:ea typeface="+mn-ea"/>
                  <a:cs typeface="+mn-cs"/>
                </a:rPr>
                <a:t> has two major benefits: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000000"/>
                  </a:solidFill>
                  <a:effectLst/>
                  <a:uLnTx/>
                  <a:uFillTx/>
                  <a:latin typeface="Calibri"/>
                  <a:ea typeface="+mn-ea"/>
                  <a:cs typeface="+mn-cs"/>
                </a:rPr>
              </a:br>
              <a:r>
                <a:rPr kumimoji="0" lang="en-US" sz="1800" b="1" i="0" u="none" strike="noStrike" kern="1200" cap="none" spc="0" normalizeH="0" baseline="0" noProof="0" dirty="0">
                  <a:ln>
                    <a:noFill/>
                  </a:ln>
                  <a:solidFill>
                    <a:srgbClr val="000000"/>
                  </a:solidFill>
                  <a:effectLst/>
                  <a:uLnTx/>
                  <a:uFillTx/>
                  <a:latin typeface="Calibr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12" name="TextBox 11"/>
          <p:cNvSpPr txBox="1"/>
          <p:nvPr/>
        </p:nvSpPr>
        <p:spPr>
          <a:xfrm>
            <a:off x="2514600" y="5410200"/>
            <a:ext cx="5147563" cy="40011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Allows us to easily perform </a:t>
            </a:r>
            <a:r>
              <a:rPr kumimoji="0" lang="en-US" sz="2000" b="0" i="0" u="none" strike="noStrike" kern="1200" cap="none" spc="0" normalizeH="0" baseline="0" noProof="0" dirty="0">
                <a:ln>
                  <a:noFill/>
                </a:ln>
                <a:solidFill>
                  <a:srgbClr val="0000FF"/>
                </a:solidFill>
                <a:effectLst/>
                <a:uLnTx/>
                <a:uFillTx/>
                <a:latin typeface="Calibri"/>
                <a:ea typeface="+mn-ea"/>
                <a:cs typeface="+mn-cs"/>
              </a:rPr>
              <a:t>conflict detection</a:t>
            </a:r>
          </a:p>
        </p:txBody>
      </p:sp>
      <p:sp>
        <p:nvSpPr>
          <p:cNvPr id="18" name="TextBox 17"/>
          <p:cNvSpPr txBox="1"/>
          <p:nvPr/>
        </p:nvSpPr>
        <p:spPr>
          <a:xfrm>
            <a:off x="2514600" y="5867400"/>
            <a:ext cx="6629400" cy="70788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Allows for </a:t>
            </a:r>
            <a:r>
              <a:rPr kumimoji="0" lang="en-US" sz="2000" b="0" i="0" u="sng" strike="noStrike" kern="1200" cap="none" spc="0" normalizeH="0" baseline="0" noProof="0" dirty="0">
                <a:ln>
                  <a:noFill/>
                </a:ln>
                <a:solidFill>
                  <a:prstClr val="black"/>
                </a:solidFill>
                <a:effectLst/>
                <a:uLnTx/>
                <a:uFillTx/>
                <a:latin typeface="Calibri"/>
                <a:ea typeface="+mn-ea"/>
                <a:cs typeface="+mn-cs"/>
              </a:rPr>
              <a:t>a large number of addresses </a:t>
            </a:r>
            <a:r>
              <a:rPr kumimoji="0" lang="en-US" sz="2000" b="0" i="0" u="none" strike="noStrike" kern="1200" cap="none" spc="0" normalizeH="0" baseline="0" noProof="0" dirty="0">
                <a:ln>
                  <a:noFill/>
                </a:ln>
                <a:solidFill>
                  <a:srgbClr val="000000"/>
                </a:solidFill>
                <a:effectLst/>
                <a:uLnTx/>
                <a:uFillTx/>
                <a:latin typeface="Calibri"/>
                <a:ea typeface="+mn-ea"/>
                <a:cs typeface="+mn-cs"/>
              </a:rPr>
              <a:t>to be stored within a </a:t>
            </a:r>
            <a:r>
              <a:rPr kumimoji="0" lang="en-US" sz="2000" b="0" i="0" u="none" strike="noStrike" kern="1200" cap="none" spc="0" normalizeH="0" baseline="0" noProof="0" dirty="0">
                <a:ln>
                  <a:noFill/>
                </a:ln>
                <a:solidFill>
                  <a:srgbClr val="0000FF"/>
                </a:solidFill>
                <a:effectLst/>
                <a:uLnTx/>
                <a:uFillTx/>
                <a:latin typeface="Calibri"/>
                <a:ea typeface="+mn-ea"/>
                <a:cs typeface="+mn-cs"/>
              </a:rPr>
              <a:t>fixed-length register </a:t>
            </a:r>
            <a:endParaRPr kumimoji="0" lang="en-US" sz="2000" b="1"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91719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2"/>
                                        </p:tgtEl>
                                        <p:attrNameLst>
                                          <p:attrName>style.visibility</p:attrName>
                                        </p:attrNameLst>
                                      </p:cBhvr>
                                      <p:to>
                                        <p:strVal val="visible"/>
                                      </p:to>
                                    </p:set>
                                    <p:animEffect transition="in" filter="fade">
                                      <p:cBhvr>
                                        <p:cTn id="40" dur="500"/>
                                        <p:tgtEl>
                                          <p:spTgt spid="92"/>
                                        </p:tgtEl>
                                      </p:cBhvr>
                                    </p:animEffect>
                                  </p:childTnLst>
                                </p:cTn>
                              </p:par>
                              <p:par>
                                <p:cTn id="41" presetID="10"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5" grpId="0" animBg="1"/>
      <p:bldP spid="35" grpId="0" animBg="1"/>
      <p:bldP spid="36" grpId="0" animBg="1"/>
      <p:bldP spid="39" grpId="0" animBg="1"/>
      <p:bldP spid="40" grpId="0" animBg="1"/>
      <p:bldP spid="12" grpId="0"/>
      <p:bldP spid="18"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safari.png"/>
          <p:cNvPicPr>
            <a:picLocks noChangeAspect="1"/>
          </p:cNvPicPr>
          <p:nvPr/>
        </p:nvPicPr>
        <p:blipFill>
          <a:blip r:embed="rId3" cstate="print"/>
          <a:stretch>
            <a:fillRect/>
          </a:stretch>
        </p:blipFill>
        <p:spPr>
          <a:xfrm>
            <a:off x="76200" y="6580437"/>
            <a:ext cx="959296" cy="277563"/>
          </a:xfrm>
          <a:prstGeom prst="rect">
            <a:avLst/>
          </a:prstGeom>
        </p:spPr>
      </p:pic>
      <p:sp>
        <p:nvSpPr>
          <p:cNvPr id="2" name="Title 1"/>
          <p:cNvSpPr>
            <a:spLocks noGrp="1"/>
          </p:cNvSpPr>
          <p:nvPr>
            <p:ph type="title"/>
          </p:nvPr>
        </p:nvSpPr>
        <p:spPr/>
        <p:txBody>
          <a:bodyPr/>
          <a:lstStyle/>
          <a:p>
            <a:r>
              <a:rPr lang="en-US" dirty="0"/>
              <a:t>Handling Conflicts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33</a:t>
            </a:r>
          </a:p>
        </p:txBody>
      </p:sp>
      <p:cxnSp>
        <p:nvCxnSpPr>
          <p:cNvPr id="65" name="Straight Connector 64"/>
          <p:cNvCxnSpPr/>
          <p:nvPr/>
        </p:nvCxnSpPr>
        <p:spPr>
          <a:xfrm flipV="1">
            <a:off x="4724400" y="2057400"/>
            <a:ext cx="0" cy="3962400"/>
          </a:xfrm>
          <a:prstGeom prst="line">
            <a:avLst/>
          </a:prstGeom>
          <a:ln w="38100" cmpd="sng">
            <a:solidFill>
              <a:schemeClr val="tx1">
                <a:lumMod val="75000"/>
                <a:lumOff val="2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3400" y="2286000"/>
            <a:ext cx="3200400" cy="2743200"/>
            <a:chOff x="533400" y="1981200"/>
            <a:chExt cx="3200400" cy="2743200"/>
          </a:xfrm>
        </p:grpSpPr>
        <p:grpSp>
          <p:nvGrpSpPr>
            <p:cNvPr id="6" name="Group 5"/>
            <p:cNvGrpSpPr/>
            <p:nvPr/>
          </p:nvGrpSpPr>
          <p:grpSpPr>
            <a:xfrm>
              <a:off x="533400" y="1981200"/>
              <a:ext cx="3200400" cy="2743200"/>
              <a:chOff x="457200" y="2133600"/>
              <a:chExt cx="3200400" cy="2743200"/>
            </a:xfrm>
          </p:grpSpPr>
          <p:sp>
            <p:nvSpPr>
              <p:cNvPr id="62" name="Rounded Rectangle 61"/>
              <p:cNvSpPr/>
              <p:nvPr/>
            </p:nvSpPr>
            <p:spPr>
              <a:xfrm>
                <a:off x="457200" y="2133600"/>
                <a:ext cx="3200400" cy="27432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9" name="Rounded Rectangle 8"/>
              <p:cNvSpPr/>
              <p:nvPr/>
            </p:nvSpPr>
            <p:spPr>
              <a:xfrm>
                <a:off x="685800" y="2286000"/>
                <a:ext cx="1420664" cy="94421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CPU</a:t>
                </a: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7" name="Group 46"/>
              <p:cNvGrpSpPr/>
              <p:nvPr/>
            </p:nvGrpSpPr>
            <p:grpSpPr>
              <a:xfrm>
                <a:off x="609600" y="3352800"/>
                <a:ext cx="2895600" cy="1371600"/>
                <a:chOff x="533400" y="3581400"/>
                <a:chExt cx="2895600" cy="1371600"/>
              </a:xfrm>
            </p:grpSpPr>
            <p:sp>
              <p:nvSpPr>
                <p:cNvPr id="20" name="Rounded Rectangle 19"/>
                <p:cNvSpPr/>
                <p:nvPr/>
              </p:nvSpPr>
              <p:spPr>
                <a:xfrm>
                  <a:off x="533400" y="3581400"/>
                  <a:ext cx="2895600" cy="137160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a:off x="19812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2" name="Rounded Rectangle 21"/>
                <p:cNvSpPr/>
                <p:nvPr/>
              </p:nvSpPr>
              <p:spPr>
                <a:xfrm>
                  <a:off x="2057400" y="43434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3" name="TextBox 22"/>
                <p:cNvSpPr txBox="1"/>
                <p:nvPr/>
              </p:nvSpPr>
              <p:spPr>
                <a:xfrm>
                  <a:off x="1219200" y="3657600"/>
                  <a:ext cx="154218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Shared LLC</a:t>
                  </a:r>
                </a:p>
              </p:txBody>
            </p:sp>
            <p:sp>
              <p:nvSpPr>
                <p:cNvPr id="24" name="Rounded Rectangle 23"/>
                <p:cNvSpPr/>
                <p:nvPr/>
              </p:nvSpPr>
              <p:spPr>
                <a:xfrm>
                  <a:off x="685800" y="41148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grpSp>
        <p:sp>
          <p:nvSpPr>
            <p:cNvPr id="46" name="Rounded Rectangle 45"/>
            <p:cNvSpPr/>
            <p:nvPr/>
          </p:nvSpPr>
          <p:spPr>
            <a:xfrm>
              <a:off x="2286000" y="2667000"/>
              <a:ext cx="1143000"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L1 Cache</a:t>
              </a:r>
            </a:p>
          </p:txBody>
        </p:sp>
      </p:grpSp>
      <p:grpSp>
        <p:nvGrpSpPr>
          <p:cNvPr id="8" name="Group 7"/>
          <p:cNvGrpSpPr/>
          <p:nvPr/>
        </p:nvGrpSpPr>
        <p:grpSpPr>
          <a:xfrm>
            <a:off x="5638800" y="2971800"/>
            <a:ext cx="3124200" cy="1371600"/>
            <a:chOff x="5638800" y="2133600"/>
            <a:chExt cx="3124200" cy="1371600"/>
          </a:xfrm>
        </p:grpSpPr>
        <p:grpSp>
          <p:nvGrpSpPr>
            <p:cNvPr id="7" name="Group 6"/>
            <p:cNvGrpSpPr/>
            <p:nvPr/>
          </p:nvGrpSpPr>
          <p:grpSpPr>
            <a:xfrm>
              <a:off x="5638800" y="2133600"/>
              <a:ext cx="3124200" cy="1371600"/>
              <a:chOff x="5334000" y="2133600"/>
              <a:chExt cx="3124200" cy="1371600"/>
            </a:xfrm>
          </p:grpSpPr>
          <p:sp>
            <p:nvSpPr>
              <p:cNvPr id="59" name="Rounded Rectangle 58"/>
              <p:cNvSpPr/>
              <p:nvPr/>
            </p:nvSpPr>
            <p:spPr>
              <a:xfrm>
                <a:off x="5334000" y="2133600"/>
                <a:ext cx="3124200" cy="1371600"/>
              </a:xfrm>
              <a:prstGeom prst="roundRect">
                <a:avLst/>
              </a:prstGeom>
              <a:solidFill>
                <a:schemeClr val="lt1">
                  <a:alpha val="0"/>
                </a:schemeClr>
              </a:solidFill>
              <a:ln>
                <a:solidFill>
                  <a:srgbClr val="00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0" name="Rounded Rectangle 9"/>
              <p:cNvSpPr/>
              <p:nvPr/>
            </p:nvSpPr>
            <p:spPr>
              <a:xfrm>
                <a:off x="5486400" y="2286000"/>
                <a:ext cx="1268264" cy="1066800"/>
              </a:xfrm>
              <a:prstGeom prst="roundRect">
                <a:avLst/>
              </a:prstGeom>
              <a:solidFill>
                <a:schemeClr val="accent1">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rPr>
                  <a:t>PIM Core</a:t>
                </a:r>
                <a:endParaRPr kumimoji="0" lang="en-US" sz="1800" b="1" i="0" u="none" strike="noStrike" kern="1200" cap="none" spc="0" normalizeH="0" baseline="0" noProof="0" dirty="0">
                  <a:ln>
                    <a:noFill/>
                  </a:ln>
                  <a:solidFill>
                    <a:srgbClr val="000000"/>
                  </a:solidFill>
                  <a:effectLst/>
                  <a:uLnTx/>
                  <a:uFillTx/>
                  <a:latin typeface="Calibri"/>
                  <a:ea typeface="+mn-ea"/>
                  <a:cs typeface="+mn-cs"/>
                </a:endParaRPr>
              </a:p>
            </p:txBody>
          </p:sp>
          <p:sp>
            <p:nvSpPr>
              <p:cNvPr id="49" name="Rounded Rectangle 48"/>
              <p:cNvSpPr/>
              <p:nvPr/>
            </p:nvSpPr>
            <p:spPr>
              <a:xfrm>
                <a:off x="6882894" y="2286000"/>
                <a:ext cx="1314228" cy="38100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L1 Cache</a:t>
                </a:r>
              </a:p>
            </p:txBody>
          </p:sp>
          <p:sp>
            <p:nvSpPr>
              <p:cNvPr id="54" name="Rounded Rectangle 53"/>
              <p:cNvSpPr/>
              <p:nvPr/>
            </p:nvSpPr>
            <p:spPr>
              <a:xfrm>
                <a:off x="6934200" y="27432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Rounded Rectangle 57"/>
              <p:cNvSpPr/>
              <p:nvPr/>
            </p:nvSpPr>
            <p:spPr>
              <a:xfrm>
                <a:off x="6934200" y="30480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0" name="Rounded Rectangle 59"/>
            <p:cNvSpPr/>
            <p:nvPr/>
          </p:nvSpPr>
          <p:spPr>
            <a:xfrm>
              <a:off x="8305800" y="2286000"/>
              <a:ext cx="228600" cy="3810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61" name="Left-Right Arrow 60"/>
          <p:cNvSpPr/>
          <p:nvPr/>
        </p:nvSpPr>
        <p:spPr>
          <a:xfrm>
            <a:off x="4038600" y="3352800"/>
            <a:ext cx="1371600" cy="348863"/>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24"/>
          <p:cNvSpPr/>
          <p:nvPr/>
        </p:nvSpPr>
        <p:spPr>
          <a:xfrm>
            <a:off x="0" y="1"/>
            <a:ext cx="9144000" cy="6857999"/>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sp>
        <p:nvSpPr>
          <p:cNvPr id="26" name="Rounded Rectangle 25"/>
          <p:cNvSpPr/>
          <p:nvPr/>
        </p:nvSpPr>
        <p:spPr>
          <a:xfrm>
            <a:off x="7239000" y="3581400"/>
            <a:ext cx="1219200" cy="3048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7" name="Rounded Rectangle 26"/>
          <p:cNvSpPr/>
          <p:nvPr/>
        </p:nvSpPr>
        <p:spPr>
          <a:xfrm>
            <a:off x="2209800" y="4267200"/>
            <a:ext cx="1219200" cy="4714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31" name="Rounded Rectangle 30"/>
          <p:cNvSpPr/>
          <p:nvPr/>
        </p:nvSpPr>
        <p:spPr>
          <a:xfrm>
            <a:off x="838200" y="4038600"/>
            <a:ext cx="1219200" cy="700021"/>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a:ea typeface="+mn-ea"/>
                <a:cs typeface="+mn-cs"/>
              </a:rPr>
              <a:t>Conflict Detection</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cxnSp>
        <p:nvCxnSpPr>
          <p:cNvPr id="32" name="Straight Connector 31"/>
          <p:cNvCxnSpPr/>
          <p:nvPr/>
        </p:nvCxnSpPr>
        <p:spPr>
          <a:xfrm flipH="1">
            <a:off x="914400" y="2286000"/>
            <a:ext cx="152400" cy="1752600"/>
          </a:xfrm>
          <a:prstGeom prst="line">
            <a:avLst/>
          </a:prstGeom>
          <a:ln w="38100"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2057400" y="2819400"/>
            <a:ext cx="3048000" cy="1219200"/>
          </a:xfrm>
          <a:prstGeom prst="line">
            <a:avLst/>
          </a:prstGeom>
          <a:ln w="38100"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1066800" y="381000"/>
            <a:ext cx="4114800" cy="2514600"/>
            <a:chOff x="609600" y="381000"/>
            <a:chExt cx="5181600" cy="3124200"/>
          </a:xfrm>
        </p:grpSpPr>
        <p:sp>
          <p:nvSpPr>
            <p:cNvPr id="39" name="Rounded Rectangle 38"/>
            <p:cNvSpPr/>
            <p:nvPr/>
          </p:nvSpPr>
          <p:spPr>
            <a:xfrm>
              <a:off x="609600" y="381000"/>
              <a:ext cx="5181600" cy="3124200"/>
            </a:xfrm>
            <a:prstGeom prst="roundRect">
              <a:avLst/>
            </a:prstGeom>
            <a:solidFill>
              <a:srgbClr val="FFFFFF"/>
            </a:solidFill>
            <a:ln w="57150" cmpd="sng">
              <a:solidFill>
                <a:schemeClr val="tx2"/>
              </a:solidFill>
              <a:prstDash val="solid"/>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nvGrpSpPr>
            <p:cNvPr id="145" name="Group 144"/>
            <p:cNvGrpSpPr/>
            <p:nvPr/>
          </p:nvGrpSpPr>
          <p:grpSpPr>
            <a:xfrm>
              <a:off x="1219200" y="762000"/>
              <a:ext cx="3810000" cy="2520091"/>
              <a:chOff x="1219200" y="762000"/>
              <a:chExt cx="3810000" cy="2520091"/>
            </a:xfrm>
          </p:grpSpPr>
          <p:cxnSp>
            <p:nvCxnSpPr>
              <p:cNvPr id="41" name="Straight Arrow Connector 40"/>
              <p:cNvCxnSpPr/>
              <p:nvPr/>
            </p:nvCxnSpPr>
            <p:spPr>
              <a:xfrm>
                <a:off x="3352800" y="1524000"/>
                <a:ext cx="12890" cy="476086"/>
              </a:xfrm>
              <a:prstGeom prst="straightConnector1">
                <a:avLst/>
              </a:prstGeom>
              <a:solidFill>
                <a:schemeClr val="bg1">
                  <a:lumMod val="85000"/>
                </a:schemeClr>
              </a:solid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144" name="Group 143"/>
              <p:cNvGrpSpPr/>
              <p:nvPr/>
            </p:nvGrpSpPr>
            <p:grpSpPr>
              <a:xfrm>
                <a:off x="1219200" y="762000"/>
                <a:ext cx="3810000" cy="2520091"/>
                <a:chOff x="1219200" y="762000"/>
                <a:chExt cx="3810000" cy="2520091"/>
              </a:xfrm>
            </p:grpSpPr>
            <p:cxnSp>
              <p:nvCxnSpPr>
                <p:cNvPr id="127" name="Elbow Connector 126"/>
                <p:cNvCxnSpPr>
                  <a:stCxn id="81" idx="2"/>
                </p:cNvCxnSpPr>
                <p:nvPr/>
              </p:nvCxnSpPr>
              <p:spPr>
                <a:xfrm rot="16200000" flipH="1">
                  <a:off x="2381250" y="933450"/>
                  <a:ext cx="228600" cy="952500"/>
                </a:xfrm>
                <a:prstGeom prst="bentConnector2">
                  <a:avLst/>
                </a:prstGeom>
                <a:ln w="381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2" name="Group 141"/>
                <p:cNvGrpSpPr/>
                <p:nvPr/>
              </p:nvGrpSpPr>
              <p:grpSpPr>
                <a:xfrm>
                  <a:off x="1219200" y="762000"/>
                  <a:ext cx="3810000" cy="2520091"/>
                  <a:chOff x="1219200" y="762000"/>
                  <a:chExt cx="3810000" cy="2520091"/>
                </a:xfrm>
              </p:grpSpPr>
              <p:sp>
                <p:nvSpPr>
                  <p:cNvPr id="79" name="Rounded Rectangle 78"/>
                  <p:cNvSpPr/>
                  <p:nvPr/>
                </p:nvSpPr>
                <p:spPr>
                  <a:xfrm>
                    <a:off x="3429000" y="762000"/>
                    <a:ext cx="1600200" cy="5334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PIMReadSet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81" name="Rounded Rectangle 80"/>
                  <p:cNvSpPr/>
                  <p:nvPr/>
                </p:nvSpPr>
                <p:spPr>
                  <a:xfrm>
                    <a:off x="1219200" y="762000"/>
                    <a:ext cx="1600200" cy="533400"/>
                  </a:xfrm>
                  <a:prstGeom prst="round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000000"/>
                        </a:solidFill>
                        <a:effectLst/>
                        <a:uLnTx/>
                        <a:uFillTx/>
                        <a:latin typeface="Calibri"/>
                        <a:ea typeface="+mn-ea"/>
                        <a:cs typeface="+mn-cs"/>
                      </a:rPr>
                      <a:t>CPUWriteSet</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grpSp>
                <p:nvGrpSpPr>
                  <p:cNvPr id="112" name="Group 111"/>
                  <p:cNvGrpSpPr/>
                  <p:nvPr/>
                </p:nvGrpSpPr>
                <p:grpSpPr>
                  <a:xfrm>
                    <a:off x="2667000" y="1295400"/>
                    <a:ext cx="914400" cy="1447800"/>
                    <a:chOff x="2743200" y="1219200"/>
                    <a:chExt cx="914400" cy="1828800"/>
                  </a:xfrm>
                </p:grpSpPr>
                <p:sp>
                  <p:nvSpPr>
                    <p:cNvPr id="97" name="Block Arc 96"/>
                    <p:cNvSpPr/>
                    <p:nvPr/>
                  </p:nvSpPr>
                  <p:spPr>
                    <a:xfrm rot="10800000">
                      <a:off x="2743200" y="1219200"/>
                      <a:ext cx="914400" cy="1828800"/>
                    </a:xfrm>
                    <a:prstGeom prst="blockArc">
                      <a:avLst>
                        <a:gd name="adj1" fmla="val 10800000"/>
                        <a:gd name="adj2" fmla="val 147488"/>
                        <a:gd name="adj3" fmla="val 10265"/>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99" name="Straight Connector 98"/>
                    <p:cNvCxnSpPr>
                      <a:stCxn id="97" idx="0"/>
                      <a:endCxn id="97" idx="1"/>
                    </p:cNvCxnSpPr>
                    <p:nvPr/>
                  </p:nvCxnSpPr>
                  <p:spPr>
                    <a:xfrm flipH="1" flipV="1">
                      <a:off x="2790271" y="2111361"/>
                      <a:ext cx="820397" cy="22239"/>
                    </a:xfrm>
                    <a:prstGeom prst="line">
                      <a:avLst/>
                    </a:prstGeom>
                    <a:ln w="57150"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4" name="Elbow Connector 123"/>
                  <p:cNvCxnSpPr>
                    <a:stCxn id="79" idx="2"/>
                  </p:cNvCxnSpPr>
                  <p:nvPr/>
                </p:nvCxnSpPr>
                <p:spPr>
                  <a:xfrm rot="5400000">
                    <a:off x="3676650" y="971550"/>
                    <a:ext cx="228600" cy="876300"/>
                  </a:xfrm>
                  <a:prstGeom prst="bentConnector2">
                    <a:avLst/>
                  </a:prstGeom>
                  <a:ln w="381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2971800" y="1524000"/>
                    <a:ext cx="12890" cy="476086"/>
                  </a:xfrm>
                  <a:prstGeom prst="straightConnector1">
                    <a:avLst/>
                  </a:prstGeom>
                  <a:solidFill>
                    <a:schemeClr val="bg1">
                      <a:lumMod val="85000"/>
                    </a:schemeClr>
                  </a:solidFill>
                  <a:ln w="3810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124200" y="2743200"/>
                    <a:ext cx="0" cy="457200"/>
                  </a:xfrm>
                  <a:prstGeom prst="line">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3657600" y="1371600"/>
                    <a:ext cx="228600" cy="304800"/>
                  </a:xfrm>
                  <a:prstGeom prst="line">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2438400" y="1371600"/>
                    <a:ext cx="228600" cy="304800"/>
                  </a:xfrm>
                  <a:prstGeom prst="line">
                    <a:avLst/>
                  </a:prstGeom>
                  <a:ln w="38100"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3294933" y="2819401"/>
                    <a:ext cx="1113045" cy="46269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a:ea typeface="+mn-ea"/>
                        <a:cs typeface="+mn-cs"/>
                      </a:rPr>
                      <a:t>Conflict</a:t>
                    </a:r>
                  </a:p>
                </p:txBody>
              </p:sp>
            </p:grpSp>
          </p:grpSp>
        </p:grpSp>
      </p:grpSp>
      <p:sp>
        <p:nvSpPr>
          <p:cNvPr id="5" name="TextBox 4"/>
          <p:cNvSpPr txBox="1"/>
          <p:nvPr/>
        </p:nvSpPr>
        <p:spPr>
          <a:xfrm>
            <a:off x="2590800" y="1676400"/>
            <a:ext cx="914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AND</a:t>
            </a:r>
          </a:p>
        </p:txBody>
      </p:sp>
      <p:grpSp>
        <p:nvGrpSpPr>
          <p:cNvPr id="16" name="Group 15"/>
          <p:cNvGrpSpPr/>
          <p:nvPr/>
        </p:nvGrpSpPr>
        <p:grpSpPr>
          <a:xfrm>
            <a:off x="3505200" y="3429000"/>
            <a:ext cx="5562599" cy="2819400"/>
            <a:chOff x="3352800" y="3505200"/>
            <a:chExt cx="5562599" cy="2819400"/>
          </a:xfrm>
        </p:grpSpPr>
        <p:sp>
          <p:nvSpPr>
            <p:cNvPr id="55" name="Rounded Rectangle 54"/>
            <p:cNvSpPr/>
            <p:nvPr/>
          </p:nvSpPr>
          <p:spPr>
            <a:xfrm>
              <a:off x="3352800" y="3505200"/>
              <a:ext cx="5410200" cy="2819400"/>
            </a:xfrm>
            <a:prstGeom prst="roundRect">
              <a:avLst/>
            </a:prstGeom>
            <a:ln w="57150" cmpd="sng">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56" name="TextBox 55"/>
            <p:cNvSpPr txBox="1"/>
            <p:nvPr/>
          </p:nvSpPr>
          <p:spPr>
            <a:xfrm>
              <a:off x="3505200" y="3581400"/>
              <a:ext cx="54101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If </a:t>
              </a:r>
              <a:r>
                <a:rPr kumimoji="0" lang="en-US" sz="2200" b="1" i="0" u="none" strike="noStrike" kern="1200" cap="none" spc="0" normalizeH="0" baseline="0" noProof="0" dirty="0">
                  <a:ln>
                    <a:noFill/>
                  </a:ln>
                  <a:solidFill>
                    <a:srgbClr val="0000FF"/>
                  </a:solidFill>
                  <a:effectLst/>
                  <a:uLnTx/>
                  <a:uFillTx/>
                  <a:latin typeface="Calibri"/>
                  <a:ea typeface="+mn-ea"/>
                  <a:cs typeface="+mn-cs"/>
                </a:rPr>
                <a:t>conflict </a:t>
              </a:r>
              <a:r>
                <a:rPr kumimoji="0" lang="en-US" sz="2200" b="1" i="0" u="none" strike="noStrike" kern="1200" cap="none" spc="0" normalizeH="0" baseline="0" noProof="0" dirty="0">
                  <a:ln>
                    <a:noFill/>
                  </a:ln>
                  <a:solidFill>
                    <a:srgbClr val="000000"/>
                  </a:solidFill>
                  <a:effectLst/>
                  <a:uLnTx/>
                  <a:uFillTx/>
                  <a:latin typeface="Calibri"/>
                  <a:ea typeface="+mn-ea"/>
                  <a:cs typeface="+mn-cs"/>
                </a:rPr>
                <a:t>happens:</a:t>
              </a:r>
            </a:p>
          </p:txBody>
        </p:sp>
        <p:sp>
          <p:nvSpPr>
            <p:cNvPr id="11" name="TextBox 10"/>
            <p:cNvSpPr txBox="1"/>
            <p:nvPr/>
          </p:nvSpPr>
          <p:spPr>
            <a:xfrm>
              <a:off x="3505200" y="4038600"/>
              <a:ext cx="518160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The CPU </a:t>
              </a:r>
              <a:r>
                <a:rPr kumimoji="0" lang="en-US" sz="2000" b="0" i="0" u="none" strike="noStrike" kern="1200" cap="none" spc="0" normalizeH="0" baseline="0" noProof="0" dirty="0">
                  <a:ln>
                    <a:noFill/>
                  </a:ln>
                  <a:solidFill>
                    <a:srgbClr val="0000FF"/>
                  </a:solidFill>
                  <a:effectLst/>
                  <a:uLnTx/>
                  <a:uFillTx/>
                  <a:latin typeface="Calibri"/>
                  <a:ea typeface="+mn-ea"/>
                  <a:cs typeface="+mn-cs"/>
                </a:rPr>
                <a:t>flushes</a:t>
              </a:r>
              <a:r>
                <a:rPr kumimoji="0" lang="en-US" sz="2000" b="0" i="0" u="none" strike="noStrike" kern="1200" cap="none" spc="0" normalizeH="0" baseline="0" noProof="0" dirty="0">
                  <a:ln>
                    <a:noFill/>
                  </a:ln>
                  <a:solidFill>
                    <a:srgbClr val="000000"/>
                  </a:solidFill>
                  <a:effectLst/>
                  <a:uLnTx/>
                  <a:uFillTx/>
                  <a:latin typeface="Calibri"/>
                  <a:ea typeface="+mn-ea"/>
                  <a:cs typeface="+mn-cs"/>
                </a:rPr>
                <a:t> the </a:t>
              </a:r>
              <a:r>
                <a:rPr kumimoji="0" lang="en-US" sz="2000" b="0" i="0" u="none" strike="noStrike" kern="1200" cap="none" spc="0" normalizeH="0" baseline="0" noProof="0" dirty="0">
                  <a:ln>
                    <a:noFill/>
                  </a:ln>
                  <a:solidFill>
                    <a:srgbClr val="0000FF"/>
                  </a:solidFill>
                  <a:effectLst/>
                  <a:uLnTx/>
                  <a:uFillTx/>
                  <a:latin typeface="Calibri"/>
                  <a:ea typeface="+mn-ea"/>
                  <a:cs typeface="+mn-cs"/>
                </a:rPr>
                <a:t>dirty cache lines</a:t>
              </a:r>
              <a:r>
                <a:rPr kumimoji="0" lang="en-US" sz="2000" b="0" i="0" u="none" strike="noStrike" kern="1200" cap="none" spc="0" normalizeH="0" baseline="0" noProof="0" dirty="0">
                  <a:ln>
                    <a:noFill/>
                  </a:ln>
                  <a:solidFill>
                    <a:srgbClr val="000000"/>
                  </a:solidFill>
                  <a:effectLst/>
                  <a:uLnTx/>
                  <a:uFillTx/>
                  <a:latin typeface="Calibri"/>
                  <a:ea typeface="+mn-ea"/>
                  <a:cs typeface="+mn-cs"/>
                </a:rPr>
                <a:t> that match addresses in the </a:t>
              </a:r>
              <a:r>
                <a:rPr kumimoji="0" lang="en-US" sz="2000" b="0" i="0" u="none" strike="noStrike" kern="1200" cap="none" spc="0" normalizeH="0" baseline="0" noProof="0" dirty="0" err="1">
                  <a:ln>
                    <a:noFill/>
                  </a:ln>
                  <a:solidFill>
                    <a:srgbClr val="0000FF"/>
                  </a:solidFill>
                  <a:effectLst/>
                  <a:uLnTx/>
                  <a:uFillTx/>
                  <a:latin typeface="Calibri"/>
                  <a:ea typeface="+mn-ea"/>
                  <a:cs typeface="+mn-cs"/>
                </a:rPr>
                <a:t>PIMReadSet</a:t>
              </a:r>
              <a:endParaRPr kumimoji="0" lang="en-US" sz="2000" b="0" i="0" u="none" strike="noStrike" kern="1200" cap="none" spc="0" normalizeH="0" baseline="0" noProof="0" dirty="0">
                <a:ln>
                  <a:noFill/>
                </a:ln>
                <a:solidFill>
                  <a:srgbClr val="0000FF"/>
                </a:solidFill>
                <a:effectLst/>
                <a:uLnTx/>
                <a:uFillTx/>
                <a:latin typeface="Calibri"/>
                <a:ea typeface="+mn-ea"/>
                <a:cs typeface="+mn-cs"/>
              </a:endParaRPr>
            </a:p>
          </p:txBody>
        </p:sp>
        <p:sp>
          <p:nvSpPr>
            <p:cNvPr id="12" name="TextBox 11"/>
            <p:cNvSpPr txBox="1"/>
            <p:nvPr/>
          </p:nvSpPr>
          <p:spPr>
            <a:xfrm>
              <a:off x="3505200" y="4800600"/>
              <a:ext cx="4876800" cy="101566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PIM core </a:t>
              </a:r>
              <a:r>
                <a:rPr kumimoji="0" lang="en-US" sz="2000" b="0" i="0" u="sng" strike="noStrike" kern="1200" cap="none" spc="0" normalizeH="0" baseline="0" noProof="0" dirty="0">
                  <a:ln>
                    <a:noFill/>
                  </a:ln>
                  <a:solidFill>
                    <a:srgbClr val="0000FF"/>
                  </a:solidFill>
                  <a:effectLst/>
                  <a:uLnTx/>
                  <a:uFillTx/>
                  <a:latin typeface="Calibri"/>
                  <a:ea typeface="+mn-ea"/>
                  <a:cs typeface="+mn-cs"/>
                </a:rPr>
                <a:t>invalidates</a:t>
              </a:r>
              <a:r>
                <a:rPr kumimoji="0" lang="en-US" sz="2000" b="0" i="0" u="none" strike="noStrike" kern="1200" cap="none" spc="0" normalizeH="0" baseline="0" noProof="0" dirty="0">
                  <a:ln>
                    <a:noFill/>
                  </a:ln>
                  <a:solidFill>
                    <a:srgbClr val="000000"/>
                  </a:solidFill>
                  <a:effectLst/>
                  <a:uLnTx/>
                  <a:uFillTx/>
                  <a:latin typeface="Calibri"/>
                  <a:ea typeface="+mn-ea"/>
                  <a:cs typeface="+mn-cs"/>
                </a:rPr>
                <a:t> all speculative cache 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13" name="TextBox 12"/>
            <p:cNvSpPr txBox="1"/>
            <p:nvPr/>
          </p:nvSpPr>
          <p:spPr>
            <a:xfrm>
              <a:off x="3505200" y="5486400"/>
              <a:ext cx="5181600"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Signatures are </a:t>
              </a:r>
              <a:r>
                <a:rPr kumimoji="0" lang="en-US" sz="2000" b="0" i="0" u="sng" strike="noStrike" kern="1200" cap="none" spc="0" normalizeH="0" baseline="0" noProof="0" dirty="0">
                  <a:ln>
                    <a:noFill/>
                  </a:ln>
                  <a:solidFill>
                    <a:srgbClr val="000000"/>
                  </a:solidFill>
                  <a:effectLst/>
                  <a:uLnTx/>
                  <a:uFillTx/>
                  <a:latin typeface="Calibri"/>
                  <a:ea typeface="+mn-ea"/>
                  <a:cs typeface="+mn-cs"/>
                </a:rPr>
                <a:t>erased</a:t>
              </a:r>
              <a:r>
                <a:rPr kumimoji="0" lang="en-US" sz="2000" b="0" i="0" u="none" strike="noStrike" kern="1200" cap="none" spc="0" normalizeH="0" baseline="0" noProof="0" dirty="0">
                  <a:ln>
                    <a:noFill/>
                  </a:ln>
                  <a:solidFill>
                    <a:srgbClr val="000000"/>
                  </a:solidFill>
                  <a:effectLst/>
                  <a:uLnTx/>
                  <a:uFillTx/>
                  <a:latin typeface="Calibri"/>
                  <a:ea typeface="+mn-ea"/>
                  <a:cs typeface="+mn-cs"/>
                </a:rPr>
                <a:t> and PIM core </a:t>
              </a:r>
              <a:r>
                <a:rPr kumimoji="0" lang="en-US" sz="2000" b="0" i="0" u="sng" strike="noStrike" kern="1200" cap="none" spc="0" normalizeH="0" baseline="0" noProof="0" dirty="0">
                  <a:ln>
                    <a:noFill/>
                  </a:ln>
                  <a:solidFill>
                    <a:srgbClr val="000000"/>
                  </a:solidFill>
                  <a:effectLst/>
                  <a:uLnTx/>
                  <a:uFillTx/>
                  <a:latin typeface="Calibri"/>
                  <a:ea typeface="+mn-ea"/>
                  <a:cs typeface="+mn-cs"/>
                </a:rPr>
                <a:t>restarts</a:t>
              </a:r>
              <a:r>
                <a:rPr kumimoji="0" lang="en-US" sz="2000" b="0" i="0" u="none" strike="noStrike" kern="1200" cap="none" spc="0" normalizeH="0" baseline="0" noProof="0" dirty="0">
                  <a:ln>
                    <a:noFill/>
                  </a:ln>
                  <a:solidFill>
                    <a:srgbClr val="000000"/>
                  </a:solidFill>
                  <a:effectLst/>
                  <a:uLnTx/>
                  <a:uFillTx/>
                  <a:latin typeface="Calibri"/>
                  <a:ea typeface="+mn-ea"/>
                  <a:cs typeface="+mn-cs"/>
                </a:rPr>
                <a:t> execution</a:t>
              </a:r>
            </a:p>
          </p:txBody>
        </p:sp>
      </p:grpSp>
      <p:grpSp>
        <p:nvGrpSpPr>
          <p:cNvPr id="19" name="Group 18"/>
          <p:cNvGrpSpPr/>
          <p:nvPr/>
        </p:nvGrpSpPr>
        <p:grpSpPr>
          <a:xfrm>
            <a:off x="3429000" y="4267200"/>
            <a:ext cx="6172200" cy="1828800"/>
            <a:chOff x="3581400" y="4267200"/>
            <a:chExt cx="6172200" cy="1828800"/>
          </a:xfrm>
        </p:grpSpPr>
        <p:sp>
          <p:nvSpPr>
            <p:cNvPr id="153" name="Rounded Rectangle 152"/>
            <p:cNvSpPr/>
            <p:nvPr/>
          </p:nvSpPr>
          <p:spPr>
            <a:xfrm>
              <a:off x="3581400" y="4267200"/>
              <a:ext cx="5562600" cy="1828800"/>
            </a:xfrm>
            <a:prstGeom prst="roundRect">
              <a:avLst/>
            </a:prstGeom>
            <a:ln w="57150" cmpd="sng">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152" name="TextBox 151"/>
            <p:cNvSpPr txBox="1"/>
            <p:nvPr/>
          </p:nvSpPr>
          <p:spPr>
            <a:xfrm>
              <a:off x="3763683" y="4343400"/>
              <a:ext cx="5410199"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solidFill>
                  <a:effectLst/>
                  <a:uLnTx/>
                  <a:uFillTx/>
                  <a:latin typeface="Calibri"/>
                  <a:ea typeface="+mn-ea"/>
                  <a:cs typeface="+mn-cs"/>
                </a:rPr>
                <a:t>If </a:t>
              </a:r>
              <a:r>
                <a:rPr kumimoji="0" lang="en-US" sz="2200" b="1" i="0" u="none" strike="noStrike" kern="1200" cap="none" spc="0" normalizeH="0" baseline="0" noProof="0" dirty="0">
                  <a:ln>
                    <a:noFill/>
                  </a:ln>
                  <a:solidFill>
                    <a:srgbClr val="0000FF"/>
                  </a:solidFill>
                  <a:effectLst/>
                  <a:uLnTx/>
                  <a:uFillTx/>
                  <a:latin typeface="Calibri"/>
                  <a:ea typeface="+mn-ea"/>
                  <a:cs typeface="+mn-cs"/>
                </a:rPr>
                <a:t>no conflicts</a:t>
              </a:r>
              <a:r>
                <a:rPr kumimoji="0" lang="en-US" sz="2200" b="1" i="0" u="none" strike="noStrike" kern="1200" cap="none" spc="0" normalizeH="0" baseline="0" noProof="0" dirty="0">
                  <a:ln>
                    <a:noFill/>
                  </a:ln>
                  <a:solidFill>
                    <a:prstClr val="black"/>
                  </a:solidFill>
                  <a:effectLst/>
                  <a:uLnTx/>
                  <a:uFillTx/>
                  <a:latin typeface="Calibri"/>
                  <a:ea typeface="+mn-ea"/>
                  <a:cs typeface="+mn-cs"/>
                </a:rPr>
                <a:t>:</a:t>
              </a:r>
            </a:p>
          </p:txBody>
        </p:sp>
        <p:sp>
          <p:nvSpPr>
            <p:cNvPr id="17" name="TextBox 16"/>
            <p:cNvSpPr txBox="1"/>
            <p:nvPr/>
          </p:nvSpPr>
          <p:spPr>
            <a:xfrm>
              <a:off x="3810000" y="4800600"/>
              <a:ext cx="5943600" cy="707886"/>
            </a:xfrm>
            <a:prstGeom prst="rect">
              <a:avLst/>
            </a:prstGeom>
            <a:noFill/>
          </p:spPr>
          <p:txBody>
            <a:bodyPr wrap="square" rtlCol="0">
              <a:spAutoFit/>
            </a:bodyPr>
            <a:lstStyle/>
            <a:p>
              <a:pPr marL="342900" marR="0" lvl="1" indent="-34290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Any clean cache lines in the CPU that</a:t>
              </a:r>
              <a:r>
                <a:rPr kumimoji="0" lang="en-US" sz="2000" b="0" i="0" u="none" strike="noStrike" kern="1200" cap="none" spc="0" normalizeH="0" baseline="0" noProof="0" dirty="0">
                  <a:ln>
                    <a:noFill/>
                  </a:ln>
                  <a:solidFill>
                    <a:srgbClr val="0000FF"/>
                  </a:solidFill>
                  <a:effectLst/>
                  <a:uLnTx/>
                  <a:uFillTx/>
                  <a:latin typeface="Calibri"/>
                  <a:ea typeface="+mn-ea"/>
                  <a:cs typeface="+mn-cs"/>
                </a:rPr>
                <a:t> match</a:t>
              </a:r>
              <a:r>
                <a:rPr kumimoji="0" lang="en-US" sz="2000" b="0" i="0" u="none" strike="noStrike" kern="1200" cap="none" spc="0" normalizeH="0" baseline="0" noProof="0" dirty="0">
                  <a:ln>
                    <a:noFill/>
                  </a:ln>
                  <a:solidFill>
                    <a:srgbClr val="000000"/>
                  </a:solidFill>
                  <a:effectLst/>
                  <a:uLnTx/>
                  <a:uFillTx/>
                  <a:latin typeface="Calibri"/>
                  <a:ea typeface="+mn-ea"/>
                  <a:cs typeface="+mn-cs"/>
                </a:rPr>
                <a:t> an address in the</a:t>
              </a:r>
              <a:r>
                <a:rPr kumimoji="0" lang="en-US" sz="2000" b="0" i="0" u="none" strike="noStrike" kern="1200" cap="none" spc="0" normalizeH="0" baseline="0" noProof="0" dirty="0">
                  <a:ln>
                    <a:noFill/>
                  </a:ln>
                  <a:solidFill>
                    <a:srgbClr val="0000FF"/>
                  </a:solidFill>
                  <a:effectLst/>
                  <a:uLnTx/>
                  <a:uFillTx/>
                  <a:latin typeface="Calibri"/>
                  <a:ea typeface="+mn-ea"/>
                  <a:cs typeface="+mn-cs"/>
                </a:rPr>
                <a:t> </a:t>
              </a:r>
              <a:r>
                <a:rPr kumimoji="0" lang="en-US" sz="2000" b="0" i="0" u="none" strike="noStrike" kern="1200" cap="none" spc="0" normalizeH="0" baseline="0" noProof="0" dirty="0" err="1">
                  <a:ln>
                    <a:noFill/>
                  </a:ln>
                  <a:solidFill>
                    <a:srgbClr val="0000FF"/>
                  </a:solidFill>
                  <a:effectLst/>
                  <a:uLnTx/>
                  <a:uFillTx/>
                  <a:latin typeface="Calibri"/>
                  <a:ea typeface="+mn-ea"/>
                  <a:cs typeface="+mn-cs"/>
                </a:rPr>
                <a:t>PIMWriteSet</a:t>
              </a:r>
              <a:r>
                <a:rPr kumimoji="0" lang="en-US" sz="2000" b="0" i="0" u="none" strike="noStrike" kern="1200" cap="none" spc="0" normalizeH="0" baseline="0" noProof="0" dirty="0">
                  <a:ln>
                    <a:noFill/>
                  </a:ln>
                  <a:solidFill>
                    <a:srgbClr val="000000"/>
                  </a:solidFill>
                  <a:effectLst/>
                  <a:uLnTx/>
                  <a:uFillTx/>
                  <a:latin typeface="Calibri"/>
                  <a:ea typeface="+mn-ea"/>
                  <a:cs typeface="+mn-cs"/>
                </a:rPr>
                <a:t> are </a:t>
              </a:r>
              <a:r>
                <a:rPr kumimoji="0" lang="en-US" sz="2000" b="0" i="0" u="none" strike="noStrike" kern="1200" cap="none" spc="0" normalizeH="0" baseline="0" noProof="0" dirty="0">
                  <a:ln>
                    <a:noFill/>
                  </a:ln>
                  <a:solidFill>
                    <a:srgbClr val="0000FF"/>
                  </a:solidFill>
                  <a:effectLst/>
                  <a:uLnTx/>
                  <a:uFillTx/>
                  <a:latin typeface="Calibri"/>
                  <a:ea typeface="+mn-ea"/>
                  <a:cs typeface="+mn-cs"/>
                </a:rPr>
                <a:t>invalidated</a:t>
              </a:r>
              <a:endParaRPr kumimoji="0" lang="en-US" sz="20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 name="TextBox 17"/>
            <p:cNvSpPr txBox="1"/>
            <p:nvPr/>
          </p:nvSpPr>
          <p:spPr>
            <a:xfrm>
              <a:off x="3810000" y="5562600"/>
              <a:ext cx="4544834" cy="400110"/>
            </a:xfrm>
            <a:prstGeom prst="rect">
              <a:avLst/>
            </a:prstGeom>
            <a:noFill/>
          </p:spPr>
          <p:txBody>
            <a:bodyPr wrap="none" rtlCol="0">
              <a:spAutoFit/>
            </a:bodyPr>
            <a:lstStyle/>
            <a:p>
              <a:pPr marL="342900" marR="0" lvl="1" indent="-342900" algn="ctr"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000000"/>
                  </a:solidFill>
                  <a:effectLst/>
                  <a:uLnTx/>
                  <a:uFillTx/>
                  <a:latin typeface="Calibri"/>
                  <a:ea typeface="+mn-ea"/>
                  <a:cs typeface="+mn-cs"/>
                </a:rPr>
                <a:t>PIM core </a:t>
              </a:r>
              <a:r>
                <a:rPr kumimoji="0" lang="en-US" sz="2000" b="0" i="0" u="none" strike="noStrike" kern="1200" cap="none" spc="0" normalizeH="0" baseline="0" noProof="0" dirty="0">
                  <a:ln>
                    <a:noFill/>
                  </a:ln>
                  <a:solidFill>
                    <a:srgbClr val="0000FF"/>
                  </a:solidFill>
                  <a:effectLst/>
                  <a:uLnTx/>
                  <a:uFillTx/>
                  <a:latin typeface="Calibri"/>
                  <a:ea typeface="+mn-ea"/>
                  <a:cs typeface="+mn-cs"/>
                </a:rPr>
                <a:t>commits</a:t>
              </a:r>
              <a:r>
                <a:rPr kumimoji="0" lang="en-US" sz="2000" b="0" i="0" u="none" strike="noStrike" kern="1200" cap="none" spc="0" normalizeH="0" baseline="0" noProof="0" dirty="0">
                  <a:ln>
                    <a:noFill/>
                  </a:ln>
                  <a:solidFill>
                    <a:srgbClr val="000000"/>
                  </a:solidFill>
                  <a:effectLst/>
                  <a:uLnTx/>
                  <a:uFillTx/>
                  <a:latin typeface="Calibri"/>
                  <a:ea typeface="+mn-ea"/>
                  <a:cs typeface="+mn-cs"/>
                </a:rPr>
                <a:t> speculative updates</a:t>
              </a:r>
            </a:p>
          </p:txBody>
        </p:sp>
      </p:grpSp>
    </p:spTree>
    <p:extLst>
      <p:ext uri="{BB962C8B-B14F-4D97-AF65-F5344CB8AC3E}">
        <p14:creationId xmlns:p14="http://schemas.microsoft.com/office/powerpoint/2010/main" val="107811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nodeType="with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fade">
                                      <p:cBhvr>
                                        <p:cTn id="46" dur="500"/>
                                        <p:tgtEl>
                                          <p:spTgt spid="14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19"/>
                                        </p:tgtEl>
                                      </p:cBhvr>
                                    </p:animEffect>
                                    <p:set>
                                      <p:cBhvr>
                                        <p:cTn id="56" dur="1" fill="hold">
                                          <p:stCondLst>
                                            <p:cond delay="499"/>
                                          </p:stCondLst>
                                        </p:cTn>
                                        <p:tgtEl>
                                          <p:spTgt spid="1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5" grpId="0" animBg="1"/>
      <p:bldP spid="26" grpId="0" animBg="1"/>
      <p:bldP spid="27" grpId="0" animBg="1"/>
      <p:bldP spid="31" grpId="0" animBg="1"/>
      <p:bldP spid="5"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000" dirty="0">
                <a:solidFill>
                  <a:schemeClr val="tx2"/>
                </a:solidFill>
              </a:rPr>
              <a:t>Evaluation</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34</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368924561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Methodology</a:t>
            </a:r>
          </a:p>
        </p:txBody>
      </p:sp>
      <p:sp>
        <p:nvSpPr>
          <p:cNvPr id="3" name="Content Placeholder 2"/>
          <p:cNvSpPr>
            <a:spLocks noGrp="1"/>
          </p:cNvSpPr>
          <p:nvPr>
            <p:ph idx="1"/>
          </p:nvPr>
        </p:nvSpPr>
        <p:spPr>
          <a:xfrm>
            <a:off x="152400" y="838200"/>
            <a:ext cx="8839200" cy="5867400"/>
          </a:xfrm>
        </p:spPr>
        <p:txBody>
          <a:bodyPr>
            <a:normAutofit/>
          </a:bodyPr>
          <a:lstStyle/>
          <a:p>
            <a:r>
              <a:rPr lang="en-US" sz="2800" dirty="0">
                <a:solidFill>
                  <a:schemeClr val="tx2"/>
                </a:solidFill>
              </a:rPr>
              <a:t>Simulator</a:t>
            </a:r>
            <a:endParaRPr lang="en-US" dirty="0">
              <a:solidFill>
                <a:schemeClr val="tx2"/>
              </a:solidFill>
            </a:endParaRPr>
          </a:p>
          <a:p>
            <a:pPr lvl="1"/>
            <a:r>
              <a:rPr lang="en-US" sz="2000" dirty="0"/>
              <a:t>Gem5 full system simulator</a:t>
            </a:r>
          </a:p>
          <a:p>
            <a:r>
              <a:rPr lang="en-US" sz="3000" dirty="0">
                <a:solidFill>
                  <a:schemeClr val="tx2"/>
                </a:solidFill>
              </a:rPr>
              <a:t>System</a:t>
            </a:r>
            <a:r>
              <a:rPr lang="en-US" sz="2600" dirty="0">
                <a:solidFill>
                  <a:schemeClr val="tx2"/>
                </a:solidFill>
              </a:rPr>
              <a:t> Configuration:</a:t>
            </a:r>
            <a:endParaRPr lang="en-US" sz="2000" dirty="0"/>
          </a:p>
          <a:p>
            <a:pPr lvl="1"/>
            <a:r>
              <a:rPr lang="en-US" sz="2400" dirty="0">
                <a:solidFill>
                  <a:schemeClr val="tx2"/>
                </a:solidFill>
              </a:rPr>
              <a:t>Processor</a:t>
            </a:r>
            <a:endParaRPr lang="en-US" dirty="0">
              <a:solidFill>
                <a:schemeClr val="tx2"/>
              </a:solidFill>
            </a:endParaRPr>
          </a:p>
          <a:p>
            <a:pPr lvl="2"/>
            <a:r>
              <a:rPr lang="en-US" sz="1600" dirty="0"/>
              <a:t>4-16 Cores, 8 wide issue, 2GHz Frequency</a:t>
            </a:r>
          </a:p>
          <a:p>
            <a:pPr lvl="2"/>
            <a:r>
              <a:rPr lang="en-US" sz="1600" dirty="0"/>
              <a:t>L1 I/D Cache: 64KB private, 4-way associative, 64B Block</a:t>
            </a:r>
          </a:p>
          <a:p>
            <a:pPr lvl="2"/>
            <a:r>
              <a:rPr lang="en-US" sz="1600" dirty="0"/>
              <a:t>L2 Cache: 2MB shared, 8-way associative, 64B Blocks</a:t>
            </a:r>
          </a:p>
          <a:p>
            <a:pPr lvl="2"/>
            <a:r>
              <a:rPr lang="en-US" sz="1600" dirty="0"/>
              <a:t>Cache Coherence Protocol: MESI</a:t>
            </a:r>
          </a:p>
          <a:p>
            <a:pPr lvl="1"/>
            <a:r>
              <a:rPr lang="en-US" sz="2400" dirty="0">
                <a:solidFill>
                  <a:schemeClr val="tx2"/>
                </a:solidFill>
              </a:rPr>
              <a:t>PIM</a:t>
            </a:r>
          </a:p>
          <a:p>
            <a:pPr lvl="2"/>
            <a:r>
              <a:rPr lang="en-US" sz="1600" dirty="0"/>
              <a:t>4-16 Cores, 1 wide issue, 2GHz Frequency</a:t>
            </a:r>
          </a:p>
          <a:p>
            <a:pPr lvl="2"/>
            <a:r>
              <a:rPr lang="en-US" sz="1600" dirty="0"/>
              <a:t>L1 I/D Cache: 64KB private, 4-way associative, 64B Block</a:t>
            </a:r>
          </a:p>
          <a:p>
            <a:pPr lvl="2"/>
            <a:r>
              <a:rPr lang="en-US" sz="1600" dirty="0"/>
              <a:t>Cache Coherence Protocol: MESI</a:t>
            </a:r>
          </a:p>
          <a:p>
            <a:pPr lvl="1"/>
            <a:r>
              <a:rPr lang="en-US" sz="2400" dirty="0">
                <a:solidFill>
                  <a:schemeClr val="tx2"/>
                </a:solidFill>
              </a:rPr>
              <a:t>3D-stacked Memory</a:t>
            </a:r>
          </a:p>
          <a:p>
            <a:pPr lvl="2"/>
            <a:r>
              <a:rPr lang="en-US" sz="1600" dirty="0"/>
              <a:t>One 4GB Cube, 16 Vaults per cube</a:t>
            </a:r>
          </a:p>
          <a:p>
            <a:pPr lvl="1"/>
            <a:endParaRPr lang="en-US" sz="2000" dirty="0"/>
          </a:p>
          <a:p>
            <a:pPr marL="457200" lvl="1" indent="0">
              <a:buNone/>
            </a:pPr>
            <a:endParaRPr lang="en-US" sz="2400" dirty="0">
              <a:solidFill>
                <a:schemeClr val="tx2"/>
              </a:solidFill>
            </a:endParaRPr>
          </a:p>
          <a:p>
            <a:pPr marL="457200" lvl="1" indent="0">
              <a:buNone/>
            </a:pPr>
            <a:endParaRPr lang="en-US" sz="2400" dirty="0">
              <a:solidFill>
                <a:schemeClr val="tx2"/>
              </a:solidFill>
            </a:endParaRPr>
          </a:p>
          <a:p>
            <a:pPr lvl="1"/>
            <a:endParaRPr lang="en-US" sz="2000" dirty="0"/>
          </a:p>
          <a:p>
            <a:pPr lvl="1"/>
            <a:endParaRPr lang="en-US" sz="2000" dirty="0"/>
          </a:p>
          <a:p>
            <a:pPr marL="457200" lvl="1" indent="0">
              <a:buNone/>
            </a:pPr>
            <a:endParaRPr lang="en-US" sz="2400" dirty="0">
              <a:solidFill>
                <a:schemeClr val="tx2"/>
              </a:solidFill>
            </a:endParaRPr>
          </a:p>
          <a:p>
            <a:pPr lvl="2"/>
            <a:endParaRPr lang="en-US" sz="1600" dirty="0"/>
          </a:p>
          <a:p>
            <a:pPr lvl="2"/>
            <a:endParaRPr lang="en-US" sz="1600" dirty="0"/>
          </a:p>
          <a:p>
            <a:pPr lvl="2"/>
            <a:endParaRPr lang="en-US" sz="1600" dirty="0"/>
          </a:p>
          <a:p>
            <a:pPr lvl="1"/>
            <a:endParaRPr lang="en-US" sz="2000" dirty="0"/>
          </a:p>
          <a:p>
            <a:pPr lvl="1"/>
            <a:endParaRPr lang="en-US" sz="2000" dirty="0"/>
          </a:p>
          <a:p>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35</a:t>
            </a:r>
          </a:p>
        </p:txBody>
      </p:sp>
      <p:pic>
        <p:nvPicPr>
          <p:cNvPr id="5" name="Picture 4"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3323495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Starting Simple: Data Copy and Initialization</a:t>
            </a:r>
          </a:p>
        </p:txBody>
      </p:sp>
      <p:sp>
        <p:nvSpPr>
          <p:cNvPr id="21" name="TextBox 20"/>
          <p:cNvSpPr txBox="1"/>
          <p:nvPr/>
        </p:nvSpPr>
        <p:spPr>
          <a:xfrm>
            <a:off x="533400" y="1676400"/>
            <a:ext cx="3352800"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262626">
                    <a:lumMod val="95000"/>
                    <a:lumOff val="5000"/>
                  </a:srgbClr>
                </a:solidFill>
                <a:effectLst/>
                <a:uLnTx/>
                <a:uFillTx/>
                <a:latin typeface="Tahoma"/>
                <a:ea typeface=""/>
                <a:cs typeface="+mn-cs"/>
              </a:rPr>
              <a:t>Bulk Data Copy</a:t>
            </a:r>
          </a:p>
        </p:txBody>
      </p:sp>
      <p:sp>
        <p:nvSpPr>
          <p:cNvPr id="22" name="TextBox 21"/>
          <p:cNvSpPr txBox="1"/>
          <p:nvPr/>
        </p:nvSpPr>
        <p:spPr>
          <a:xfrm>
            <a:off x="304801" y="3400961"/>
            <a:ext cx="3505199"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262626">
                    <a:lumMod val="95000"/>
                    <a:lumOff val="5000"/>
                  </a:srgbClr>
                </a:solidFill>
                <a:effectLst/>
                <a:uLnTx/>
                <a:uFillTx/>
                <a:latin typeface="Tahoma"/>
                <a:ea typeface=""/>
                <a:cs typeface="+mn-cs"/>
              </a:rPr>
              <a:t>Bulk Data Initialization</a:t>
            </a:r>
          </a:p>
        </p:txBody>
      </p:sp>
      <p:sp>
        <p:nvSpPr>
          <p:cNvPr id="23" name="Rounded Rectangle 22"/>
          <p:cNvSpPr/>
          <p:nvPr/>
        </p:nvSpPr>
        <p:spPr>
          <a:xfrm>
            <a:off x="4953000" y="1600200"/>
            <a:ext cx="990600" cy="1371600"/>
          </a:xfrm>
          <a:prstGeom prst="round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src</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sp>
        <p:nvSpPr>
          <p:cNvPr id="24" name="Rounded Rectangle 23"/>
          <p:cNvSpPr/>
          <p:nvPr/>
        </p:nvSpPr>
        <p:spPr>
          <a:xfrm>
            <a:off x="7315200" y="1600200"/>
            <a:ext cx="990600" cy="1371600"/>
          </a:xfrm>
          <a:prstGeom prst="roundRect">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dst</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cxnSp>
        <p:nvCxnSpPr>
          <p:cNvPr id="25" name="Straight Arrow Connector 24"/>
          <p:cNvCxnSpPr>
            <a:stCxn id="23" idx="3"/>
            <a:endCxn id="24" idx="1"/>
          </p:cNvCxnSpPr>
          <p:nvPr/>
        </p:nvCxnSpPr>
        <p:spPr>
          <a:xfrm>
            <a:off x="5943600" y="2286000"/>
            <a:ext cx="1371600" cy="1588"/>
          </a:xfrm>
          <a:prstGeom prst="straightConnector1">
            <a:avLst/>
          </a:prstGeom>
          <a:noFill/>
          <a:ln w="38100" cap="flat" cmpd="sng" algn="ctr">
            <a:solidFill>
              <a:srgbClr val="262626"/>
            </a:solidFill>
            <a:prstDash val="dash"/>
            <a:tailEnd type="arrow" w="lg" len="lg"/>
          </a:ln>
          <a:effectLst/>
        </p:spPr>
      </p:cxnSp>
      <p:sp>
        <p:nvSpPr>
          <p:cNvPr id="26" name="Rounded Rectangle 25"/>
          <p:cNvSpPr/>
          <p:nvPr/>
        </p:nvSpPr>
        <p:spPr>
          <a:xfrm>
            <a:off x="7315200" y="3429000"/>
            <a:ext cx="990600" cy="1371600"/>
          </a:xfrm>
          <a:prstGeom prst="roundRect">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dst</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cxnSp>
        <p:nvCxnSpPr>
          <p:cNvPr id="27" name="Straight Arrow Connector 26"/>
          <p:cNvCxnSpPr>
            <a:stCxn id="28" idx="3"/>
            <a:endCxn id="26" idx="1"/>
          </p:cNvCxnSpPr>
          <p:nvPr/>
        </p:nvCxnSpPr>
        <p:spPr>
          <a:xfrm flipV="1">
            <a:off x="5836690" y="4114800"/>
            <a:ext cx="1478510" cy="1"/>
          </a:xfrm>
          <a:prstGeom prst="straightConnector1">
            <a:avLst/>
          </a:prstGeom>
          <a:noFill/>
          <a:ln w="38100" cap="flat" cmpd="sng" algn="ctr">
            <a:solidFill>
              <a:srgbClr val="262626"/>
            </a:solidFill>
            <a:prstDash val="dash"/>
            <a:tailEnd type="arrow" w="lg" len="lg"/>
          </a:ln>
          <a:effectLst/>
        </p:spPr>
      </p:cxnSp>
      <p:sp>
        <p:nvSpPr>
          <p:cNvPr id="28" name="TextBox 27"/>
          <p:cNvSpPr txBox="1"/>
          <p:nvPr/>
        </p:nvSpPr>
        <p:spPr>
          <a:xfrm>
            <a:off x="5105400" y="3791635"/>
            <a:ext cx="7312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a:ln>
                  <a:noFill/>
                </a:ln>
                <a:solidFill>
                  <a:srgbClr val="262626">
                    <a:lumMod val="95000"/>
                    <a:lumOff val="5000"/>
                  </a:srgbClr>
                </a:solidFill>
                <a:effectLst/>
                <a:uLnTx/>
                <a:uFillTx/>
                <a:latin typeface="Tahoma"/>
                <a:ea typeface=""/>
                <a:cs typeface="+mn-cs"/>
              </a:rPr>
              <a:t>val</a:t>
            </a:r>
            <a:endParaRPr kumimoji="0" lang="en-US" sz="2800" b="0" i="0" u="none" strike="noStrike" kern="0" cap="none" spc="0" normalizeH="0" baseline="0" noProof="0" dirty="0">
              <a:ln>
                <a:noFill/>
              </a:ln>
              <a:solidFill>
                <a:srgbClr val="262626">
                  <a:lumMod val="95000"/>
                  <a:lumOff val="5000"/>
                </a:srgbClr>
              </a:solidFill>
              <a:effectLst/>
              <a:uLnTx/>
              <a:uFillTx/>
              <a:latin typeface="Tahoma"/>
              <a:ea typeface=""/>
              <a:cs typeface="+mn-cs"/>
            </a:endParaRPr>
          </a:p>
        </p:txBody>
      </p:sp>
    </p:spTree>
    <p:extLst>
      <p:ext uri="{BB962C8B-B14F-4D97-AF65-F5344CB8AC3E}">
        <p14:creationId xmlns:p14="http://schemas.microsoft.com/office/powerpoint/2010/main" val="305417804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Content Placeholder 2"/>
          <p:cNvSpPr>
            <a:spLocks noGrp="1"/>
          </p:cNvSpPr>
          <p:nvPr>
            <p:ph idx="1"/>
          </p:nvPr>
        </p:nvSpPr>
        <p:spPr>
          <a:xfrm>
            <a:off x="152400" y="838200"/>
            <a:ext cx="8839200" cy="5562600"/>
          </a:xfrm>
        </p:spPr>
        <p:txBody>
          <a:bodyPr>
            <a:normAutofit/>
          </a:bodyPr>
          <a:lstStyle/>
          <a:p>
            <a:r>
              <a:rPr lang="en-US" sz="2800" dirty="0" err="1">
                <a:solidFill>
                  <a:schemeClr val="tx2"/>
                </a:solidFill>
              </a:rPr>
              <a:t>Ligra</a:t>
            </a:r>
            <a:endParaRPr lang="en-US" dirty="0">
              <a:solidFill>
                <a:schemeClr val="tx2"/>
              </a:solidFill>
            </a:endParaRPr>
          </a:p>
          <a:p>
            <a:pPr lvl="1"/>
            <a:r>
              <a:rPr lang="en-US" sz="2000" dirty="0"/>
              <a:t>Lightweight multithreaded graph processing for shared memory system</a:t>
            </a:r>
          </a:p>
          <a:p>
            <a:pPr lvl="1"/>
            <a:r>
              <a:rPr lang="en-US" sz="2000" dirty="0"/>
              <a:t>We used three </a:t>
            </a:r>
            <a:r>
              <a:rPr lang="en-US" sz="2000" dirty="0" err="1"/>
              <a:t>Ligra</a:t>
            </a:r>
            <a:r>
              <a:rPr lang="en-US" sz="2000" dirty="0"/>
              <a:t> graph applications</a:t>
            </a:r>
          </a:p>
          <a:p>
            <a:pPr lvl="2"/>
            <a:r>
              <a:rPr lang="en-US" sz="1600" dirty="0"/>
              <a:t> PageRank</a:t>
            </a:r>
          </a:p>
          <a:p>
            <a:pPr lvl="2"/>
            <a:r>
              <a:rPr lang="en-US" sz="1600" dirty="0"/>
              <a:t> Radii </a:t>
            </a:r>
          </a:p>
          <a:p>
            <a:pPr lvl="2"/>
            <a:r>
              <a:rPr lang="en-US" sz="1600" dirty="0"/>
              <a:t>Connected Components</a:t>
            </a:r>
          </a:p>
          <a:p>
            <a:pPr lvl="1"/>
            <a:r>
              <a:rPr lang="en-US" sz="2000" dirty="0"/>
              <a:t>Input graphs constructed from real-world network datasets:</a:t>
            </a:r>
          </a:p>
          <a:p>
            <a:pPr lvl="2"/>
            <a:r>
              <a:rPr lang="en-US" sz="1600" dirty="0" err="1"/>
              <a:t>arXiV</a:t>
            </a:r>
            <a:r>
              <a:rPr lang="en-US" sz="1600" dirty="0"/>
              <a:t> General Relativity (5K nodes, 14K edges)</a:t>
            </a:r>
          </a:p>
          <a:p>
            <a:pPr lvl="2"/>
            <a:r>
              <a:rPr lang="en-US" sz="1600" dirty="0"/>
              <a:t>peer-to- peer Gnutella25 (22K nodes, 54K edges). </a:t>
            </a:r>
          </a:p>
          <a:p>
            <a:pPr lvl="2"/>
            <a:r>
              <a:rPr lang="en-US" sz="1600" dirty="0"/>
              <a:t>Enron email communication network (36K nodes, 183K edges)</a:t>
            </a:r>
          </a:p>
          <a:p>
            <a:r>
              <a:rPr lang="en-US" sz="2800" dirty="0">
                <a:solidFill>
                  <a:schemeClr val="tx2"/>
                </a:solidFill>
              </a:rPr>
              <a:t>IMDB</a:t>
            </a:r>
          </a:p>
          <a:p>
            <a:pPr lvl="1"/>
            <a:r>
              <a:rPr lang="en-US" sz="2000" dirty="0"/>
              <a:t>In-house prototype of an in-memory database (IMDB)</a:t>
            </a:r>
          </a:p>
          <a:p>
            <a:pPr lvl="1"/>
            <a:r>
              <a:rPr lang="en-US" sz="1800" dirty="0"/>
              <a:t>Capable of running both </a:t>
            </a:r>
            <a:r>
              <a:rPr lang="en-US" sz="1800" dirty="0">
                <a:solidFill>
                  <a:srgbClr val="0000FF"/>
                </a:solidFill>
              </a:rPr>
              <a:t>transactional</a:t>
            </a:r>
            <a:r>
              <a:rPr lang="en-US" sz="1800" dirty="0"/>
              <a:t> queries and </a:t>
            </a:r>
            <a:r>
              <a:rPr lang="en-US" sz="1800" dirty="0">
                <a:solidFill>
                  <a:srgbClr val="0000FF"/>
                </a:solidFill>
              </a:rPr>
              <a:t>analytical</a:t>
            </a:r>
            <a:r>
              <a:rPr lang="en-US" sz="1800" dirty="0"/>
              <a:t> queries on the </a:t>
            </a:r>
            <a:r>
              <a:rPr lang="en-US" sz="1800" dirty="0">
                <a:solidFill>
                  <a:srgbClr val="0000FF"/>
                </a:solidFill>
              </a:rPr>
              <a:t>same</a:t>
            </a:r>
            <a:r>
              <a:rPr lang="en-US" sz="1800" dirty="0"/>
              <a:t> database tables (</a:t>
            </a:r>
            <a:r>
              <a:rPr lang="en-US" sz="1800" dirty="0">
                <a:solidFill>
                  <a:srgbClr val="0000FF"/>
                </a:solidFill>
              </a:rPr>
              <a:t>HTAP workload</a:t>
            </a:r>
            <a:r>
              <a:rPr lang="en-US" sz="1800" dirty="0"/>
              <a:t>)</a:t>
            </a:r>
          </a:p>
          <a:p>
            <a:pPr lvl="1"/>
            <a:r>
              <a:rPr lang="en-US" sz="1800" dirty="0"/>
              <a:t>32K transactions, 128/256 analytical queries</a:t>
            </a:r>
          </a:p>
          <a:p>
            <a:pPr lvl="1"/>
            <a:endParaRPr lang="en-US" sz="1800" dirty="0"/>
          </a:p>
          <a:p>
            <a:pPr lvl="1"/>
            <a:endParaRPr lang="en-US" sz="1600" dirty="0"/>
          </a:p>
          <a:p>
            <a:pPr lvl="1"/>
            <a:endParaRPr lang="en-US" sz="1600" dirty="0"/>
          </a:p>
          <a:p>
            <a:pPr lvl="1"/>
            <a:endParaRPr lang="en-US" sz="2000" dirty="0"/>
          </a:p>
          <a:p>
            <a:pPr lvl="1"/>
            <a:endParaRPr lang="en-US" sz="2400" dirty="0">
              <a:solidFill>
                <a:schemeClr val="tx2"/>
              </a:solidFill>
            </a:endParaRPr>
          </a:p>
          <a:p>
            <a:pPr lvl="2"/>
            <a:endParaRPr lang="en-US" sz="1600" dirty="0"/>
          </a:p>
          <a:p>
            <a:pPr lvl="2"/>
            <a:endParaRPr lang="en-US" sz="1600" dirty="0"/>
          </a:p>
          <a:p>
            <a:pPr lvl="2"/>
            <a:endParaRPr lang="en-US" sz="1600" dirty="0"/>
          </a:p>
          <a:p>
            <a:pPr lvl="1"/>
            <a:endParaRPr lang="en-US" sz="2000" dirty="0"/>
          </a:p>
          <a:p>
            <a:pPr lvl="1"/>
            <a:endParaRPr lang="en-US" sz="2000" dirty="0"/>
          </a:p>
          <a:p>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pPr lvl="1"/>
            <a:endParaRPr lang="en-US" dirty="0">
              <a:solidFill>
                <a:schemeClr val="tx2"/>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36</a:t>
            </a:r>
          </a:p>
        </p:txBody>
      </p:sp>
      <p:pic>
        <p:nvPicPr>
          <p:cNvPr id="5" name="Picture 4" descr="safari.png"/>
          <p:cNvPicPr>
            <a:picLocks noChangeAspect="1"/>
          </p:cNvPicPr>
          <p:nvPr/>
        </p:nvPicPr>
        <p:blipFill>
          <a:blip r:embed="rId2"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148679803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37</a:t>
            </a:r>
          </a:p>
        </p:txBody>
      </p:sp>
      <p:sp>
        <p:nvSpPr>
          <p:cNvPr id="22" name="Rectangle 21"/>
          <p:cNvSpPr/>
          <p:nvPr/>
        </p:nvSpPr>
        <p:spPr>
          <a:xfrm>
            <a:off x="0" y="1"/>
            <a:ext cx="9144000" cy="6857999"/>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graphicFrame>
        <p:nvGraphicFramePr>
          <p:cNvPr id="35" name="Chart 34"/>
          <p:cNvGraphicFramePr>
            <a:graphicFrameLocks/>
          </p:cNvGraphicFramePr>
          <p:nvPr>
            <p:extLst/>
          </p:nvPr>
        </p:nvGraphicFramePr>
        <p:xfrm>
          <a:off x="-762000" y="533400"/>
          <a:ext cx="10972800" cy="63246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Speedup with 16 Threads</a:t>
            </a:r>
          </a:p>
        </p:txBody>
      </p:sp>
      <p:sp>
        <p:nvSpPr>
          <p:cNvPr id="14" name="Rounded Rectangle 13"/>
          <p:cNvSpPr/>
          <p:nvPr/>
        </p:nvSpPr>
        <p:spPr>
          <a:xfrm>
            <a:off x="8305800" y="2971800"/>
            <a:ext cx="533400" cy="7620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grpSp>
        <p:nvGrpSpPr>
          <p:cNvPr id="6" name="Group 5"/>
          <p:cNvGrpSpPr/>
          <p:nvPr/>
        </p:nvGrpSpPr>
        <p:grpSpPr>
          <a:xfrm>
            <a:off x="2743200" y="5410200"/>
            <a:ext cx="5715000" cy="1143001"/>
            <a:chOff x="457200" y="5333999"/>
            <a:chExt cx="9153718" cy="1524000"/>
          </a:xfrm>
        </p:grpSpPr>
        <p:sp>
          <p:nvSpPr>
            <p:cNvPr id="7" name="Rounded Rectangle 6"/>
            <p:cNvSpPr/>
            <p:nvPr/>
          </p:nvSpPr>
          <p:spPr bwMode="auto">
            <a:xfrm>
              <a:off x="457200" y="5333999"/>
              <a:ext cx="9153718" cy="152400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11" name="TextBox 10"/>
            <p:cNvSpPr txBox="1"/>
            <p:nvPr/>
          </p:nvSpPr>
          <p:spPr>
            <a:xfrm>
              <a:off x="701299" y="5537200"/>
              <a:ext cx="8641598" cy="1107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CG</a:t>
              </a:r>
              <a:r>
                <a:rPr kumimoji="0" lang="en-US" sz="2400" b="1" i="0" u="none" strike="noStrike" kern="1200" cap="none" spc="0" normalizeH="0" baseline="0" noProof="0" dirty="0">
                  <a:ln>
                    <a:noFill/>
                  </a:ln>
                  <a:solidFill>
                    <a:srgbClr val="000000"/>
                  </a:solidFill>
                  <a:effectLst/>
                  <a:uLnTx/>
                  <a:uFillTx/>
                  <a:latin typeface="Calibri"/>
                  <a:ea typeface="+mn-ea"/>
                  <a:cs typeface="+mn-cs"/>
                </a:rPr>
                <a:t> and </a:t>
              </a:r>
              <a:r>
                <a:rPr kumimoji="0" lang="en-US" sz="2400" b="1" i="0" u="none" strike="noStrike" kern="1200" cap="none" spc="0" normalizeH="0" baseline="0" noProof="0" dirty="0">
                  <a:ln>
                    <a:noFill/>
                  </a:ln>
                  <a:solidFill>
                    <a:srgbClr val="0000FF"/>
                  </a:solidFill>
                  <a:effectLst/>
                  <a:uLnTx/>
                  <a:uFillTx/>
                  <a:latin typeface="Calibri"/>
                  <a:ea typeface="+mn-ea"/>
                  <a:cs typeface="+mn-cs"/>
                </a:rPr>
                <a:t>NC</a:t>
              </a:r>
              <a:r>
                <a:rPr kumimoji="0" lang="en-US" sz="2400" b="1" i="0" u="none" strike="noStrike" kern="1200" cap="none" spc="0" normalizeH="0" baseline="0" noProof="0" dirty="0">
                  <a:ln>
                    <a:noFill/>
                  </a:ln>
                  <a:solidFill>
                    <a:srgbClr val="000000"/>
                  </a:solidFill>
                  <a:effectLst/>
                  <a:uLnTx/>
                  <a:uFillTx/>
                  <a:latin typeface="Calibri"/>
                  <a:ea typeface="+mn-ea"/>
                  <a:cs typeface="+mn-cs"/>
                </a:rPr>
                <a:t> eliminate the entire benefit of Ideal-PIM execution</a:t>
              </a:r>
            </a:p>
          </p:txBody>
        </p:sp>
      </p:grpSp>
      <p:cxnSp>
        <p:nvCxnSpPr>
          <p:cNvPr id="17" name="Straight Arrow Connector 16"/>
          <p:cNvCxnSpPr>
            <a:stCxn id="14" idx="2"/>
            <a:endCxn id="7" idx="0"/>
          </p:cNvCxnSpPr>
          <p:nvPr/>
        </p:nvCxnSpPr>
        <p:spPr>
          <a:xfrm flipH="1">
            <a:off x="5600700" y="3733800"/>
            <a:ext cx="2971800" cy="16764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pic>
        <p:nvPicPr>
          <p:cNvPr id="12" name="Picture 11" descr="safari.png"/>
          <p:cNvPicPr>
            <a:picLocks noChangeAspect="1"/>
          </p:cNvPicPr>
          <p:nvPr/>
        </p:nvPicPr>
        <p:blipFill>
          <a:blip r:embed="rId4" cstate="print"/>
          <a:stretch>
            <a:fillRect/>
          </a:stretch>
        </p:blipFill>
        <p:spPr>
          <a:xfrm>
            <a:off x="76200" y="6580437"/>
            <a:ext cx="959296" cy="277563"/>
          </a:xfrm>
          <a:prstGeom prst="rect">
            <a:avLst/>
          </a:prstGeom>
        </p:spPr>
      </p:pic>
      <p:grpSp>
        <p:nvGrpSpPr>
          <p:cNvPr id="28" name="Group 27"/>
          <p:cNvGrpSpPr/>
          <p:nvPr/>
        </p:nvGrpSpPr>
        <p:grpSpPr>
          <a:xfrm>
            <a:off x="2590800" y="4114800"/>
            <a:ext cx="4800600" cy="990600"/>
            <a:chOff x="457200" y="5333999"/>
            <a:chExt cx="9153718" cy="1524000"/>
          </a:xfrm>
        </p:grpSpPr>
        <p:sp>
          <p:nvSpPr>
            <p:cNvPr id="29" name="Rounded Rectangle 28"/>
            <p:cNvSpPr/>
            <p:nvPr/>
          </p:nvSpPr>
          <p:spPr bwMode="auto">
            <a:xfrm>
              <a:off x="457200" y="5333999"/>
              <a:ext cx="9153718" cy="152400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30" name="TextBox 29"/>
            <p:cNvSpPr txBox="1"/>
            <p:nvPr/>
          </p:nvSpPr>
          <p:spPr>
            <a:xfrm>
              <a:off x="747794" y="5442856"/>
              <a:ext cx="864159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Calibri"/>
                  <a:ea typeface="+mn-ea"/>
                  <a:cs typeface="+mn-cs"/>
                </a:rPr>
                <a:t>FG</a:t>
              </a:r>
              <a:r>
                <a:rPr kumimoji="0" lang="en-US" sz="2400" b="1" i="0" u="none" strike="noStrike" kern="1200" cap="none" spc="0" normalizeH="0" baseline="0" noProof="0" dirty="0">
                  <a:ln>
                    <a:noFill/>
                  </a:ln>
                  <a:solidFill>
                    <a:srgbClr val="000000"/>
                  </a:solidFill>
                  <a:effectLst/>
                  <a:uLnTx/>
                  <a:uFillTx/>
                  <a:latin typeface="Calibri"/>
                  <a:ea typeface="+mn-ea"/>
                  <a:cs typeface="+mn-cs"/>
                </a:rPr>
                <a:t> loses a significant portion of </a:t>
              </a:r>
              <a:br>
                <a:rPr kumimoji="0" lang="en-US" sz="2400" b="1" i="0" u="none" strike="noStrike" kern="1200" cap="none" spc="0" normalizeH="0" baseline="0" noProof="0" dirty="0">
                  <a:ln>
                    <a:noFill/>
                  </a:ln>
                  <a:solidFill>
                    <a:srgbClr val="000000"/>
                  </a:solidFill>
                  <a:effectLst/>
                  <a:uLnTx/>
                  <a:uFillTx/>
                  <a:latin typeface="Calibri"/>
                  <a:ea typeface="+mn-ea"/>
                  <a:cs typeface="+mn-cs"/>
                </a:rPr>
              </a:br>
              <a:r>
                <a:rPr kumimoji="0" lang="en-US" sz="2400" b="1" i="0" u="none" strike="noStrike" kern="1200" cap="none" spc="0" normalizeH="0" baseline="0" noProof="0" dirty="0">
                  <a:ln>
                    <a:noFill/>
                  </a:ln>
                  <a:solidFill>
                    <a:srgbClr val="000000"/>
                  </a:solidFill>
                  <a:effectLst/>
                  <a:uLnTx/>
                  <a:uFillTx/>
                  <a:latin typeface="Calibri"/>
                  <a:ea typeface="+mn-ea"/>
                  <a:cs typeface="+mn-cs"/>
                </a:rPr>
                <a:t>Ideal-PIM’s improvement</a:t>
              </a:r>
            </a:p>
          </p:txBody>
        </p:sp>
      </p:grpSp>
      <p:grpSp>
        <p:nvGrpSpPr>
          <p:cNvPr id="20" name="Group 19"/>
          <p:cNvGrpSpPr/>
          <p:nvPr/>
        </p:nvGrpSpPr>
        <p:grpSpPr>
          <a:xfrm>
            <a:off x="1905000" y="5181600"/>
            <a:ext cx="7010400" cy="1371600"/>
            <a:chOff x="457200" y="5334000"/>
            <a:chExt cx="9153718" cy="1524000"/>
          </a:xfrm>
        </p:grpSpPr>
        <p:sp>
          <p:nvSpPr>
            <p:cNvPr id="21" name="Rounded Rectangle 20"/>
            <p:cNvSpPr/>
            <p:nvPr/>
          </p:nvSpPr>
          <p:spPr bwMode="auto">
            <a:xfrm>
              <a:off x="457200" y="5334000"/>
              <a:ext cx="9153718" cy="152400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3" name="TextBox 22"/>
            <p:cNvSpPr txBox="1"/>
            <p:nvPr/>
          </p:nvSpPr>
          <p:spPr>
            <a:xfrm>
              <a:off x="701299" y="5418668"/>
              <a:ext cx="8641598" cy="13336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400" b="1" i="0" u="none" strike="noStrike" kern="1200" cap="none" spc="0" normalizeH="0" baseline="0" noProof="0" dirty="0">
                  <a:ln>
                    <a:noFill/>
                  </a:ln>
                  <a:solidFill>
                    <a:prstClr val="black"/>
                  </a:solidFill>
                  <a:effectLst/>
                  <a:uLnTx/>
                  <a:uFillTx/>
                  <a:latin typeface="Calibri"/>
                  <a:ea typeface="+mn-ea"/>
                  <a:cs typeface="+mn-cs"/>
                </a:rPr>
                <a:t> consistently </a:t>
              </a:r>
              <a:r>
                <a:rPr kumimoji="0" lang="en-US" sz="2400" b="1" i="0" u="none" strike="noStrike" kern="1200" cap="none" spc="0" normalizeH="0" baseline="0" noProof="0" dirty="0">
                  <a:ln>
                    <a:noFill/>
                  </a:ln>
                  <a:solidFill>
                    <a:srgbClr val="0000FF"/>
                  </a:solidFill>
                  <a:effectLst/>
                  <a:uLnTx/>
                  <a:uFillTx/>
                  <a:latin typeface="Calibri"/>
                  <a:ea typeface="+mn-ea"/>
                  <a:cs typeface="+mn-cs"/>
                </a:rPr>
                <a:t>retains</a:t>
              </a:r>
              <a:r>
                <a:rPr kumimoji="0" lang="en-US" sz="2400" b="1" i="0" u="none" strike="noStrike" kern="1200" cap="none" spc="0" normalizeH="0" baseline="0" noProof="0" dirty="0">
                  <a:ln>
                    <a:noFill/>
                  </a:ln>
                  <a:solidFill>
                    <a:prstClr val="black"/>
                  </a:solidFill>
                  <a:effectLst/>
                  <a:uLnTx/>
                  <a:uFillTx/>
                  <a:latin typeface="Calibri"/>
                  <a:ea typeface="+mn-ea"/>
                  <a:cs typeface="+mn-cs"/>
                </a:rPr>
                <a:t> most of Ideal-PIM’s benefits, coming within </a:t>
              </a:r>
              <a:r>
                <a:rPr kumimoji="0" lang="en-US" sz="2400" b="1" i="0" u="none" strike="noStrike" kern="1200" cap="none" spc="0" normalizeH="0" baseline="0" noProof="0" dirty="0">
                  <a:ln>
                    <a:noFill/>
                  </a:ln>
                  <a:solidFill>
                    <a:srgbClr val="0000FF"/>
                  </a:solidFill>
                  <a:effectLst/>
                  <a:uLnTx/>
                  <a:uFillTx/>
                  <a:latin typeface="Calibri"/>
                  <a:ea typeface="+mn-ea"/>
                  <a:cs typeface="+mn-cs"/>
                </a:rPr>
                <a:t>9.8%</a:t>
              </a:r>
              <a:r>
                <a:rPr kumimoji="0" lang="en-US" sz="2400" b="1" i="0" u="none" strike="noStrike" kern="1200" cap="none" spc="0" normalizeH="0" baseline="0" noProof="0" dirty="0">
                  <a:ln>
                    <a:noFill/>
                  </a:ln>
                  <a:solidFill>
                    <a:prstClr val="black"/>
                  </a:solidFill>
                  <a:effectLst/>
                  <a:uLnTx/>
                  <a:uFillTx/>
                  <a:latin typeface="Calibri"/>
                  <a:ea typeface="+mn-ea"/>
                  <a:cs typeface="+mn-cs"/>
                </a:rPr>
                <a:t> of the Ideal-PIM performance</a:t>
              </a:r>
              <a:endParaRPr kumimoji="0" lang="en-US" sz="24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4" name="Rounded Rectangle 23"/>
          <p:cNvSpPr/>
          <p:nvPr/>
        </p:nvSpPr>
        <p:spPr>
          <a:xfrm>
            <a:off x="8610600" y="1676400"/>
            <a:ext cx="381000" cy="9906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33" name="Straight Arrow Connector 32"/>
          <p:cNvCxnSpPr/>
          <p:nvPr/>
        </p:nvCxnSpPr>
        <p:spPr>
          <a:xfrm flipH="1">
            <a:off x="7315200" y="3048000"/>
            <a:ext cx="1219200" cy="20574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4267200" y="2590800"/>
            <a:ext cx="533400" cy="7620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32" name="Rounded Rectangle 31"/>
          <p:cNvSpPr/>
          <p:nvPr/>
        </p:nvSpPr>
        <p:spPr>
          <a:xfrm>
            <a:off x="6172200" y="2362200"/>
            <a:ext cx="533400" cy="7620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34" name="Straight Arrow Connector 33"/>
          <p:cNvCxnSpPr>
            <a:stCxn id="32" idx="2"/>
          </p:cNvCxnSpPr>
          <p:nvPr/>
        </p:nvCxnSpPr>
        <p:spPr>
          <a:xfrm flipH="1">
            <a:off x="5715000" y="3124200"/>
            <a:ext cx="723900" cy="9906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2"/>
            <a:endCxn id="29" idx="0"/>
          </p:cNvCxnSpPr>
          <p:nvPr/>
        </p:nvCxnSpPr>
        <p:spPr>
          <a:xfrm>
            <a:off x="4533900" y="3352800"/>
            <a:ext cx="457200" cy="7620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4"/>
                                        </p:tgtEl>
                                      </p:cBhvr>
                                    </p:animEffect>
                                    <p:set>
                                      <p:cBhvr>
                                        <p:cTn id="61" dur="1" fill="hold">
                                          <p:stCondLst>
                                            <p:cond delay="499"/>
                                          </p:stCondLst>
                                        </p:cTn>
                                        <p:tgtEl>
                                          <p:spTgt spid="34"/>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36"/>
                                        </p:tgtEl>
                                      </p:cBhvr>
                                    </p:animEffect>
                                    <p:set>
                                      <p:cBhvr>
                                        <p:cTn id="64" dur="1" fill="hold">
                                          <p:stCondLst>
                                            <p:cond delay="499"/>
                                          </p:stCondLst>
                                        </p:cTn>
                                        <p:tgtEl>
                                          <p:spTgt spid="36"/>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8"/>
                                        </p:tgtEl>
                                      </p:cBhvr>
                                    </p:animEffect>
                                    <p:set>
                                      <p:cBhvr>
                                        <p:cTn id="67" dur="1" fill="hold">
                                          <p:stCondLst>
                                            <p:cond delay="499"/>
                                          </p:stCondLst>
                                        </p:cTn>
                                        <p:tgtEl>
                                          <p:spTgt spid="2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4" grpId="0" animBg="1"/>
      <p:bldP spid="14" grpId="1" animBg="1"/>
      <p:bldP spid="24" grpId="0" animBg="1"/>
      <p:bldP spid="31" grpId="0" animBg="1"/>
      <p:bldP spid="31" grpId="1" animBg="1"/>
      <p:bldP spid="32" grpId="0" animBg="1"/>
      <p:bldP spid="32" grpId="1" animBg="1"/>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38</a:t>
            </a:r>
          </a:p>
        </p:txBody>
      </p:sp>
      <p:sp>
        <p:nvSpPr>
          <p:cNvPr id="5" name="Rectangle 4"/>
          <p:cNvSpPr/>
          <p:nvPr/>
        </p:nvSpPr>
        <p:spPr>
          <a:xfrm>
            <a:off x="0" y="8966"/>
            <a:ext cx="9144000" cy="6849034"/>
          </a:xfrm>
          <a:prstGeom prst="rect">
            <a:avLst/>
          </a:prstGeom>
          <a:solidFill>
            <a:schemeClr val="bg1">
              <a:lumMod val="50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a:ea typeface="+mn-ea"/>
              <a:cs typeface="+mn-cs"/>
            </a:endParaRPr>
          </a:p>
        </p:txBody>
      </p:sp>
      <p:graphicFrame>
        <p:nvGraphicFramePr>
          <p:cNvPr id="27" name="Chart 26"/>
          <p:cNvGraphicFramePr>
            <a:graphicFrameLocks/>
          </p:cNvGraphicFramePr>
          <p:nvPr>
            <p:extLst/>
          </p:nvPr>
        </p:nvGraphicFramePr>
        <p:xfrm>
          <a:off x="-152399" y="685800"/>
          <a:ext cx="9677400" cy="6096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Energy with 16 threads</a:t>
            </a:r>
          </a:p>
        </p:txBody>
      </p:sp>
      <p:sp>
        <p:nvSpPr>
          <p:cNvPr id="10" name="Rounded Rectangle 9"/>
          <p:cNvSpPr/>
          <p:nvPr/>
        </p:nvSpPr>
        <p:spPr>
          <a:xfrm>
            <a:off x="8229600" y="1981200"/>
            <a:ext cx="533400" cy="9144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11" name="Straight Arrow Connector 10"/>
          <p:cNvCxnSpPr>
            <a:stCxn id="10" idx="1"/>
          </p:cNvCxnSpPr>
          <p:nvPr/>
        </p:nvCxnSpPr>
        <p:spPr>
          <a:xfrm flipH="1" flipV="1">
            <a:off x="7162800" y="1676400"/>
            <a:ext cx="1066800" cy="7620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0918" y="914400"/>
            <a:ext cx="7174753" cy="1143001"/>
            <a:chOff x="457201" y="5334000"/>
            <a:chExt cx="10218011" cy="2895504"/>
          </a:xfrm>
        </p:grpSpPr>
        <p:sp>
          <p:nvSpPr>
            <p:cNvPr id="14" name="Rounded Rectangle 13"/>
            <p:cNvSpPr/>
            <p:nvPr/>
          </p:nvSpPr>
          <p:spPr bwMode="auto">
            <a:xfrm>
              <a:off x="457201" y="5334000"/>
              <a:ext cx="10218011" cy="2604661"/>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15" name="TextBox 14"/>
            <p:cNvSpPr txBox="1"/>
            <p:nvPr/>
          </p:nvSpPr>
          <p:spPr>
            <a:xfrm>
              <a:off x="457201" y="5568465"/>
              <a:ext cx="10200988" cy="26610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NC</a:t>
              </a:r>
              <a:r>
                <a:rPr kumimoji="0" lang="en-US" sz="2000" b="0" i="0" u="none" strike="noStrike" kern="1200" cap="none" spc="0" normalizeH="0" baseline="0" noProof="0" dirty="0">
                  <a:ln>
                    <a:noFill/>
                  </a:ln>
                  <a:solidFill>
                    <a:prstClr val="black"/>
                  </a:solidFill>
                  <a:effectLst/>
                  <a:uLnTx/>
                  <a:uFillTx/>
                  <a:latin typeface="Calibri"/>
                  <a:ea typeface="+mn-ea"/>
                  <a:cs typeface="+mn-cs"/>
                </a:rPr>
                <a:t> suffers greatly from the </a:t>
              </a:r>
              <a:r>
                <a:rPr kumimoji="0" lang="en-US" sz="2000" b="0" i="1" u="sng" strike="noStrike" kern="1200" cap="none" spc="0" normalizeH="0" baseline="0" noProof="0" dirty="0">
                  <a:ln>
                    <a:noFill/>
                  </a:ln>
                  <a:solidFill>
                    <a:prstClr val="black"/>
                  </a:solidFill>
                  <a:effectLst/>
                  <a:uLnTx/>
                  <a:uFillTx/>
                  <a:latin typeface="Calibri"/>
                  <a:ea typeface="+mn-ea"/>
                  <a:cs typeface="+mn-cs"/>
                </a:rPr>
                <a:t>large number of accesses to DRAM</a:t>
              </a:r>
              <a:br>
                <a:rPr kumimoji="0" lang="en-US" sz="2000" b="0" i="0" u="sng" strike="noStrike" kern="1200" cap="none" spc="0" normalizeH="0" baseline="0" noProof="0" dirty="0">
                  <a:ln>
                    <a:noFill/>
                  </a:ln>
                  <a:solidFill>
                    <a:prstClr val="black"/>
                  </a:solidFill>
                  <a:effectLst/>
                  <a:uLnTx/>
                  <a:uFillTx/>
                  <a:latin typeface="Calibri"/>
                  <a:ea typeface="+mn-ea"/>
                  <a:cs typeface="+mn-cs"/>
                </a:rPr>
              </a:b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21" name="TextBox 20"/>
          <p:cNvSpPr txBox="1"/>
          <p:nvPr/>
        </p:nvSpPr>
        <p:spPr>
          <a:xfrm>
            <a:off x="0" y="1066800"/>
            <a:ext cx="655820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1" i="0" u="none" strike="noStrike" kern="1200" cap="none" spc="0" normalizeH="0" baseline="0" noProof="0" dirty="0">
                <a:ln>
                  <a:noFill/>
                </a:ln>
                <a:solidFill>
                  <a:srgbClr val="0000FF"/>
                </a:solidFill>
                <a:effectLst/>
                <a:uLnTx/>
                <a:uFillTx/>
                <a:latin typeface="Calibri"/>
                <a:ea typeface="+mn-ea"/>
                <a:cs typeface="+mn-cs"/>
              </a:rPr>
              <a:t>Interconnect</a:t>
            </a:r>
            <a:r>
              <a:rPr kumimoji="0" lang="en-US" sz="2000" b="1" i="0" u="none" strike="noStrike" kern="1200" cap="none" spc="0" normalizeH="0" baseline="0" noProof="0" dirty="0">
                <a:ln>
                  <a:noFill/>
                </a:ln>
                <a:solidFill>
                  <a:prstClr val="black"/>
                </a:solidFill>
                <a:effectLst/>
                <a:uLnTx/>
                <a:uFillTx/>
                <a:latin typeface="Calibri"/>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and </a:t>
            </a:r>
            <a:r>
              <a:rPr kumimoji="0" lang="en-US" sz="2000" b="1" i="0" u="none" strike="noStrike" kern="1200" cap="none" spc="0" normalizeH="0" baseline="0" noProof="0" dirty="0">
                <a:ln>
                  <a:noFill/>
                </a:ln>
                <a:solidFill>
                  <a:srgbClr val="0000FF"/>
                </a:solidFill>
                <a:effectLst/>
                <a:uLnTx/>
                <a:uFillTx/>
                <a:latin typeface="Calibri"/>
                <a:ea typeface="+mn-ea"/>
                <a:cs typeface="+mn-cs"/>
              </a:rPr>
              <a:t>DRAM</a:t>
            </a:r>
            <a:r>
              <a:rPr kumimoji="0" lang="en-US" sz="2000" b="0" i="0" u="none" strike="noStrike" kern="1200" cap="none" spc="0" normalizeH="0" baseline="0" noProof="0" dirty="0">
                <a:ln>
                  <a:noFill/>
                </a:ln>
                <a:solidFill>
                  <a:prstClr val="black"/>
                </a:solidFill>
                <a:effectLst/>
                <a:uLnTx/>
                <a:uFillTx/>
                <a:latin typeface="Calibri"/>
                <a:ea typeface="+mn-ea"/>
                <a:cs typeface="+mn-cs"/>
              </a:rPr>
              <a:t> energy increase by </a:t>
            </a:r>
            <a:r>
              <a:rPr kumimoji="0" lang="en-US" sz="2000" b="1" i="0" u="none" strike="noStrike" kern="1200" cap="none" spc="0" normalizeH="0" baseline="0" noProof="0" dirty="0">
                <a:ln>
                  <a:noFill/>
                </a:ln>
                <a:solidFill>
                  <a:srgbClr val="FF0000"/>
                </a:solidFill>
                <a:effectLst/>
                <a:uLnTx/>
                <a:uFillTx/>
                <a:latin typeface="Calibri"/>
                <a:ea typeface="+mn-ea"/>
                <a:cs typeface="+mn-cs"/>
              </a:rPr>
              <a:t>3.1x</a:t>
            </a:r>
            <a:r>
              <a:rPr kumimoji="0" lang="en-US" sz="2000" b="0" i="0" u="none" strike="noStrike" kern="1200" cap="none" spc="0" normalizeH="0" baseline="0" noProof="0" dirty="0">
                <a:ln>
                  <a:noFill/>
                </a:ln>
                <a:solidFill>
                  <a:prstClr val="black"/>
                </a:solidFill>
                <a:effectLst/>
                <a:uLnTx/>
                <a:uFillTx/>
                <a:latin typeface="Calibri"/>
                <a:ea typeface="+mn-ea"/>
                <a:cs typeface="+mn-cs"/>
              </a:rPr>
              <a:t> and </a:t>
            </a:r>
            <a:r>
              <a:rPr kumimoji="0" lang="en-US" sz="2000" b="1" i="0" u="none" strike="noStrike" kern="1200" cap="none" spc="0" normalizeH="0" baseline="0" noProof="0" dirty="0">
                <a:ln>
                  <a:noFill/>
                </a:ln>
                <a:solidFill>
                  <a:srgbClr val="FF0000"/>
                </a:solidFill>
                <a:effectLst/>
                <a:uLnTx/>
                <a:uFillTx/>
                <a:latin typeface="Calibri"/>
                <a:ea typeface="+mn-ea"/>
                <a:cs typeface="+mn-cs"/>
              </a:rPr>
              <a:t>4.5x</a:t>
            </a:r>
          </a:p>
        </p:txBody>
      </p:sp>
      <p:pic>
        <p:nvPicPr>
          <p:cNvPr id="12" name="Picture 11" descr="safari.png"/>
          <p:cNvPicPr>
            <a:picLocks noChangeAspect="1"/>
          </p:cNvPicPr>
          <p:nvPr/>
        </p:nvPicPr>
        <p:blipFill>
          <a:blip r:embed="rId4" cstate="print"/>
          <a:stretch>
            <a:fillRect/>
          </a:stretch>
        </p:blipFill>
        <p:spPr>
          <a:xfrm>
            <a:off x="76200" y="6580437"/>
            <a:ext cx="959296" cy="277563"/>
          </a:xfrm>
          <a:prstGeom prst="rect">
            <a:avLst/>
          </a:prstGeom>
        </p:spPr>
      </p:pic>
      <p:sp>
        <p:nvSpPr>
          <p:cNvPr id="16" name="Rounded Rectangle 15"/>
          <p:cNvSpPr/>
          <p:nvPr/>
        </p:nvSpPr>
        <p:spPr>
          <a:xfrm>
            <a:off x="8229600" y="2895600"/>
            <a:ext cx="381000" cy="9144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17" name="Straight Arrow Connector 16"/>
          <p:cNvCxnSpPr>
            <a:stCxn id="16" idx="1"/>
          </p:cNvCxnSpPr>
          <p:nvPr/>
        </p:nvCxnSpPr>
        <p:spPr>
          <a:xfrm flipH="1">
            <a:off x="3962400" y="3352800"/>
            <a:ext cx="4267200" cy="14478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85800" y="4981756"/>
            <a:ext cx="7174753" cy="1861303"/>
            <a:chOff x="457201" y="4230881"/>
            <a:chExt cx="10218011" cy="4843267"/>
          </a:xfrm>
        </p:grpSpPr>
        <p:sp>
          <p:nvSpPr>
            <p:cNvPr id="19" name="Rounded Rectangle 18"/>
            <p:cNvSpPr/>
            <p:nvPr/>
          </p:nvSpPr>
          <p:spPr bwMode="auto">
            <a:xfrm>
              <a:off x="457201" y="4230881"/>
              <a:ext cx="10218011" cy="2604660"/>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0" name="TextBox 19"/>
            <p:cNvSpPr txBox="1"/>
            <p:nvPr/>
          </p:nvSpPr>
          <p:spPr>
            <a:xfrm>
              <a:off x="457201" y="4429157"/>
              <a:ext cx="10200988" cy="46449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FF"/>
                  </a:solidFill>
                  <a:effectLst/>
                  <a:uLnTx/>
                  <a:uFillTx/>
                  <a:latin typeface="Calibri"/>
                  <a:ea typeface="+mn-ea"/>
                  <a:cs typeface="+mn-cs"/>
                </a:rPr>
                <a:t>CG </a:t>
              </a:r>
              <a:r>
                <a:rPr kumimoji="0" lang="en-US" sz="2200" b="1" i="0" u="none" strike="noStrike" kern="1200" cap="none" spc="0" normalizeH="0" baseline="0" noProof="0" dirty="0">
                  <a:ln>
                    <a:noFill/>
                  </a:ln>
                  <a:solidFill>
                    <a:prstClr val="black"/>
                  </a:solidFill>
                  <a:effectLst/>
                  <a:uLnTx/>
                  <a:uFillTx/>
                  <a:latin typeface="Calibri"/>
                  <a:ea typeface="+mn-ea"/>
                  <a:cs typeface="+mn-cs"/>
                </a:rPr>
                <a:t>and </a:t>
              </a:r>
              <a:r>
                <a:rPr kumimoji="0" lang="en-US" sz="2200" b="1" i="0" u="none" strike="noStrike" kern="1200" cap="none" spc="0" normalizeH="0" baseline="0" noProof="0" dirty="0">
                  <a:ln>
                    <a:noFill/>
                  </a:ln>
                  <a:solidFill>
                    <a:srgbClr val="0000FF"/>
                  </a:solidFill>
                  <a:effectLst/>
                  <a:uLnTx/>
                  <a:uFillTx/>
                  <a:latin typeface="Calibri"/>
                  <a:ea typeface="+mn-ea"/>
                  <a:cs typeface="+mn-cs"/>
                </a:rPr>
                <a:t>FG</a:t>
              </a:r>
              <a:r>
                <a:rPr kumimoji="0" lang="en-US" sz="2200" b="0" i="0" u="none" strike="noStrike" kern="1200" cap="none" spc="0" normalizeH="0" baseline="0" noProof="0" dirty="0">
                  <a:ln>
                    <a:noFill/>
                  </a:ln>
                  <a:solidFill>
                    <a:prstClr val="black"/>
                  </a:solidFill>
                  <a:effectLst/>
                  <a:uLnTx/>
                  <a:uFillTx/>
                  <a:latin typeface="Calibri"/>
                  <a:ea typeface="+mn-ea"/>
                  <a:cs typeface="+mn-cs"/>
                </a:rPr>
                <a:t> loses a significant portion of benefits because of </a:t>
              </a:r>
              <a:r>
                <a:rPr kumimoji="0" lang="en-US" sz="2200" b="0" i="0" u="none" strike="noStrike" kern="1200" cap="none" spc="0" normalizeH="0" baseline="0" noProof="0" dirty="0">
                  <a:ln>
                    <a:noFill/>
                  </a:ln>
                  <a:solidFill>
                    <a:srgbClr val="FF0000"/>
                  </a:solidFill>
                  <a:effectLst/>
                  <a:uLnTx/>
                  <a:uFillTx/>
                  <a:latin typeface="Calibri"/>
                  <a:ea typeface="+mn-ea"/>
                  <a:cs typeface="+mn-cs"/>
                </a:rPr>
                <a:t>large number of </a:t>
              </a:r>
              <a:r>
                <a:rPr kumimoji="0" lang="en-US" sz="2200" b="0" i="0" u="none" strike="noStrike" kern="1200" cap="none" spc="0" normalizeH="0" baseline="0" noProof="0" dirty="0" err="1">
                  <a:ln>
                    <a:noFill/>
                  </a:ln>
                  <a:solidFill>
                    <a:srgbClr val="FF0000"/>
                  </a:solidFill>
                  <a:effectLst/>
                  <a:uLnTx/>
                  <a:uFillTx/>
                  <a:latin typeface="Calibri"/>
                  <a:ea typeface="+mn-ea"/>
                  <a:cs typeface="+mn-cs"/>
                </a:rPr>
                <a:t>writebacks</a:t>
              </a:r>
              <a:r>
                <a:rPr kumimoji="0" lang="en-US" sz="2200" b="0" i="0" u="none" strike="noStrike" kern="1200" cap="none" spc="0" normalizeH="0" baseline="0" noProof="0" dirty="0">
                  <a:ln>
                    <a:noFill/>
                  </a:ln>
                  <a:solidFill>
                    <a:srgbClr val="0000FF"/>
                  </a:solidFill>
                  <a:effectLst/>
                  <a:uLnTx/>
                  <a:uFillTx/>
                  <a:latin typeface="Calibri"/>
                  <a:ea typeface="+mn-ea"/>
                  <a:cs typeface="+mn-cs"/>
                </a:rPr>
                <a:t> </a:t>
              </a:r>
              <a:r>
                <a:rPr kumimoji="0" lang="en-US" sz="2200" b="0" i="0" u="none" strike="noStrike" kern="1200" cap="none" spc="0" normalizeH="0" baseline="0" noProof="0" dirty="0">
                  <a:ln>
                    <a:noFill/>
                  </a:ln>
                  <a:solidFill>
                    <a:srgbClr val="000000"/>
                  </a:solidFill>
                  <a:effectLst/>
                  <a:uLnTx/>
                  <a:uFillTx/>
                  <a:latin typeface="Calibri"/>
                  <a:ea typeface="+mn-ea"/>
                  <a:cs typeface="+mn-cs"/>
                </a:rPr>
                <a:t>and </a:t>
              </a:r>
              <a:r>
                <a:rPr kumimoji="0" lang="en-US" sz="2200" b="0" i="0" u="none" strike="noStrike" kern="1200" cap="none" spc="0" normalizeH="0" baseline="0" noProof="0" dirty="0">
                  <a:ln>
                    <a:noFill/>
                  </a:ln>
                  <a:solidFill>
                    <a:srgbClr val="FF0000"/>
                  </a:solidFill>
                  <a:effectLst/>
                  <a:uLnTx/>
                  <a:uFillTx/>
                  <a:latin typeface="Calibri"/>
                  <a:ea typeface="+mn-ea"/>
                  <a:cs typeface="+mn-cs"/>
                </a:rPr>
                <a:t>off-chip coherence messages</a:t>
              </a:r>
              <a:br>
                <a:rPr kumimoji="0" lang="en-US" sz="2200" b="0" i="0" u="sng" strike="noStrike" kern="1200" cap="none" spc="0" normalizeH="0" baseline="0" noProof="0" dirty="0">
                  <a:ln>
                    <a:noFill/>
                  </a:ln>
                  <a:solidFill>
                    <a:prstClr val="black"/>
                  </a:solidFill>
                  <a:effectLst/>
                  <a:uLnTx/>
                  <a:uFillTx/>
                  <a:latin typeface="Calibri"/>
                  <a:ea typeface="+mn-ea"/>
                  <a:cs typeface="+mn-cs"/>
                </a:rPr>
              </a:b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285750" marR="0" lvl="0" indent="-285750" algn="ctr" defTabSz="914400" rtl="0" eaLnBrk="1" fontAlgn="auto" latinLnBrk="0" hangingPunct="1">
                <a:lnSpc>
                  <a:spcPct val="100000"/>
                </a:lnSpc>
                <a:spcBef>
                  <a:spcPts val="0"/>
                </a:spcBef>
                <a:spcAft>
                  <a:spcPts val="0"/>
                </a:spcAft>
                <a:buClrTx/>
                <a:buSzTx/>
                <a:buFont typeface="Arial"/>
                <a:buChar char="•"/>
                <a:tabLst/>
                <a:defRPr/>
              </a:pPr>
              <a:endParaRPr kumimoji="0" lang="en-US" sz="2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3" name="Group 2"/>
          <p:cNvGrpSpPr/>
          <p:nvPr/>
        </p:nvGrpSpPr>
        <p:grpSpPr>
          <a:xfrm>
            <a:off x="533400" y="4800600"/>
            <a:ext cx="7620000" cy="1143000"/>
            <a:chOff x="0" y="2590797"/>
            <a:chExt cx="10177308" cy="3497579"/>
          </a:xfrm>
        </p:grpSpPr>
        <p:sp>
          <p:nvSpPr>
            <p:cNvPr id="22" name="Rounded Rectangle 21"/>
            <p:cNvSpPr/>
            <p:nvPr/>
          </p:nvSpPr>
          <p:spPr bwMode="auto">
            <a:xfrm>
              <a:off x="0" y="2590797"/>
              <a:ext cx="10177308" cy="3497579"/>
            </a:xfrm>
            <a:prstGeom prst="roundRect">
              <a:avLst/>
            </a:prstGeom>
            <a:ln w="76200">
              <a:solidFill>
                <a:schemeClr val="tx2"/>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spAutoFit/>
            </a:bodyPr>
            <a:lstStyle/>
            <a:p>
              <a:pPr marL="285750" marR="0" lvl="0" indent="-285750" algn="l" defTabSz="914400" rtl="0" eaLnBrk="1" fontAlgn="base" latinLnBrk="1" hangingPunct="1">
                <a:lnSpc>
                  <a:spcPct val="100000"/>
                </a:lnSpc>
                <a:spcBef>
                  <a:spcPct val="20000"/>
                </a:spcBef>
                <a:spcAft>
                  <a:spcPct val="0"/>
                </a:spcAft>
                <a:buClr>
                  <a:srgbClr val="07164E"/>
                </a:buClr>
                <a:buSzTx/>
                <a:buFont typeface="Tahoma" pitchFamily="34" charset="0"/>
                <a:buNone/>
                <a:tabLst/>
                <a:defRPr/>
              </a:pPr>
              <a:endParaRPr kumimoji="1" lang="en-US" sz="2400" b="1" i="0" u="none" strike="noStrike" kern="1200" cap="none" spc="0" normalizeH="0" baseline="0" noProof="0">
                <a:ln>
                  <a:noFill/>
                </a:ln>
                <a:solidFill>
                  <a:srgbClr val="07164E"/>
                </a:solidFill>
                <a:effectLst/>
                <a:uLnTx/>
                <a:uFillTx/>
                <a:latin typeface="Lucida Sans" pitchFamily="34" charset="0"/>
                <a:ea typeface="굴림" pitchFamily="34" charset="-127"/>
                <a:cs typeface="Tahoma" pitchFamily="34" charset="0"/>
              </a:endParaRPr>
            </a:p>
          </p:txBody>
        </p:sp>
        <p:sp>
          <p:nvSpPr>
            <p:cNvPr id="23" name="TextBox 22"/>
            <p:cNvSpPr txBox="1"/>
            <p:nvPr/>
          </p:nvSpPr>
          <p:spPr>
            <a:xfrm>
              <a:off x="0" y="2819401"/>
              <a:ext cx="10078499"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err="1">
                  <a:ln>
                    <a:noFill/>
                  </a:ln>
                  <a:solidFill>
                    <a:prstClr val="black"/>
                  </a:solidFill>
                  <a:effectLst/>
                  <a:uLnTx/>
                  <a:uFillTx/>
                  <a:latin typeface="Calibri"/>
                  <a:ea typeface="+mn-ea"/>
                  <a:cs typeface="+mn-cs"/>
                </a:rPr>
                <a:t>LazyPIM</a:t>
              </a:r>
              <a:r>
                <a:rPr kumimoji="0" lang="en-US" sz="2700" b="0" i="0" u="none" strike="noStrike" kern="1200" cap="none" spc="0" normalizeH="0" baseline="0" noProof="0" dirty="0">
                  <a:ln>
                    <a:noFill/>
                  </a:ln>
                  <a:solidFill>
                    <a:prstClr val="black"/>
                  </a:solidFill>
                  <a:effectLst/>
                  <a:uLnTx/>
                  <a:uFillTx/>
                  <a:latin typeface="Calibri"/>
                  <a:ea typeface="+mn-ea"/>
                  <a:cs typeface="+mn-cs"/>
                </a:rPr>
                <a:t> significantly reduces energy consumption and comes within </a:t>
              </a:r>
              <a:r>
                <a:rPr kumimoji="0" lang="en-US" sz="2700" b="0" i="0" u="none" strike="noStrike" kern="1200" cap="none" spc="0" normalizeH="0" baseline="0" noProof="0" dirty="0">
                  <a:ln>
                    <a:noFill/>
                  </a:ln>
                  <a:solidFill>
                    <a:srgbClr val="0000FF"/>
                  </a:solidFill>
                  <a:effectLst/>
                  <a:uLnTx/>
                  <a:uFillTx/>
                  <a:latin typeface="Calibri"/>
                  <a:ea typeface="+mn-ea"/>
                  <a:cs typeface="+mn-cs"/>
                </a:rPr>
                <a:t>4.4%</a:t>
              </a:r>
              <a:r>
                <a:rPr kumimoji="0" lang="en-US" sz="2700" b="0" i="0" u="none" strike="noStrike" kern="1200" cap="none" spc="0" normalizeH="0" baseline="0" noProof="0" dirty="0">
                  <a:ln>
                    <a:noFill/>
                  </a:ln>
                  <a:solidFill>
                    <a:prstClr val="black"/>
                  </a:solidFill>
                  <a:effectLst/>
                  <a:uLnTx/>
                  <a:uFillTx/>
                  <a:latin typeface="Calibri"/>
                  <a:ea typeface="+mn-ea"/>
                  <a:cs typeface="+mn-cs"/>
                </a:rPr>
                <a:t> of </a:t>
              </a:r>
              <a:r>
                <a:rPr kumimoji="0" lang="en-US" sz="2700" b="1" i="0" u="none" strike="noStrike" kern="1200" cap="none" spc="0" normalizeH="0" baseline="0" noProof="0" dirty="0">
                  <a:ln>
                    <a:noFill/>
                  </a:ln>
                  <a:solidFill>
                    <a:prstClr val="black"/>
                  </a:solidFill>
                  <a:effectLst/>
                  <a:uLnTx/>
                  <a:uFillTx/>
                  <a:latin typeface="Calibri"/>
                  <a:ea typeface="+mn-ea"/>
                  <a:cs typeface="+mn-cs"/>
                </a:rPr>
                <a:t>Ideal-PIM</a:t>
              </a: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24" name="Rounded Rectangle 23"/>
          <p:cNvSpPr/>
          <p:nvPr/>
        </p:nvSpPr>
        <p:spPr>
          <a:xfrm>
            <a:off x="8458200" y="3429000"/>
            <a:ext cx="381000" cy="762000"/>
          </a:xfrm>
          <a:prstGeom prst="roundRect">
            <a:avLst/>
          </a:prstGeom>
          <a:solidFill>
            <a:schemeClr val="bg1">
              <a:alpha val="0"/>
            </a:schemeClr>
          </a:solid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cxnSp>
        <p:nvCxnSpPr>
          <p:cNvPr id="25" name="Straight Arrow Connector 24"/>
          <p:cNvCxnSpPr/>
          <p:nvPr/>
        </p:nvCxnSpPr>
        <p:spPr>
          <a:xfrm flipH="1">
            <a:off x="6400800" y="4114800"/>
            <a:ext cx="2057400" cy="609600"/>
          </a:xfrm>
          <a:prstGeom prst="straightConnector1">
            <a:avLst/>
          </a:prstGeom>
          <a:ln w="57150" cmpd="sng">
            <a:solidFill>
              <a:srgbClr val="000000"/>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19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0" grpId="1" animBg="1"/>
      <p:bldP spid="21" grpId="0"/>
      <p:bldP spid="21" grpId="1"/>
      <p:bldP spid="16" grpId="0" animBg="1"/>
      <p:bldP spid="16" grpId="1" animBg="1"/>
      <p:bldP spid="24" grpId="0" animBg="1"/>
    </p:bld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990600"/>
            <a:ext cx="8991600" cy="5715000"/>
          </a:xfrm>
        </p:spPr>
        <p:txBody>
          <a:bodyPr>
            <a:normAutofit/>
          </a:bodyPr>
          <a:lstStyle/>
          <a:p>
            <a:pPr algn="ctr"/>
            <a:endParaRPr lang="en-US" sz="2800" dirty="0">
              <a:solidFill>
                <a:schemeClr val="tx2"/>
              </a:solidFill>
            </a:endParaRPr>
          </a:p>
          <a:p>
            <a:pPr algn="ctr"/>
            <a:endParaRPr lang="en-US" sz="2800" dirty="0">
              <a:solidFill>
                <a:schemeClr val="tx2"/>
              </a:solidFill>
            </a:endParaRPr>
          </a:p>
          <a:p>
            <a:pPr algn="ctr"/>
            <a:endParaRPr lang="en-US" sz="2800" dirty="0">
              <a:solidFill>
                <a:schemeClr val="tx2"/>
              </a:solidFill>
            </a:endParaRPr>
          </a:p>
          <a:p>
            <a:pPr marL="0" indent="0" algn="ctr">
              <a:buNone/>
            </a:pPr>
            <a:r>
              <a:rPr lang="en-US" sz="4000" dirty="0">
                <a:solidFill>
                  <a:schemeClr val="tx2"/>
                </a:solidFill>
              </a:rPr>
              <a:t>Conclusion</a:t>
            </a:r>
          </a:p>
          <a:p>
            <a:pPr lvl="1"/>
            <a:endParaRPr lang="en-US" sz="20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39</a:t>
            </a: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230821641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315200" y="6553200"/>
            <a:ext cx="1828800" cy="3048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Calibri"/>
                <a:ea typeface="+mn-ea"/>
                <a:cs typeface="+mn-cs"/>
              </a:rPr>
              <a:t>40</a:t>
            </a:r>
          </a:p>
        </p:txBody>
      </p:sp>
      <p:sp>
        <p:nvSpPr>
          <p:cNvPr id="2" name="Title 1"/>
          <p:cNvSpPr>
            <a:spLocks noGrp="1"/>
          </p:cNvSpPr>
          <p:nvPr>
            <p:ph type="title"/>
          </p:nvPr>
        </p:nvSpPr>
        <p:spPr>
          <a:xfrm>
            <a:off x="0" y="-152400"/>
            <a:ext cx="9144000" cy="914400"/>
          </a:xfrm>
        </p:spPr>
        <p:txBody>
          <a:bodyPr/>
          <a:lstStyle/>
          <a:p>
            <a:r>
              <a:rPr lang="en-US" dirty="0"/>
              <a:t>Conclusion</a:t>
            </a:r>
          </a:p>
        </p:txBody>
      </p:sp>
      <p:sp>
        <p:nvSpPr>
          <p:cNvPr id="3" name="Content Placeholder 2"/>
          <p:cNvSpPr>
            <a:spLocks noGrp="1"/>
          </p:cNvSpPr>
          <p:nvPr>
            <p:ph idx="1"/>
          </p:nvPr>
        </p:nvSpPr>
        <p:spPr>
          <a:xfrm>
            <a:off x="0" y="878160"/>
            <a:ext cx="9144000" cy="5791200"/>
          </a:xfrm>
        </p:spPr>
        <p:txBody>
          <a:bodyPr>
            <a:normAutofit fontScale="92500" lnSpcReduction="20000"/>
          </a:bodyPr>
          <a:lstStyle/>
          <a:p>
            <a:r>
              <a:rPr lang="en-US" sz="2800" dirty="0">
                <a:solidFill>
                  <a:schemeClr val="tx2"/>
                </a:solidFill>
                <a:cs typeface="Adobe Garamond Pro"/>
              </a:rPr>
              <a:t>Cache Coherence is a </a:t>
            </a:r>
            <a:r>
              <a:rPr lang="en-US" sz="2800" dirty="0">
                <a:solidFill>
                  <a:schemeClr val="accent2"/>
                </a:solidFill>
                <a:cs typeface="Adobe Garamond Pro"/>
              </a:rPr>
              <a:t>major system challenge </a:t>
            </a:r>
            <a:r>
              <a:rPr lang="en-US" sz="2800" dirty="0">
                <a:solidFill>
                  <a:srgbClr val="1F497D"/>
                </a:solidFill>
                <a:cs typeface="Adobe Garamond Pro"/>
              </a:rPr>
              <a:t>for PIM</a:t>
            </a:r>
          </a:p>
          <a:p>
            <a:pPr lvl="1"/>
            <a:r>
              <a:rPr lang="en-US" sz="2400" dirty="0"/>
              <a:t>Conventional cache coherence makes PIM programming easy but</a:t>
            </a:r>
            <a:r>
              <a:rPr lang="en-US" sz="2400" dirty="0">
                <a:solidFill>
                  <a:srgbClr val="595959"/>
                </a:solidFill>
              </a:rPr>
              <a:t> </a:t>
            </a:r>
            <a:r>
              <a:rPr lang="en-US" sz="2400" dirty="0">
                <a:solidFill>
                  <a:schemeClr val="accent2"/>
                </a:solidFill>
              </a:rPr>
              <a:t>loses a significant portion of PIM benefits</a:t>
            </a:r>
            <a:br>
              <a:rPr lang="en-US" sz="2400" dirty="0">
                <a:cs typeface="Adobe Garamond Pro"/>
              </a:rPr>
            </a:br>
            <a:endParaRPr lang="en-US" sz="900" dirty="0">
              <a:solidFill>
                <a:schemeClr val="tx2"/>
              </a:solidFill>
              <a:cs typeface="Adobe Garamond Pro"/>
            </a:endParaRPr>
          </a:p>
          <a:p>
            <a:pPr marL="342900" lvl="1" indent="-342900">
              <a:buFont typeface="Arial" pitchFamily="34" charset="0"/>
              <a:buChar char="•"/>
            </a:pPr>
            <a:r>
              <a:rPr lang="en-US" sz="2800" dirty="0">
                <a:solidFill>
                  <a:schemeClr val="tx2"/>
                </a:solidFill>
                <a:cs typeface="Adobe Garamond Pro"/>
              </a:rPr>
              <a:t>Observation:</a:t>
            </a:r>
          </a:p>
          <a:p>
            <a:pPr lvl="1"/>
            <a:r>
              <a:rPr lang="en-US" sz="2400" dirty="0">
                <a:solidFill>
                  <a:srgbClr val="0000FF"/>
                </a:solidFill>
                <a:cs typeface="Adobe Garamond Pro"/>
              </a:rPr>
              <a:t>Significant amount of sharing </a:t>
            </a:r>
            <a:r>
              <a:rPr lang="en-US" sz="2400" dirty="0">
                <a:cs typeface="Adobe Garamond Pro"/>
              </a:rPr>
              <a:t>between </a:t>
            </a:r>
            <a:r>
              <a:rPr lang="en-US" sz="2400" dirty="0">
                <a:solidFill>
                  <a:srgbClr val="0000FF"/>
                </a:solidFill>
                <a:cs typeface="Adobe Garamond Pro"/>
              </a:rPr>
              <a:t>PIM cores </a:t>
            </a:r>
            <a:r>
              <a:rPr lang="en-US" sz="2400" dirty="0">
                <a:cs typeface="Adobe Garamond Pro"/>
              </a:rPr>
              <a:t>and </a:t>
            </a:r>
            <a:r>
              <a:rPr lang="en-US" sz="2400" dirty="0">
                <a:solidFill>
                  <a:srgbClr val="0000FF"/>
                </a:solidFill>
                <a:cs typeface="Adobe Garamond Pro"/>
              </a:rPr>
              <a:t>CPU cores </a:t>
            </a:r>
            <a:r>
              <a:rPr lang="en-US" sz="2400" dirty="0">
                <a:cs typeface="Adobe Garamond Pro"/>
              </a:rPr>
              <a:t>in many important data-intensive applications</a:t>
            </a:r>
          </a:p>
          <a:p>
            <a:pPr lvl="1"/>
            <a:r>
              <a:rPr lang="en-US" sz="2400" dirty="0">
                <a:solidFill>
                  <a:srgbClr val="595959"/>
                </a:solidFill>
                <a:cs typeface="Adobe Garamond Pro"/>
              </a:rPr>
              <a:t>Efficient</a:t>
            </a:r>
            <a:r>
              <a:rPr lang="en-US" sz="2400" dirty="0">
                <a:solidFill>
                  <a:srgbClr val="0000FF"/>
                </a:solidFill>
                <a:cs typeface="Adobe Garamond Pro"/>
              </a:rPr>
              <a:t> handling of coherence</a:t>
            </a:r>
            <a:r>
              <a:rPr lang="en-US" sz="2400" dirty="0">
                <a:cs typeface="Adobe Garamond Pro"/>
              </a:rPr>
              <a:t> is </a:t>
            </a:r>
            <a:r>
              <a:rPr lang="en-US" sz="2400" u="sng" dirty="0">
                <a:solidFill>
                  <a:srgbClr val="0000FF"/>
                </a:solidFill>
                <a:cs typeface="Adobe Garamond Pro"/>
              </a:rPr>
              <a:t>critical</a:t>
            </a:r>
            <a:r>
              <a:rPr lang="en-US" sz="2400" dirty="0">
                <a:cs typeface="Adobe Garamond Pro"/>
              </a:rPr>
              <a:t> to retain PIM benefits</a:t>
            </a:r>
          </a:p>
          <a:p>
            <a:pPr lvl="1"/>
            <a:endParaRPr lang="en-US" sz="1300" dirty="0">
              <a:cs typeface="Adobe Garamond Pro"/>
            </a:endParaRPr>
          </a:p>
          <a:p>
            <a:pPr marL="342900" lvl="1" indent="-342900">
              <a:buFont typeface="Arial" pitchFamily="34" charset="0"/>
              <a:buChar char="•"/>
            </a:pPr>
            <a:r>
              <a:rPr lang="en-US" sz="2800" dirty="0" err="1">
                <a:solidFill>
                  <a:schemeClr val="tx2"/>
                </a:solidFill>
                <a:cs typeface="Adobe Garamond Pro"/>
              </a:rPr>
              <a:t>LazyPIM</a:t>
            </a:r>
            <a:endParaRPr lang="en-US" sz="2800" dirty="0">
              <a:solidFill>
                <a:schemeClr val="tx2"/>
              </a:solidFill>
              <a:cs typeface="Adobe Garamond Pro"/>
            </a:endParaRPr>
          </a:p>
          <a:p>
            <a:pPr lvl="1"/>
            <a:r>
              <a:rPr lang="en-US" sz="2400" u="sng" dirty="0">
                <a:solidFill>
                  <a:srgbClr val="0000FF"/>
                </a:solidFill>
                <a:cs typeface="Adobe Garamond Pro"/>
              </a:rPr>
              <a:t>Key idea</a:t>
            </a:r>
            <a:r>
              <a:rPr lang="en-US" sz="2400" dirty="0">
                <a:solidFill>
                  <a:srgbClr val="0000FF"/>
                </a:solidFill>
                <a:cs typeface="Adobe Garamond Pro"/>
              </a:rPr>
              <a:t>:</a:t>
            </a:r>
            <a:r>
              <a:rPr lang="en-US" sz="2400" dirty="0">
                <a:cs typeface="Adobe Garamond Pro"/>
              </a:rPr>
              <a:t> use </a:t>
            </a:r>
            <a:r>
              <a:rPr lang="en-US" sz="2400" dirty="0">
                <a:solidFill>
                  <a:srgbClr val="0000FF"/>
                </a:solidFill>
                <a:cs typeface="Adobe Garamond Pro"/>
              </a:rPr>
              <a:t>speculation </a:t>
            </a:r>
            <a:r>
              <a:rPr lang="en-US" sz="2400" dirty="0">
                <a:cs typeface="Adobe Garamond Pro"/>
              </a:rPr>
              <a:t>to </a:t>
            </a:r>
            <a:r>
              <a:rPr lang="en-US" sz="2400" dirty="0">
                <a:solidFill>
                  <a:srgbClr val="0000FF"/>
                </a:solidFill>
                <a:cs typeface="Adobe Garamond Pro"/>
              </a:rPr>
              <a:t>avoid coherence lookups </a:t>
            </a:r>
            <a:r>
              <a:rPr lang="en-US" sz="2400" dirty="0">
                <a:cs typeface="Adobe Garamond Pro"/>
              </a:rPr>
              <a:t>during</a:t>
            </a:r>
            <a:r>
              <a:rPr lang="en-US" sz="2400" dirty="0">
                <a:solidFill>
                  <a:srgbClr val="0000FF"/>
                </a:solidFill>
                <a:cs typeface="Adobe Garamond Pro"/>
              </a:rPr>
              <a:t> </a:t>
            </a:r>
            <a:r>
              <a:rPr lang="en-US" sz="2400" dirty="0">
                <a:cs typeface="Adobe Garamond Pro"/>
              </a:rPr>
              <a:t>PIM core execution</a:t>
            </a:r>
            <a:r>
              <a:rPr lang="en-US" sz="2400" dirty="0">
                <a:solidFill>
                  <a:srgbClr val="0000FF"/>
                </a:solidFill>
                <a:cs typeface="Adobe Garamond Pro"/>
              </a:rPr>
              <a:t> </a:t>
            </a:r>
            <a:r>
              <a:rPr lang="en-US" sz="2400" dirty="0">
                <a:cs typeface="Adobe Garamond Pro"/>
              </a:rPr>
              <a:t>and </a:t>
            </a:r>
            <a:r>
              <a:rPr lang="en-US" sz="2400" dirty="0">
                <a:solidFill>
                  <a:srgbClr val="0000FF"/>
                </a:solidFill>
                <a:cs typeface="Adobe Garamond Pro"/>
              </a:rPr>
              <a:t>compressed signatures</a:t>
            </a:r>
            <a:r>
              <a:rPr lang="en-US" sz="2400" dirty="0">
                <a:cs typeface="Adobe Garamond Pro"/>
              </a:rPr>
              <a:t> to verify correctness after PIM core is done</a:t>
            </a:r>
          </a:p>
          <a:p>
            <a:pPr lvl="1"/>
            <a:r>
              <a:rPr lang="en-US" sz="2400" dirty="0">
                <a:cs typeface="Adobe Garamond Pro"/>
              </a:rPr>
              <a:t>Improves performance by </a:t>
            </a:r>
            <a:r>
              <a:rPr lang="en-US" sz="2400" dirty="0">
                <a:solidFill>
                  <a:srgbClr val="0000FF"/>
                </a:solidFill>
                <a:cs typeface="Adobe Garamond Pro"/>
              </a:rPr>
              <a:t>19.8% </a:t>
            </a:r>
            <a:r>
              <a:rPr lang="en-US" sz="2400" dirty="0">
                <a:cs typeface="Adobe Garamond Pro"/>
              </a:rPr>
              <a:t>and energy by </a:t>
            </a:r>
            <a:r>
              <a:rPr lang="en-US" sz="2400" dirty="0">
                <a:solidFill>
                  <a:srgbClr val="0000FF"/>
                </a:solidFill>
                <a:cs typeface="Adobe Garamond Pro"/>
              </a:rPr>
              <a:t>18% vs. best previous</a:t>
            </a:r>
          </a:p>
          <a:p>
            <a:pPr lvl="1"/>
            <a:r>
              <a:rPr lang="en-US" sz="2400" dirty="0">
                <a:cs typeface="Adobe Garamond Pro"/>
              </a:rPr>
              <a:t>Comes within </a:t>
            </a:r>
            <a:r>
              <a:rPr lang="en-US" sz="2400" dirty="0">
                <a:solidFill>
                  <a:srgbClr val="0000FF"/>
                </a:solidFill>
                <a:cs typeface="Adobe Garamond Pro"/>
              </a:rPr>
              <a:t>4.4%</a:t>
            </a:r>
            <a:r>
              <a:rPr lang="en-US" sz="2400" dirty="0">
                <a:cs typeface="Adobe Garamond Pro"/>
              </a:rPr>
              <a:t> and </a:t>
            </a:r>
            <a:r>
              <a:rPr lang="en-US" sz="2400" dirty="0">
                <a:solidFill>
                  <a:srgbClr val="0000FF"/>
                </a:solidFill>
                <a:cs typeface="Adobe Garamond Pro"/>
              </a:rPr>
              <a:t>9.8%</a:t>
            </a:r>
            <a:r>
              <a:rPr lang="en-US" sz="2400" dirty="0">
                <a:cs typeface="Adobe Garamond Pro"/>
              </a:rPr>
              <a:t> of </a:t>
            </a:r>
            <a:r>
              <a:rPr lang="en-US" sz="2400" dirty="0">
                <a:solidFill>
                  <a:srgbClr val="0000FF"/>
                </a:solidFill>
                <a:cs typeface="Adobe Garamond Pro"/>
              </a:rPr>
              <a:t>ideal PIM </a:t>
            </a:r>
            <a:r>
              <a:rPr lang="en-US" sz="2400" i="1" dirty="0">
                <a:cs typeface="Adobe Garamond Pro"/>
              </a:rPr>
              <a:t>energy</a:t>
            </a:r>
            <a:r>
              <a:rPr lang="en-US" sz="2400" dirty="0">
                <a:cs typeface="Adobe Garamond Pro"/>
              </a:rPr>
              <a:t> and</a:t>
            </a:r>
            <a:r>
              <a:rPr lang="en-US" sz="2400" dirty="0">
                <a:solidFill>
                  <a:srgbClr val="0000FF"/>
                </a:solidFill>
                <a:cs typeface="Adobe Garamond Pro"/>
              </a:rPr>
              <a:t> </a:t>
            </a:r>
            <a:r>
              <a:rPr lang="en-US" sz="2400" i="1" dirty="0">
                <a:cs typeface="Adobe Garamond Pro"/>
              </a:rPr>
              <a:t>performance</a:t>
            </a:r>
          </a:p>
          <a:p>
            <a:endParaRPr lang="en-US" sz="1300" i="1" dirty="0">
              <a:cs typeface="Adobe Garamond Pro"/>
            </a:endParaRPr>
          </a:p>
          <a:p>
            <a:r>
              <a:rPr lang="en-US" sz="2800" dirty="0">
                <a:solidFill>
                  <a:schemeClr val="tx2"/>
                </a:solidFill>
                <a:cs typeface="Adobe Garamond Pro"/>
              </a:rPr>
              <a:t>We</a:t>
            </a:r>
            <a:r>
              <a:rPr lang="en-US" sz="2800" i="1" dirty="0">
                <a:solidFill>
                  <a:schemeClr val="tx2"/>
                </a:solidFill>
                <a:cs typeface="Adobe Garamond Pro"/>
              </a:rPr>
              <a:t> </a:t>
            </a:r>
            <a:r>
              <a:rPr lang="en-US" sz="2800" dirty="0">
                <a:solidFill>
                  <a:schemeClr val="tx2"/>
                </a:solidFill>
              </a:rPr>
              <a:t>believe </a:t>
            </a:r>
            <a:r>
              <a:rPr lang="en-US" sz="2800" dirty="0" err="1">
                <a:solidFill>
                  <a:schemeClr val="tx2"/>
                </a:solidFill>
              </a:rPr>
              <a:t>LazyPIM</a:t>
            </a:r>
            <a:r>
              <a:rPr lang="en-US" sz="2800" dirty="0">
                <a:solidFill>
                  <a:schemeClr val="tx2"/>
                </a:solidFill>
              </a:rPr>
              <a:t> can enable new applications that benefit from fine-grained sharing between CPU and PIM</a:t>
            </a:r>
            <a:endParaRPr lang="en-US" sz="2400" dirty="0">
              <a:solidFill>
                <a:srgbClr val="595959"/>
              </a:solidFill>
              <a:cs typeface="Adobe Garamond Pro"/>
            </a:endParaRPr>
          </a:p>
        </p:txBody>
      </p:sp>
      <p:pic>
        <p:nvPicPr>
          <p:cNvPr id="6" name="Picture 5" descr="safari.png"/>
          <p:cNvPicPr>
            <a:picLocks noChangeAspect="1"/>
          </p:cNvPicPr>
          <p:nvPr/>
        </p:nvPicPr>
        <p:blipFill>
          <a:blip r:embed="rId3" cstate="print"/>
          <a:stretch>
            <a:fillRect/>
          </a:stretch>
        </p:blipFill>
        <p:spPr>
          <a:xfrm>
            <a:off x="76200" y="6580437"/>
            <a:ext cx="959296" cy="277563"/>
          </a:xfrm>
          <a:prstGeom prst="rect">
            <a:avLst/>
          </a:prstGeom>
        </p:spPr>
      </p:pic>
    </p:spTree>
    <p:extLst>
      <p:ext uri="{BB962C8B-B14F-4D97-AF65-F5344CB8AC3E}">
        <p14:creationId xmlns:p14="http://schemas.microsoft.com/office/powerpoint/2010/main" val="270821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7753" y="762000"/>
            <a:ext cx="7772400" cy="2609850"/>
          </a:xfrm>
        </p:spPr>
        <p:txBody>
          <a:bodyPr/>
          <a:lstStyle/>
          <a:p>
            <a:r>
              <a:rPr lang="en-US" sz="4800" dirty="0">
                <a:solidFill>
                  <a:srgbClr val="C00000"/>
                </a:solidFill>
              </a:rPr>
              <a:t>LazyPIM</a:t>
            </a:r>
            <a:br>
              <a:rPr lang="en-US" dirty="0">
                <a:solidFill>
                  <a:srgbClr val="C00000"/>
                </a:solidFill>
              </a:rPr>
            </a:br>
            <a:r>
              <a:rPr lang="en-US" altLang="zh-TW" sz="3200" dirty="0"/>
              <a:t>An Efficient Cache Coherence Mechanism for Processing In Memory</a:t>
            </a:r>
            <a:endParaRPr lang="en-US" sz="3600" dirty="0"/>
          </a:p>
        </p:txBody>
      </p:sp>
      <p:sp>
        <p:nvSpPr>
          <p:cNvPr id="6" name="Subtitle 5"/>
          <p:cNvSpPr>
            <a:spLocks noGrp="1"/>
          </p:cNvSpPr>
          <p:nvPr>
            <p:ph type="subTitle" idx="1"/>
          </p:nvPr>
        </p:nvSpPr>
        <p:spPr>
          <a:xfrm>
            <a:off x="1371600" y="3352800"/>
            <a:ext cx="6400800" cy="685800"/>
          </a:xfrm>
        </p:spPr>
        <p:txBody>
          <a:bodyPr>
            <a:noAutofit/>
          </a:bodyPr>
          <a:lstStyle/>
          <a:p>
            <a:r>
              <a:rPr lang="en-US" sz="3600" dirty="0">
                <a:solidFill>
                  <a:schemeClr val="tx1">
                    <a:lumMod val="75000"/>
                    <a:lumOff val="25000"/>
                  </a:schemeClr>
                </a:solidFill>
              </a:rPr>
              <a:t>Amirali Boroumand</a:t>
            </a:r>
          </a:p>
        </p:txBody>
      </p:sp>
      <p:pic>
        <p:nvPicPr>
          <p:cNvPr id="4" name="Picture 3" descr="Burgundy_CMU_JPG_Logo.jpg"/>
          <p:cNvPicPr>
            <a:picLocks noChangeAspect="1"/>
          </p:cNvPicPr>
          <p:nvPr/>
        </p:nvPicPr>
        <p:blipFill rotWithShape="1">
          <a:blip r:embed="rId2" cstate="print"/>
          <a:srcRect t="26333" b="26267"/>
          <a:stretch/>
        </p:blipFill>
        <p:spPr>
          <a:xfrm>
            <a:off x="6084168" y="6309610"/>
            <a:ext cx="2987824" cy="511415"/>
          </a:xfrm>
          <a:prstGeom prst="rect">
            <a:avLst/>
          </a:prstGeom>
        </p:spPr>
      </p:pic>
      <p:pic>
        <p:nvPicPr>
          <p:cNvPr id="7" name="Picture 6" descr="safari.png"/>
          <p:cNvPicPr>
            <a:picLocks noChangeAspect="1"/>
          </p:cNvPicPr>
          <p:nvPr/>
        </p:nvPicPr>
        <p:blipFill>
          <a:blip r:embed="rId3" cstate="print"/>
          <a:stretch>
            <a:fillRect/>
          </a:stretch>
        </p:blipFill>
        <p:spPr>
          <a:xfrm>
            <a:off x="107504" y="6309320"/>
            <a:ext cx="1656184" cy="479200"/>
          </a:xfrm>
          <a:prstGeom prst="rect">
            <a:avLst/>
          </a:prstGeom>
        </p:spPr>
      </p:pic>
      <p:sp>
        <p:nvSpPr>
          <p:cNvPr id="9" name="TextBox 8"/>
          <p:cNvSpPr txBox="1"/>
          <p:nvPr/>
        </p:nvSpPr>
        <p:spPr>
          <a:xfrm>
            <a:off x="1071327" y="4902259"/>
            <a:ext cx="6817792" cy="1200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hlinkClick r:id="rId4"/>
              </a:rPr>
              <a:t>"LazyPIM: An Efficient Cache Coherence Mechanism </a:t>
            </a:r>
            <a:endParaRPr kumimoji="0" lang="en-US" sz="2400" b="1" i="0" u="none" strike="noStrike" kern="1200" cap="none" spc="0" normalizeH="0" baseline="0" noProof="0" dirty="0">
              <a:ln>
                <a:noFill/>
              </a:ln>
              <a:solidFill>
                <a:prstClr val="black"/>
              </a:solidFill>
              <a:effectLst/>
              <a:uLnTx/>
              <a:uFillTx/>
              <a:latin typeface="Calibri"/>
              <a:ea typeface="+mn-ea"/>
              <a:cs typeface="+mn-cs"/>
              <a:hlinkClick r:id="" action="ppaction://noactio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hlinkClick r:id="" action="ppaction://noaction"/>
              </a:rPr>
              <a:t>for </a:t>
            </a:r>
            <a:r>
              <a:rPr kumimoji="0" lang="en-US" sz="2400" b="1" i="0" u="none" strike="noStrike" kern="1200" cap="none" spc="0" normalizeH="0" baseline="0" noProof="0" dirty="0">
                <a:ln>
                  <a:noFill/>
                </a:ln>
                <a:solidFill>
                  <a:prstClr val="black"/>
                </a:solidFill>
                <a:effectLst/>
                <a:uLnTx/>
                <a:uFillTx/>
                <a:latin typeface="Calibri"/>
                <a:ea typeface="+mn-ea"/>
                <a:cs typeface="+mn-cs"/>
                <a:hlinkClick r:id="rId4"/>
              </a:rPr>
              <a:t>Processing-in-Memory”</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IEEE CAL 2016. (Preliminary version)</a:t>
            </a:r>
            <a:endParaRPr kumimoji="0" lang="en-US" sz="2400" b="1" i="0" u="none" strike="noStrike" kern="1200" cap="none" spc="0" normalizeH="0" baseline="0" noProof="0" dirty="0">
              <a:ln>
                <a:noFill/>
              </a:ln>
              <a:solidFill>
                <a:prstClr val="black">
                  <a:lumMod val="75000"/>
                  <a:lumOff val="25000"/>
                </a:prstClr>
              </a:solidFill>
              <a:effectLst/>
              <a:uLnTx/>
              <a:uFillTx/>
              <a:latin typeface="Calibri"/>
              <a:ea typeface="+mn-ea"/>
              <a:cs typeface="+mn-cs"/>
            </a:endParaRPr>
          </a:p>
        </p:txBody>
      </p:sp>
    </p:spTree>
    <p:extLst>
      <p:ext uri="{BB962C8B-B14F-4D97-AF65-F5344CB8AC3E}">
        <p14:creationId xmlns:p14="http://schemas.microsoft.com/office/powerpoint/2010/main" val="367159280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52400"/>
            <a:ext cx="9167936" cy="1066800"/>
          </a:xfrm>
        </p:spPr>
        <p:txBody>
          <a:bodyPr/>
          <a:lstStyle/>
          <a:p>
            <a:r>
              <a:rPr lang="en-US" dirty="0"/>
              <a:t>Efficient Automatic Data Coherence Support</a:t>
            </a:r>
          </a:p>
        </p:txBody>
      </p:sp>
      <p:sp>
        <p:nvSpPr>
          <p:cNvPr id="3" name="Content Placeholder 2"/>
          <p:cNvSpPr>
            <a:spLocks noGrp="1"/>
          </p:cNvSpPr>
          <p:nvPr>
            <p:ph idx="1"/>
          </p:nvPr>
        </p:nvSpPr>
        <p:spPr/>
        <p:txBody>
          <a:bodyPr/>
          <a:lstStyle/>
          <a:p>
            <a:r>
              <a:rPr lang="en-US" dirty="0" err="1"/>
              <a:t>Amirali</a:t>
            </a:r>
            <a:r>
              <a:rPr lang="en-US" dirty="0"/>
              <a:t> Boroumand, </a:t>
            </a:r>
            <a:r>
              <a:rPr lang="en-US" dirty="0" err="1"/>
              <a:t>Saugata</a:t>
            </a:r>
            <a:r>
              <a:rPr lang="en-US" dirty="0"/>
              <a:t> </a:t>
            </a:r>
            <a:r>
              <a:rPr lang="en-US" dirty="0" err="1"/>
              <a:t>Ghose</a:t>
            </a:r>
            <a:r>
              <a:rPr lang="en-US" dirty="0"/>
              <a:t>, </a:t>
            </a:r>
            <a:r>
              <a:rPr lang="en-US" dirty="0" err="1"/>
              <a:t>Minesh</a:t>
            </a:r>
            <a:r>
              <a:rPr lang="en-US" dirty="0"/>
              <a:t> Patel, </a:t>
            </a:r>
            <a:r>
              <a:rPr lang="en-US" dirty="0" err="1"/>
              <a:t>Hasan</a:t>
            </a:r>
            <a:r>
              <a:rPr lang="en-US" dirty="0"/>
              <a:t> Hassan, Brandon Lucia, Kevin Hsieh, Krishna T. </a:t>
            </a:r>
            <a:r>
              <a:rPr lang="en-US" dirty="0" err="1"/>
              <a:t>Malladi</a:t>
            </a:r>
            <a:r>
              <a:rPr lang="en-US" dirty="0"/>
              <a:t>, </a:t>
            </a:r>
            <a:r>
              <a:rPr lang="en-US" dirty="0" err="1"/>
              <a:t>Hongzhong</a:t>
            </a:r>
            <a:r>
              <a:rPr lang="en-US" dirty="0"/>
              <a:t> </a:t>
            </a:r>
            <a:r>
              <a:rPr lang="en-US" dirty="0" err="1"/>
              <a:t>Zheng</a:t>
            </a:r>
            <a:r>
              <a:rPr lang="en-US" dirty="0"/>
              <a:t>, and Onur Mutlu,</a:t>
            </a:r>
            <a:br>
              <a:rPr lang="en-US" dirty="0"/>
            </a:br>
            <a:r>
              <a:rPr lang="en-US" b="1" dirty="0">
                <a:hlinkClick r:id="rId2"/>
              </a:rPr>
              <a:t>"LazyPIM: An Efficient Cache Coherence Mechanism for Processing-in-Memory"</a:t>
            </a:r>
            <a:br>
              <a:rPr lang="en-US" dirty="0"/>
            </a:br>
            <a:r>
              <a:rPr lang="en-US" i="1" dirty="0">
                <a:hlinkClick r:id="rId3"/>
              </a:rPr>
              <a:t>IEEE Computer Architecture Letters</a:t>
            </a:r>
            <a:r>
              <a:rPr lang="en-US" i="1" dirty="0"/>
              <a:t> (</a:t>
            </a:r>
            <a:r>
              <a:rPr lang="en-US" b="1" i="1" dirty="0"/>
              <a:t>CAL</a:t>
            </a:r>
            <a:r>
              <a:rPr lang="en-US" i="1" dirty="0"/>
              <a:t>)</a:t>
            </a:r>
            <a:r>
              <a:rPr lang="en-US" dirty="0"/>
              <a:t>, June 2016.</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4"/>
          <a:stretch>
            <a:fillRect/>
          </a:stretch>
        </p:blipFill>
        <p:spPr>
          <a:xfrm>
            <a:off x="0" y="4581128"/>
            <a:ext cx="9144000" cy="1080655"/>
          </a:xfrm>
          <a:prstGeom prst="rect">
            <a:avLst/>
          </a:prstGeom>
        </p:spPr>
      </p:pic>
    </p:spTree>
    <p:extLst>
      <p:ext uri="{BB962C8B-B14F-4D97-AF65-F5344CB8AC3E}">
        <p14:creationId xmlns:p14="http://schemas.microsoft.com/office/powerpoint/2010/main" val="21100225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End of Backup Slides</a:t>
            </a:r>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337</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190674956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 Data Copy and Initialization</a:t>
            </a:r>
          </a:p>
        </p:txBody>
      </p:sp>
      <p:sp>
        <p:nvSpPr>
          <p:cNvPr id="29" name="TextBox 28"/>
          <p:cNvSpPr txBox="1"/>
          <p:nvPr/>
        </p:nvSpPr>
        <p:spPr>
          <a:xfrm>
            <a:off x="533400" y="1676400"/>
            <a:ext cx="3352800"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262626">
                    <a:lumMod val="95000"/>
                    <a:lumOff val="5000"/>
                  </a:srgbClr>
                </a:solidFill>
                <a:effectLst/>
                <a:uLnTx/>
                <a:uFillTx/>
                <a:latin typeface="Tahoma"/>
                <a:ea typeface=""/>
                <a:cs typeface="+mn-cs"/>
              </a:rPr>
              <a:t>Bulk Data Copy</a:t>
            </a:r>
          </a:p>
        </p:txBody>
      </p:sp>
      <p:sp>
        <p:nvSpPr>
          <p:cNvPr id="30" name="TextBox 29"/>
          <p:cNvSpPr txBox="1"/>
          <p:nvPr/>
        </p:nvSpPr>
        <p:spPr>
          <a:xfrm>
            <a:off x="304801" y="3400961"/>
            <a:ext cx="3505199"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262626">
                    <a:lumMod val="95000"/>
                    <a:lumOff val="5000"/>
                  </a:srgbClr>
                </a:solidFill>
                <a:effectLst/>
                <a:uLnTx/>
                <a:uFillTx/>
                <a:latin typeface="Tahoma"/>
                <a:ea typeface=""/>
                <a:cs typeface="+mn-cs"/>
              </a:rPr>
              <a:t>Bulk Data Initialization</a:t>
            </a:r>
          </a:p>
        </p:txBody>
      </p:sp>
      <p:sp>
        <p:nvSpPr>
          <p:cNvPr id="31" name="Rounded Rectangle 30"/>
          <p:cNvSpPr/>
          <p:nvPr/>
        </p:nvSpPr>
        <p:spPr>
          <a:xfrm>
            <a:off x="4953000" y="1600200"/>
            <a:ext cx="990600" cy="1371600"/>
          </a:xfrm>
          <a:prstGeom prst="round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src</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sp>
        <p:nvSpPr>
          <p:cNvPr id="32" name="Rounded Rectangle 31"/>
          <p:cNvSpPr/>
          <p:nvPr/>
        </p:nvSpPr>
        <p:spPr>
          <a:xfrm>
            <a:off x="7315200" y="1600200"/>
            <a:ext cx="990600" cy="1371600"/>
          </a:xfrm>
          <a:prstGeom prst="roundRect">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dst</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cxnSp>
        <p:nvCxnSpPr>
          <p:cNvPr id="33" name="Straight Arrow Connector 32"/>
          <p:cNvCxnSpPr>
            <a:stCxn id="31" idx="3"/>
            <a:endCxn id="32" idx="1"/>
          </p:cNvCxnSpPr>
          <p:nvPr/>
        </p:nvCxnSpPr>
        <p:spPr>
          <a:xfrm>
            <a:off x="5943600" y="2286000"/>
            <a:ext cx="1371600" cy="1588"/>
          </a:xfrm>
          <a:prstGeom prst="straightConnector1">
            <a:avLst/>
          </a:prstGeom>
          <a:noFill/>
          <a:ln w="38100" cap="flat" cmpd="sng" algn="ctr">
            <a:solidFill>
              <a:srgbClr val="262626"/>
            </a:solidFill>
            <a:prstDash val="dash"/>
            <a:tailEnd type="arrow" w="lg" len="lg"/>
          </a:ln>
          <a:effectLst/>
        </p:spPr>
      </p:cxnSp>
      <p:sp>
        <p:nvSpPr>
          <p:cNvPr id="34" name="Rounded Rectangle 33"/>
          <p:cNvSpPr/>
          <p:nvPr/>
        </p:nvSpPr>
        <p:spPr>
          <a:xfrm>
            <a:off x="7315200" y="3429000"/>
            <a:ext cx="990600" cy="1371600"/>
          </a:xfrm>
          <a:prstGeom prst="roundRect">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latin typeface="Consolas" pitchFamily="49" charset="0"/>
                <a:ea typeface=""/>
                <a:cs typeface="Consolas" pitchFamily="49" charset="0"/>
              </a:rPr>
              <a:t>dst</a:t>
            </a:r>
            <a:endParaRPr kumimoji="0" lang="en-US" sz="2800" b="0" i="0" u="none" strike="noStrike" kern="0" cap="none" spc="0" normalizeH="0" baseline="0" noProof="0" dirty="0">
              <a:ln>
                <a:noFill/>
              </a:ln>
              <a:solidFill>
                <a:sysClr val="window" lastClr="FFFFFF"/>
              </a:solidFill>
              <a:effectLst/>
              <a:uLnTx/>
              <a:uFillTx/>
              <a:latin typeface="Consolas" pitchFamily="49" charset="0"/>
              <a:ea typeface=""/>
              <a:cs typeface="Consolas" pitchFamily="49" charset="0"/>
            </a:endParaRPr>
          </a:p>
        </p:txBody>
      </p:sp>
      <p:cxnSp>
        <p:nvCxnSpPr>
          <p:cNvPr id="35" name="Straight Arrow Connector 34"/>
          <p:cNvCxnSpPr>
            <a:stCxn id="36" idx="3"/>
            <a:endCxn id="34" idx="1"/>
          </p:cNvCxnSpPr>
          <p:nvPr/>
        </p:nvCxnSpPr>
        <p:spPr>
          <a:xfrm flipV="1">
            <a:off x="5836690" y="4114800"/>
            <a:ext cx="1478510" cy="1"/>
          </a:xfrm>
          <a:prstGeom prst="straightConnector1">
            <a:avLst/>
          </a:prstGeom>
          <a:noFill/>
          <a:ln w="38100" cap="flat" cmpd="sng" algn="ctr">
            <a:solidFill>
              <a:srgbClr val="262626"/>
            </a:solidFill>
            <a:prstDash val="dash"/>
            <a:tailEnd type="arrow" w="lg" len="lg"/>
          </a:ln>
          <a:effectLst/>
        </p:spPr>
      </p:cxnSp>
      <p:sp>
        <p:nvSpPr>
          <p:cNvPr id="36" name="TextBox 35"/>
          <p:cNvSpPr txBox="1"/>
          <p:nvPr/>
        </p:nvSpPr>
        <p:spPr>
          <a:xfrm>
            <a:off x="5105400" y="3791635"/>
            <a:ext cx="73129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a:ln>
                  <a:noFill/>
                </a:ln>
                <a:solidFill>
                  <a:srgbClr val="262626">
                    <a:lumMod val="95000"/>
                    <a:lumOff val="5000"/>
                  </a:srgbClr>
                </a:solidFill>
                <a:effectLst/>
                <a:uLnTx/>
                <a:uFillTx/>
                <a:latin typeface="Tahoma"/>
                <a:ea typeface=""/>
                <a:cs typeface="+mn-cs"/>
              </a:rPr>
              <a:t>val</a:t>
            </a:r>
            <a:endParaRPr kumimoji="0" lang="en-US" sz="2800" b="0" i="0" u="none" strike="noStrike" kern="0" cap="none" spc="0" normalizeH="0" baseline="0" noProof="0" dirty="0">
              <a:ln>
                <a:noFill/>
              </a:ln>
              <a:solidFill>
                <a:srgbClr val="262626">
                  <a:lumMod val="95000"/>
                  <a:lumOff val="5000"/>
                </a:srgbClr>
              </a:solidFill>
              <a:effectLst/>
              <a:uLnTx/>
              <a:uFillTx/>
              <a:latin typeface="Tahoma"/>
              <a:ea typeface=""/>
              <a:cs typeface="+mn-cs"/>
            </a:endParaRPr>
          </a:p>
        </p:txBody>
      </p:sp>
      <p:pic>
        <p:nvPicPr>
          <p:cNvPr id="37" name="Picture 6" descr="oschar.png"/>
          <p:cNvPicPr>
            <a:picLocks noChangeAspect="1"/>
          </p:cNvPicPr>
          <p:nvPr/>
        </p:nvPicPr>
        <p:blipFill>
          <a:blip r:embed="rId2" cstate="print"/>
          <a:srcRect/>
          <a:stretch>
            <a:fillRect/>
          </a:stretch>
        </p:blipFill>
        <p:spPr bwMode="auto">
          <a:xfrm rot="21393490">
            <a:off x="983985" y="1599021"/>
            <a:ext cx="7626143" cy="1660953"/>
          </a:xfrm>
          <a:prstGeom prst="rect">
            <a:avLst/>
          </a:prstGeom>
          <a:noFill/>
          <a:ln w="9525">
            <a:solidFill>
              <a:srgbClr val="262626"/>
            </a:solidFill>
            <a:miter lim="800000"/>
            <a:headEnd/>
            <a:tailEnd/>
          </a:ln>
        </p:spPr>
      </p:pic>
      <p:pic>
        <p:nvPicPr>
          <p:cNvPr id="38" name="Picture 7" descr="osfaster.png"/>
          <p:cNvPicPr>
            <a:picLocks noChangeAspect="1"/>
          </p:cNvPicPr>
          <p:nvPr/>
        </p:nvPicPr>
        <p:blipFill>
          <a:blip r:embed="rId3" cstate="print"/>
          <a:srcRect/>
          <a:stretch>
            <a:fillRect/>
          </a:stretch>
        </p:blipFill>
        <p:spPr bwMode="auto">
          <a:xfrm>
            <a:off x="914400" y="3256522"/>
            <a:ext cx="7467600" cy="1967604"/>
          </a:xfrm>
          <a:prstGeom prst="rect">
            <a:avLst/>
          </a:prstGeom>
          <a:noFill/>
          <a:ln w="9525">
            <a:solidFill>
              <a:srgbClr val="262626"/>
            </a:solidFill>
            <a:miter lim="800000"/>
            <a:headEnd/>
            <a:tailEnd/>
          </a:ln>
        </p:spPr>
      </p:pic>
      <p:pic>
        <p:nvPicPr>
          <p:cNvPr id="39" name="Picture 38" descr="prior2.png"/>
          <p:cNvPicPr>
            <a:picLocks noChangeAspect="1"/>
          </p:cNvPicPr>
          <p:nvPr/>
        </p:nvPicPr>
        <p:blipFill>
          <a:blip r:embed="rId4" cstate="print"/>
          <a:stretch>
            <a:fillRect/>
          </a:stretch>
        </p:blipFill>
        <p:spPr>
          <a:xfrm rot="197052">
            <a:off x="761659" y="2583163"/>
            <a:ext cx="7763272" cy="1719076"/>
          </a:xfrm>
          <a:prstGeom prst="rect">
            <a:avLst/>
          </a:prstGeom>
          <a:noFill/>
          <a:ln w="9525">
            <a:solidFill>
              <a:srgbClr val="262626"/>
            </a:solidFill>
            <a:miter lim="800000"/>
            <a:headEnd/>
            <a:tailEnd/>
          </a:ln>
        </p:spPr>
      </p:pic>
      <p:pic>
        <p:nvPicPr>
          <p:cNvPr id="40" name="Picture 39" descr="prior.png"/>
          <p:cNvPicPr>
            <a:picLocks noChangeAspect="1"/>
          </p:cNvPicPr>
          <p:nvPr/>
        </p:nvPicPr>
        <p:blipFill>
          <a:blip r:embed="rId5" cstate="print"/>
          <a:stretch>
            <a:fillRect/>
          </a:stretch>
        </p:blipFill>
        <p:spPr>
          <a:xfrm rot="21422573">
            <a:off x="344918" y="4237679"/>
            <a:ext cx="7763272" cy="1755652"/>
          </a:xfrm>
          <a:prstGeom prst="rect">
            <a:avLst/>
          </a:prstGeom>
          <a:noFill/>
          <a:ln w="9525">
            <a:solidFill>
              <a:srgbClr val="262626"/>
            </a:solidFill>
            <a:miter lim="800000"/>
            <a:headEnd/>
            <a:tailEnd/>
          </a:ln>
        </p:spPr>
      </p:pic>
    </p:spTree>
    <p:extLst>
      <p:ext uri="{BB962C8B-B14F-4D97-AF65-F5344CB8AC3E}">
        <p14:creationId xmlns:p14="http://schemas.microsoft.com/office/powerpoint/2010/main" val="30755191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52400"/>
            <a:ext cx="9144000" cy="1066800"/>
          </a:xfrm>
        </p:spPr>
        <p:txBody>
          <a:bodyPr/>
          <a:lstStyle/>
          <a:p>
            <a:r>
              <a:rPr lang="en-US" dirty="0"/>
              <a:t>Starting Simple: Data Copy and Initialization</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35</a:t>
            </a:fld>
            <a:endParaRPr lang="en-US" altLang="en-US">
              <a:solidFill>
                <a:srgbClr val="000000"/>
              </a:solidFill>
            </a:endParaRPr>
          </a:p>
        </p:txBody>
      </p:sp>
      <p:grpSp>
        <p:nvGrpSpPr>
          <p:cNvPr id="32" name="Group 31"/>
          <p:cNvGrpSpPr/>
          <p:nvPr/>
        </p:nvGrpSpPr>
        <p:grpSpPr>
          <a:xfrm>
            <a:off x="539552" y="1772816"/>
            <a:ext cx="1613800" cy="1828800"/>
            <a:chOff x="914400" y="1828800"/>
            <a:chExt cx="1613800" cy="1828800"/>
          </a:xfrm>
        </p:grpSpPr>
        <p:sp>
          <p:nvSpPr>
            <p:cNvPr id="33" name="Wave 32"/>
            <p:cNvSpPr/>
            <p:nvPr/>
          </p:nvSpPr>
          <p:spPr>
            <a:xfrm rot="5400000">
              <a:off x="876300" y="1866900"/>
              <a:ext cx="990600" cy="914400"/>
            </a:xfrm>
            <a:prstGeom prst="wave">
              <a:avLst>
                <a:gd name="adj1" fmla="val 5469"/>
                <a:gd name="adj2" fmla="val 0"/>
              </a:avLst>
            </a:prstGeom>
            <a:solidFill>
              <a:srgbClr val="31859B"/>
            </a:solidFill>
            <a:ln w="25400" cap="flat" cmpd="sng" algn="ctr">
              <a:solidFill>
                <a:srgbClr val="262626"/>
              </a:solidFill>
              <a:prstDash val="solid"/>
            </a:ln>
            <a:effectLst/>
          </p:spPr>
          <p:txBody>
            <a:bodyPr rtlCol="0" anchor="ctr"/>
            <a:lstStyle/>
            <a:p>
              <a:pPr algn="ctr">
                <a:defRPr/>
              </a:pPr>
              <a:endParaRPr lang="en-US" kern="0">
                <a:solidFill>
                  <a:sysClr val="window" lastClr="FFFFFF"/>
                </a:solidFill>
                <a:latin typeface="Corbel"/>
              </a:endParaRPr>
            </a:p>
          </p:txBody>
        </p:sp>
        <p:sp>
          <p:nvSpPr>
            <p:cNvPr id="34" name="Wave 33"/>
            <p:cNvSpPr/>
            <p:nvPr/>
          </p:nvSpPr>
          <p:spPr>
            <a:xfrm rot="5400000">
              <a:off x="1333500" y="2095500"/>
              <a:ext cx="990600" cy="914400"/>
            </a:xfrm>
            <a:prstGeom prst="wave">
              <a:avLst>
                <a:gd name="adj1" fmla="val 5469"/>
                <a:gd name="adj2" fmla="val 0"/>
              </a:avLst>
            </a:prstGeom>
            <a:solidFill>
              <a:srgbClr val="31859B"/>
            </a:solidFill>
            <a:ln w="25400" cap="flat" cmpd="sng" algn="ctr">
              <a:solidFill>
                <a:srgbClr val="262626"/>
              </a:solidFill>
              <a:prstDash val="solid"/>
            </a:ln>
            <a:effectLst/>
          </p:spPr>
          <p:txBody>
            <a:bodyPr rtlCol="0" anchor="ctr"/>
            <a:lstStyle/>
            <a:p>
              <a:pPr algn="ctr">
                <a:defRPr/>
              </a:pPr>
              <a:endParaRPr lang="en-US" kern="0">
                <a:solidFill>
                  <a:sysClr val="window" lastClr="FFFFFF"/>
                </a:solidFill>
                <a:latin typeface="Corbel"/>
              </a:endParaRPr>
            </a:p>
          </p:txBody>
        </p:sp>
        <p:sp>
          <p:nvSpPr>
            <p:cNvPr id="35" name="TextBox 34"/>
            <p:cNvSpPr txBox="1"/>
            <p:nvPr/>
          </p:nvSpPr>
          <p:spPr>
            <a:xfrm>
              <a:off x="990600" y="3072825"/>
              <a:ext cx="1537600" cy="584775"/>
            </a:xfrm>
            <a:prstGeom prst="rect">
              <a:avLst/>
            </a:prstGeom>
            <a:noFill/>
          </p:spPr>
          <p:txBody>
            <a:bodyPr wrap="none" rtlCol="0">
              <a:spAutoFit/>
            </a:bodyPr>
            <a:lstStyle/>
            <a:p>
              <a:pPr>
                <a:defRPr/>
              </a:pPr>
              <a:r>
                <a:rPr lang="en-US" sz="3200" b="1" kern="0" dirty="0">
                  <a:solidFill>
                    <a:srgbClr val="262626">
                      <a:lumMod val="95000"/>
                      <a:lumOff val="5000"/>
                    </a:srgbClr>
                  </a:solidFill>
                </a:rPr>
                <a:t>Forking</a:t>
              </a:r>
            </a:p>
          </p:txBody>
        </p:sp>
      </p:grpSp>
      <p:grpSp>
        <p:nvGrpSpPr>
          <p:cNvPr id="36" name="Group 35"/>
          <p:cNvGrpSpPr/>
          <p:nvPr/>
        </p:nvGrpSpPr>
        <p:grpSpPr>
          <a:xfrm>
            <a:off x="2627784" y="1556792"/>
            <a:ext cx="3324949" cy="2234863"/>
            <a:chOff x="2752707" y="1853625"/>
            <a:chExt cx="3324949" cy="2234863"/>
          </a:xfrm>
        </p:grpSpPr>
        <p:sp>
          <p:nvSpPr>
            <p:cNvPr id="37" name="Rounded Rectangle 36"/>
            <p:cNvSpPr/>
            <p:nvPr/>
          </p:nvSpPr>
          <p:spPr>
            <a:xfrm>
              <a:off x="3962400" y="1853625"/>
              <a:ext cx="914400" cy="11430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algn="ctr">
                <a:defRPr/>
              </a:pPr>
              <a:r>
                <a:rPr lang="en-US" kern="0" dirty="0">
                  <a:solidFill>
                    <a:sysClr val="window" lastClr="FFFFFF"/>
                  </a:solidFill>
                  <a:latin typeface="Arial" pitchFamily="34" charset="0"/>
                  <a:cs typeface="Arial" pitchFamily="34" charset="0"/>
                </a:rPr>
                <a:t>000000000000000</a:t>
              </a:r>
            </a:p>
          </p:txBody>
        </p:sp>
        <p:sp>
          <p:nvSpPr>
            <p:cNvPr id="38" name="TextBox 37"/>
            <p:cNvSpPr txBox="1"/>
            <p:nvPr/>
          </p:nvSpPr>
          <p:spPr>
            <a:xfrm>
              <a:off x="2752707" y="3072825"/>
              <a:ext cx="3324949" cy="1015663"/>
            </a:xfrm>
            <a:prstGeom prst="rect">
              <a:avLst/>
            </a:prstGeom>
            <a:noFill/>
          </p:spPr>
          <p:txBody>
            <a:bodyPr wrap="none" rtlCol="0">
              <a:spAutoFit/>
            </a:bodyPr>
            <a:lstStyle/>
            <a:p>
              <a:pPr algn="ctr">
                <a:defRPr/>
              </a:pPr>
              <a:r>
                <a:rPr lang="en-US" sz="3200" b="1" kern="0" dirty="0">
                  <a:solidFill>
                    <a:srgbClr val="262626">
                      <a:lumMod val="95000"/>
                      <a:lumOff val="5000"/>
                    </a:srgbClr>
                  </a:solidFill>
                </a:rPr>
                <a:t>Zero initialization</a:t>
              </a:r>
              <a:endParaRPr lang="en-US" sz="2800" kern="0" dirty="0">
                <a:solidFill>
                  <a:srgbClr val="262626">
                    <a:lumMod val="95000"/>
                    <a:lumOff val="5000"/>
                  </a:srgbClr>
                </a:solidFill>
              </a:endParaRPr>
            </a:p>
            <a:p>
              <a:pPr algn="ctr">
                <a:defRPr/>
              </a:pPr>
              <a:r>
                <a:rPr lang="en-US" sz="2800" b="1" kern="0" dirty="0">
                  <a:solidFill>
                    <a:srgbClr val="262626">
                      <a:lumMod val="95000"/>
                      <a:lumOff val="5000"/>
                    </a:srgbClr>
                  </a:solidFill>
                </a:rPr>
                <a:t>(e.g., security)</a:t>
              </a:r>
              <a:endParaRPr lang="en-US" sz="3200" b="1" kern="0" dirty="0">
                <a:solidFill>
                  <a:srgbClr val="262626">
                    <a:lumMod val="95000"/>
                    <a:lumOff val="5000"/>
                  </a:srgbClr>
                </a:solidFill>
              </a:endParaRPr>
            </a:p>
          </p:txBody>
        </p:sp>
      </p:grpSp>
      <p:grpSp>
        <p:nvGrpSpPr>
          <p:cNvPr id="39" name="Group 38"/>
          <p:cNvGrpSpPr/>
          <p:nvPr/>
        </p:nvGrpSpPr>
        <p:grpSpPr>
          <a:xfrm>
            <a:off x="457200" y="4038600"/>
            <a:ext cx="2669320" cy="2245043"/>
            <a:chOff x="720979" y="4038600"/>
            <a:chExt cx="2669320" cy="2245043"/>
          </a:xfrm>
        </p:grpSpPr>
        <p:pic>
          <p:nvPicPr>
            <p:cNvPr id="40" name="Picture 39" descr="computer.png"/>
            <p:cNvPicPr>
              <a:picLocks noChangeAspect="1"/>
            </p:cNvPicPr>
            <p:nvPr/>
          </p:nvPicPr>
          <p:blipFill>
            <a:blip r:embed="rId2" cstate="print"/>
            <a:stretch>
              <a:fillRect/>
            </a:stretch>
          </p:blipFill>
          <p:spPr>
            <a:xfrm>
              <a:off x="838200" y="4038600"/>
              <a:ext cx="1219200" cy="1219200"/>
            </a:xfrm>
            <a:prstGeom prst="rect">
              <a:avLst/>
            </a:prstGeom>
          </p:spPr>
        </p:pic>
        <p:sp>
          <p:nvSpPr>
            <p:cNvPr id="41" name="TextBox 40"/>
            <p:cNvSpPr txBox="1"/>
            <p:nvPr/>
          </p:nvSpPr>
          <p:spPr>
            <a:xfrm>
              <a:off x="720979" y="5206425"/>
              <a:ext cx="2669320" cy="1077218"/>
            </a:xfrm>
            <a:prstGeom prst="rect">
              <a:avLst/>
            </a:prstGeom>
            <a:noFill/>
          </p:spPr>
          <p:txBody>
            <a:bodyPr wrap="none" rtlCol="0">
              <a:spAutoFit/>
            </a:bodyPr>
            <a:lstStyle/>
            <a:p>
              <a:pPr algn="ctr">
                <a:defRPr/>
              </a:pPr>
              <a:r>
                <a:rPr lang="en-US" sz="3200" b="1" kern="0" dirty="0">
                  <a:solidFill>
                    <a:srgbClr val="262626">
                      <a:lumMod val="95000"/>
                      <a:lumOff val="5000"/>
                    </a:srgbClr>
                  </a:solidFill>
                </a:rPr>
                <a:t>VM Cloning</a:t>
              </a:r>
            </a:p>
            <a:p>
              <a:pPr algn="ctr">
                <a:defRPr/>
              </a:pPr>
              <a:r>
                <a:rPr lang="en-US" sz="3200" b="1" kern="0" dirty="0" err="1">
                  <a:solidFill>
                    <a:srgbClr val="262626">
                      <a:lumMod val="95000"/>
                      <a:lumOff val="5000"/>
                    </a:srgbClr>
                  </a:solidFill>
                </a:rPr>
                <a:t>Deduplication</a:t>
              </a:r>
              <a:endParaRPr lang="en-US" sz="3200" b="1" kern="0" dirty="0">
                <a:solidFill>
                  <a:srgbClr val="262626">
                    <a:lumMod val="95000"/>
                    <a:lumOff val="5000"/>
                  </a:srgbClr>
                </a:solidFill>
              </a:endParaRPr>
            </a:p>
          </p:txBody>
        </p:sp>
        <p:pic>
          <p:nvPicPr>
            <p:cNvPr id="42" name="Picture 41" descr="computer.png"/>
            <p:cNvPicPr>
              <a:picLocks noChangeAspect="1"/>
            </p:cNvPicPr>
            <p:nvPr/>
          </p:nvPicPr>
          <p:blipFill>
            <a:blip r:embed="rId2" cstate="print"/>
            <a:stretch>
              <a:fillRect/>
            </a:stretch>
          </p:blipFill>
          <p:spPr>
            <a:xfrm>
              <a:off x="1981200" y="4038600"/>
              <a:ext cx="1219200" cy="1219200"/>
            </a:xfrm>
            <a:prstGeom prst="rect">
              <a:avLst/>
            </a:prstGeom>
          </p:spPr>
        </p:pic>
      </p:grpSp>
      <p:grpSp>
        <p:nvGrpSpPr>
          <p:cNvPr id="43" name="Group 42"/>
          <p:cNvGrpSpPr/>
          <p:nvPr/>
        </p:nvGrpSpPr>
        <p:grpSpPr>
          <a:xfrm>
            <a:off x="6228184" y="1772816"/>
            <a:ext cx="2752677" cy="1930052"/>
            <a:chOff x="6043903" y="1803748"/>
            <a:chExt cx="2752677" cy="1930052"/>
          </a:xfrm>
        </p:grpSpPr>
        <p:grpSp>
          <p:nvGrpSpPr>
            <p:cNvPr id="44" name="Group 43"/>
            <p:cNvGrpSpPr/>
            <p:nvPr/>
          </p:nvGrpSpPr>
          <p:grpSpPr>
            <a:xfrm>
              <a:off x="6043903" y="1905000"/>
              <a:ext cx="2752677" cy="1828800"/>
              <a:chOff x="6043903" y="1905000"/>
              <a:chExt cx="2752677" cy="1828800"/>
            </a:xfrm>
          </p:grpSpPr>
          <p:sp>
            <p:nvSpPr>
              <p:cNvPr id="46" name="Rounded Rectangle 45"/>
              <p:cNvSpPr/>
              <p:nvPr/>
            </p:nvSpPr>
            <p:spPr>
              <a:xfrm>
                <a:off x="6324600" y="1905000"/>
                <a:ext cx="533400" cy="1143000"/>
              </a:xfrm>
              <a:prstGeom prst="roundRect">
                <a:avLst/>
              </a:prstGeom>
              <a:solidFill>
                <a:srgbClr val="6F2926"/>
              </a:solidFill>
              <a:ln w="25400" cap="flat" cmpd="sng" algn="ctr">
                <a:solidFill>
                  <a:srgbClr val="6F2926">
                    <a:shade val="50000"/>
                  </a:srgbClr>
                </a:solidFill>
                <a:prstDash val="solid"/>
              </a:ln>
              <a:effectLst/>
            </p:spPr>
            <p:txBody>
              <a:bodyPr rtlCol="0" anchor="ctr"/>
              <a:lstStyle/>
              <a:p>
                <a:pPr algn="ctr">
                  <a:defRPr/>
                </a:pPr>
                <a:endParaRPr lang="en-US" kern="0">
                  <a:solidFill>
                    <a:sysClr val="window" lastClr="FFFFFF"/>
                  </a:solidFill>
                  <a:latin typeface="Corbel"/>
                </a:endParaRPr>
              </a:p>
            </p:txBody>
          </p:sp>
          <p:sp>
            <p:nvSpPr>
              <p:cNvPr id="47" name="Rounded Rectangle 46"/>
              <p:cNvSpPr/>
              <p:nvPr/>
            </p:nvSpPr>
            <p:spPr>
              <a:xfrm>
                <a:off x="7848600" y="1905000"/>
                <a:ext cx="533400" cy="11430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algn="ctr">
                  <a:defRPr/>
                </a:pPr>
                <a:endParaRPr lang="en-US" kern="0">
                  <a:solidFill>
                    <a:sysClr val="window" lastClr="FFFFFF"/>
                  </a:solidFill>
                  <a:latin typeface="Corbel"/>
                </a:endParaRPr>
              </a:p>
            </p:txBody>
          </p:sp>
          <p:sp>
            <p:nvSpPr>
              <p:cNvPr id="48" name="TextBox 47"/>
              <p:cNvSpPr txBox="1"/>
              <p:nvPr/>
            </p:nvSpPr>
            <p:spPr>
              <a:xfrm>
                <a:off x="6043903" y="3149025"/>
                <a:ext cx="2752677" cy="584775"/>
              </a:xfrm>
              <a:prstGeom prst="rect">
                <a:avLst/>
              </a:prstGeom>
              <a:noFill/>
            </p:spPr>
            <p:txBody>
              <a:bodyPr wrap="none" rtlCol="0">
                <a:spAutoFit/>
              </a:bodyPr>
              <a:lstStyle/>
              <a:p>
                <a:pPr algn="ctr">
                  <a:defRPr/>
                </a:pPr>
                <a:r>
                  <a:rPr lang="en-US" sz="3200" b="1" kern="0" dirty="0" err="1">
                    <a:solidFill>
                      <a:srgbClr val="262626">
                        <a:lumMod val="95000"/>
                        <a:lumOff val="5000"/>
                      </a:srgbClr>
                    </a:solidFill>
                  </a:rPr>
                  <a:t>Checkpointing</a:t>
                </a:r>
                <a:endParaRPr lang="en-US" sz="3200" b="1" kern="0" dirty="0">
                  <a:solidFill>
                    <a:srgbClr val="262626">
                      <a:lumMod val="95000"/>
                      <a:lumOff val="5000"/>
                    </a:srgbClr>
                  </a:solidFill>
                </a:endParaRPr>
              </a:p>
            </p:txBody>
          </p:sp>
          <p:cxnSp>
            <p:nvCxnSpPr>
              <p:cNvPr id="49" name="Straight Arrow Connector 48"/>
              <p:cNvCxnSpPr>
                <a:stCxn id="46" idx="3"/>
                <a:endCxn id="47" idx="1"/>
              </p:cNvCxnSpPr>
              <p:nvPr/>
            </p:nvCxnSpPr>
            <p:spPr>
              <a:xfrm>
                <a:off x="6858000" y="2476500"/>
                <a:ext cx="990600" cy="1588"/>
              </a:xfrm>
              <a:prstGeom prst="straightConnector1">
                <a:avLst/>
              </a:prstGeom>
              <a:noFill/>
              <a:ln w="38100" cap="flat" cmpd="sng" algn="ctr">
                <a:solidFill>
                  <a:srgbClr val="262626">
                    <a:lumMod val="75000"/>
                    <a:lumOff val="25000"/>
                  </a:srgbClr>
                </a:solidFill>
                <a:prstDash val="dashDot"/>
                <a:tailEnd type="arrow"/>
              </a:ln>
              <a:effectLst/>
            </p:spPr>
          </p:cxnSp>
        </p:grpSp>
        <p:cxnSp>
          <p:nvCxnSpPr>
            <p:cNvPr id="45" name="Straight Connector 44"/>
            <p:cNvCxnSpPr/>
            <p:nvPr/>
          </p:nvCxnSpPr>
          <p:spPr>
            <a:xfrm rot="5400000">
              <a:off x="6172200" y="2489548"/>
              <a:ext cx="1371600" cy="0"/>
            </a:xfrm>
            <a:prstGeom prst="line">
              <a:avLst/>
            </a:prstGeom>
            <a:noFill/>
            <a:ln w="57150" cap="flat" cmpd="sng" algn="ctr">
              <a:solidFill>
                <a:srgbClr val="262626">
                  <a:lumMod val="75000"/>
                  <a:lumOff val="25000"/>
                </a:srgbClr>
              </a:solidFill>
              <a:prstDash val="solid"/>
              <a:headEnd type="none" w="med" len="med"/>
              <a:tailEnd type="none" w="med" len="med"/>
            </a:ln>
            <a:effectLst/>
          </p:spPr>
        </p:cxnSp>
      </p:grpSp>
      <p:grpSp>
        <p:nvGrpSpPr>
          <p:cNvPr id="50" name="Group 49"/>
          <p:cNvGrpSpPr/>
          <p:nvPr/>
        </p:nvGrpSpPr>
        <p:grpSpPr>
          <a:xfrm>
            <a:off x="3733800" y="4267200"/>
            <a:ext cx="2901756" cy="1600200"/>
            <a:chOff x="4768685" y="4267200"/>
            <a:chExt cx="2901756" cy="1600200"/>
          </a:xfrm>
        </p:grpSpPr>
        <p:sp>
          <p:nvSpPr>
            <p:cNvPr id="51" name="Rounded Rectangle 50"/>
            <p:cNvSpPr/>
            <p:nvPr/>
          </p:nvSpPr>
          <p:spPr>
            <a:xfrm>
              <a:off x="4876800" y="4267200"/>
              <a:ext cx="2667000" cy="990600"/>
            </a:xfrm>
            <a:prstGeom prst="roundRect">
              <a:avLst/>
            </a:prstGeom>
            <a:solidFill>
              <a:srgbClr val="262626"/>
            </a:solidFill>
            <a:ln w="25400" cap="flat" cmpd="sng" algn="ctr">
              <a:solidFill>
                <a:srgbClr val="262626">
                  <a:shade val="50000"/>
                </a:srgbClr>
              </a:solidFill>
              <a:prstDash val="solid"/>
            </a:ln>
            <a:effectLst/>
          </p:spPr>
          <p:txBody>
            <a:bodyPr rtlCol="0" anchor="ctr"/>
            <a:lstStyle/>
            <a:p>
              <a:pPr algn="ctr">
                <a:defRPr/>
              </a:pPr>
              <a:endParaRPr lang="en-US" sz="2800" kern="0" dirty="0">
                <a:solidFill>
                  <a:sysClr val="window" lastClr="FFFFFF"/>
                </a:solidFill>
                <a:latin typeface="Corbel"/>
              </a:endParaRPr>
            </a:p>
          </p:txBody>
        </p:sp>
        <p:sp>
          <p:nvSpPr>
            <p:cNvPr id="52" name="Rounded Rectangle 51"/>
            <p:cNvSpPr/>
            <p:nvPr/>
          </p:nvSpPr>
          <p:spPr>
            <a:xfrm>
              <a:off x="5105400" y="4419600"/>
              <a:ext cx="381000" cy="685800"/>
            </a:xfrm>
            <a:prstGeom prst="roundRect">
              <a:avLst/>
            </a:prstGeom>
            <a:solidFill>
              <a:srgbClr val="4F6128"/>
            </a:solidFill>
            <a:ln w="25400" cap="flat" cmpd="sng" algn="ctr">
              <a:solidFill>
                <a:srgbClr val="4F6128">
                  <a:shade val="50000"/>
                </a:srgbClr>
              </a:solidFill>
              <a:prstDash val="solid"/>
            </a:ln>
            <a:effectLst/>
          </p:spPr>
          <p:txBody>
            <a:bodyPr rtlCol="0" anchor="ctr"/>
            <a:lstStyle/>
            <a:p>
              <a:pPr algn="ctr">
                <a:defRPr/>
              </a:pPr>
              <a:endParaRPr lang="en-US" sz="2800" kern="0" dirty="0">
                <a:solidFill>
                  <a:sysClr val="window" lastClr="FFFFFF"/>
                </a:solidFill>
                <a:latin typeface="Corbel"/>
              </a:endParaRPr>
            </a:p>
          </p:txBody>
        </p:sp>
        <p:cxnSp>
          <p:nvCxnSpPr>
            <p:cNvPr id="53" name="Straight Arrow Connector 52"/>
            <p:cNvCxnSpPr/>
            <p:nvPr/>
          </p:nvCxnSpPr>
          <p:spPr>
            <a:xfrm>
              <a:off x="5486400" y="4724400"/>
              <a:ext cx="1524000" cy="1588"/>
            </a:xfrm>
            <a:prstGeom prst="straightConnector1">
              <a:avLst/>
            </a:prstGeom>
            <a:noFill/>
            <a:ln w="28575" cap="flat" cmpd="sng" algn="ctr">
              <a:solidFill>
                <a:sysClr val="window" lastClr="FFFFFF"/>
              </a:solidFill>
              <a:prstDash val="dash"/>
              <a:tailEnd type="arrow" w="lg" len="lg"/>
            </a:ln>
            <a:effectLst/>
          </p:spPr>
        </p:cxnSp>
        <p:sp>
          <p:nvSpPr>
            <p:cNvPr id="54" name="TextBox 53"/>
            <p:cNvSpPr txBox="1"/>
            <p:nvPr/>
          </p:nvSpPr>
          <p:spPr>
            <a:xfrm>
              <a:off x="4768685" y="5282625"/>
              <a:ext cx="2901756" cy="584775"/>
            </a:xfrm>
            <a:prstGeom prst="rect">
              <a:avLst/>
            </a:prstGeom>
            <a:noFill/>
          </p:spPr>
          <p:txBody>
            <a:bodyPr wrap="none" rtlCol="0">
              <a:spAutoFit/>
            </a:bodyPr>
            <a:lstStyle/>
            <a:p>
              <a:pPr algn="ctr">
                <a:defRPr/>
              </a:pPr>
              <a:r>
                <a:rPr lang="en-US" sz="3200" b="1" kern="0" dirty="0">
                  <a:solidFill>
                    <a:srgbClr val="262626">
                      <a:lumMod val="95000"/>
                      <a:lumOff val="5000"/>
                    </a:srgbClr>
                  </a:solidFill>
                </a:rPr>
                <a:t>Page Migration</a:t>
              </a:r>
            </a:p>
          </p:txBody>
        </p:sp>
      </p:grpSp>
      <p:sp>
        <p:nvSpPr>
          <p:cNvPr id="55" name="Oval 54"/>
          <p:cNvSpPr/>
          <p:nvPr/>
        </p:nvSpPr>
        <p:spPr>
          <a:xfrm>
            <a:off x="73914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algn="ctr">
              <a:defRPr/>
            </a:pPr>
            <a:endParaRPr lang="en-US" sz="2800" kern="0" dirty="0">
              <a:solidFill>
                <a:sysClr val="window" lastClr="FFFFFF"/>
              </a:solidFill>
              <a:latin typeface="Corbel"/>
            </a:endParaRPr>
          </a:p>
        </p:txBody>
      </p:sp>
      <p:sp>
        <p:nvSpPr>
          <p:cNvPr id="56" name="Oval 55"/>
          <p:cNvSpPr/>
          <p:nvPr/>
        </p:nvSpPr>
        <p:spPr>
          <a:xfrm>
            <a:off x="76200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algn="ctr">
              <a:defRPr/>
            </a:pPr>
            <a:endParaRPr lang="en-US" sz="2800" kern="0" dirty="0">
              <a:solidFill>
                <a:sysClr val="window" lastClr="FFFFFF"/>
              </a:solidFill>
              <a:latin typeface="Corbel"/>
            </a:endParaRPr>
          </a:p>
        </p:txBody>
      </p:sp>
      <p:sp>
        <p:nvSpPr>
          <p:cNvPr id="57" name="Oval 56"/>
          <p:cNvSpPr/>
          <p:nvPr/>
        </p:nvSpPr>
        <p:spPr>
          <a:xfrm>
            <a:off x="7848600" y="4572000"/>
            <a:ext cx="76200" cy="76200"/>
          </a:xfrm>
          <a:prstGeom prst="ellipse">
            <a:avLst/>
          </a:prstGeom>
          <a:solidFill>
            <a:srgbClr val="262626"/>
          </a:solidFill>
          <a:ln w="25400" cap="flat" cmpd="sng" algn="ctr">
            <a:solidFill>
              <a:srgbClr val="262626">
                <a:shade val="50000"/>
              </a:srgbClr>
            </a:solidFill>
            <a:prstDash val="solid"/>
          </a:ln>
          <a:effectLst/>
        </p:spPr>
        <p:txBody>
          <a:bodyPr rtlCol="0" anchor="ctr"/>
          <a:lstStyle/>
          <a:p>
            <a:pPr algn="ctr">
              <a:defRPr/>
            </a:pPr>
            <a:endParaRPr lang="en-US" sz="2800" kern="0" dirty="0">
              <a:solidFill>
                <a:sysClr val="window" lastClr="FFFFFF"/>
              </a:solidFill>
              <a:latin typeface="Corbel"/>
            </a:endParaRPr>
          </a:p>
        </p:txBody>
      </p:sp>
      <p:sp>
        <p:nvSpPr>
          <p:cNvPr id="58" name="TextBox 57"/>
          <p:cNvSpPr txBox="1"/>
          <p:nvPr/>
        </p:nvSpPr>
        <p:spPr>
          <a:xfrm>
            <a:off x="6934200" y="4648200"/>
            <a:ext cx="1875835" cy="523220"/>
          </a:xfrm>
          <a:prstGeom prst="rect">
            <a:avLst/>
          </a:prstGeom>
          <a:noFill/>
        </p:spPr>
        <p:txBody>
          <a:bodyPr wrap="none" rtlCol="0">
            <a:spAutoFit/>
          </a:bodyPr>
          <a:lstStyle/>
          <a:p>
            <a:pPr>
              <a:defRPr/>
            </a:pPr>
            <a:r>
              <a:rPr lang="en-US" sz="2800" kern="0" dirty="0">
                <a:solidFill>
                  <a:srgbClr val="262626">
                    <a:lumMod val="95000"/>
                    <a:lumOff val="5000"/>
                  </a:srgbClr>
                </a:solidFill>
              </a:rPr>
              <a:t>Many more</a:t>
            </a:r>
          </a:p>
        </p:txBody>
      </p:sp>
      <p:sp>
        <p:nvSpPr>
          <p:cNvPr id="3" name="Rectangle 2"/>
          <p:cNvSpPr/>
          <p:nvPr/>
        </p:nvSpPr>
        <p:spPr>
          <a:xfrm>
            <a:off x="395536" y="836712"/>
            <a:ext cx="9756576" cy="523220"/>
          </a:xfrm>
          <a:prstGeom prst="rect">
            <a:avLst/>
          </a:prstGeom>
        </p:spPr>
        <p:txBody>
          <a:bodyPr wrap="square">
            <a:spAutoFit/>
          </a:bodyPr>
          <a:lstStyle/>
          <a:p>
            <a:pPr marL="228600" lvl="1">
              <a:spcBef>
                <a:spcPct val="20000"/>
              </a:spcBef>
            </a:pPr>
            <a:r>
              <a:rPr lang="en-US" sz="2400" i="1" spc="-70" dirty="0" err="1">
                <a:solidFill>
                  <a:srgbClr val="FF0000"/>
                </a:solidFill>
                <a:latin typeface="Gill Sans MT" panose="020B0502020104020203" pitchFamily="34" charset="0"/>
                <a:ea typeface="Verdana" panose="020B0604030504040204" pitchFamily="34" charset="0"/>
                <a:cs typeface="Verdana" panose="020B0604030504040204" pitchFamily="34" charset="0"/>
              </a:rPr>
              <a:t>memmove</a:t>
            </a:r>
            <a:r>
              <a:rPr lang="en-US" sz="2400" spc="-70" dirty="0">
                <a:solidFill>
                  <a:srgbClr val="FF0000"/>
                </a:solidFill>
                <a:latin typeface="Gill Sans MT" panose="020B0502020104020203" pitchFamily="34" charset="0"/>
              </a:rPr>
              <a:t> &amp; </a:t>
            </a:r>
            <a:r>
              <a:rPr lang="en-US" sz="2400" i="1" spc="-70" dirty="0" err="1">
                <a:solidFill>
                  <a:srgbClr val="FF0000"/>
                </a:solidFill>
                <a:latin typeface="Gill Sans MT" panose="020B0502020104020203" pitchFamily="34" charset="0"/>
                <a:ea typeface="Verdana" panose="020B0604030504040204" pitchFamily="34" charset="0"/>
                <a:cs typeface="Verdana" panose="020B0604030504040204" pitchFamily="34" charset="0"/>
              </a:rPr>
              <a:t>memcpy</a:t>
            </a:r>
            <a:r>
              <a:rPr lang="en-US" sz="2400" i="1" spc="-70" dirty="0">
                <a:solidFill>
                  <a:srgbClr val="FF0000"/>
                </a:solidFill>
                <a:latin typeface="Gill Sans MT" panose="020B0502020104020203" pitchFamily="34" charset="0"/>
                <a:ea typeface="Verdana" panose="020B0604030504040204" pitchFamily="34" charset="0"/>
                <a:cs typeface="Verdana" panose="020B0604030504040204" pitchFamily="34" charset="0"/>
              </a:rPr>
              <a:t>:</a:t>
            </a:r>
            <a:r>
              <a:rPr lang="en-US" sz="2800" spc="-70" dirty="0">
                <a:solidFill>
                  <a:srgbClr val="FF0000"/>
                </a:solidFill>
                <a:latin typeface="Gill Sans MT" panose="020B0502020104020203" pitchFamily="34" charset="0"/>
                <a:ea typeface="Verdana" panose="020B0604030504040204" pitchFamily="34" charset="0"/>
                <a:cs typeface="Verdana" panose="020B0604030504040204" pitchFamily="34" charset="0"/>
              </a:rPr>
              <a:t> </a:t>
            </a:r>
            <a:r>
              <a:rPr lang="en-US" sz="2400" spc="-70" dirty="0">
                <a:solidFill>
                  <a:srgbClr val="FF0000"/>
                </a:solidFill>
                <a:latin typeface="Gill Sans MT" panose="020B0502020104020203" pitchFamily="34" charset="0"/>
                <a:ea typeface="Verdana" panose="020B0604030504040204" pitchFamily="34" charset="0"/>
                <a:cs typeface="Verdana" panose="020B0604030504040204" pitchFamily="34" charset="0"/>
              </a:rPr>
              <a:t>5% cycles in Google’s datacenter </a:t>
            </a:r>
            <a:r>
              <a:rPr lang="en-US" spc="-70" dirty="0">
                <a:solidFill>
                  <a:srgbClr val="FF0000"/>
                </a:solidFill>
                <a:latin typeface="Gill Sans MT" panose="020B0502020104020203" pitchFamily="34" charset="0"/>
                <a:ea typeface="Verdana" panose="020B0604030504040204" pitchFamily="34" charset="0"/>
                <a:cs typeface="Verdana" panose="020B0604030504040204" pitchFamily="34" charset="0"/>
              </a:rPr>
              <a:t>[</a:t>
            </a:r>
            <a:r>
              <a:rPr lang="en-US" spc="-70" dirty="0" err="1">
                <a:solidFill>
                  <a:srgbClr val="FF0000"/>
                </a:solidFill>
                <a:latin typeface="Gill Sans MT" panose="020B0502020104020203" pitchFamily="34" charset="0"/>
                <a:ea typeface="Verdana" panose="020B0604030504040204" pitchFamily="34" charset="0"/>
                <a:cs typeface="Verdana" panose="020B0604030504040204" pitchFamily="34" charset="0"/>
              </a:rPr>
              <a:t>Kanev</a:t>
            </a:r>
            <a:r>
              <a:rPr lang="en-US" spc="-70" dirty="0">
                <a:solidFill>
                  <a:srgbClr val="FF0000"/>
                </a:solidFill>
                <a:latin typeface="Gill Sans MT" panose="020B0502020104020203" pitchFamily="34" charset="0"/>
                <a:ea typeface="Verdana" panose="020B0604030504040204" pitchFamily="34" charset="0"/>
                <a:cs typeface="Verdana" panose="020B0604030504040204" pitchFamily="34" charset="0"/>
              </a:rPr>
              <a:t>+ ISCA’15]</a:t>
            </a:r>
            <a:endParaRPr lang="en-US" sz="2400" spc="-70" dirty="0">
              <a:solidFill>
                <a:srgbClr val="FF0000"/>
              </a:solidFill>
              <a:latin typeface="Gill Sans MT" panose="020B0502020104020203"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264469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752"/>
            <a:ext cx="8229600" cy="1143000"/>
          </a:xfrm>
        </p:spPr>
        <p:txBody>
          <a:bodyPr>
            <a:normAutofit/>
          </a:bodyPr>
          <a:lstStyle/>
          <a:p>
            <a:r>
              <a:rPr lang="en-US" dirty="0">
                <a:solidFill>
                  <a:srgbClr val="1A5712"/>
                </a:solidFill>
                <a:latin typeface="Garamond"/>
                <a:cs typeface="Garamond"/>
              </a:rPr>
              <a:t>Today’s Systems: Bulk Data Copy</a:t>
            </a:r>
          </a:p>
        </p:txBody>
      </p:sp>
      <p:sp>
        <p:nvSpPr>
          <p:cNvPr id="4" name="Rectangle 3"/>
          <p:cNvSpPr/>
          <p:nvPr/>
        </p:nvSpPr>
        <p:spPr bwMode="auto">
          <a:xfrm>
            <a:off x="7042402" y="1528540"/>
            <a:ext cx="1350971" cy="39578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Memory</a:t>
            </a: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b="1" dirty="0">
              <a:solidFill>
                <a:prstClr val="black"/>
              </a:solidFill>
              <a:latin typeface="Arial" charset="0"/>
            </a:endParaRPr>
          </a:p>
        </p:txBody>
      </p:sp>
      <p:sp>
        <p:nvSpPr>
          <p:cNvPr id="5" name="Rectangle 4"/>
          <p:cNvSpPr/>
          <p:nvPr/>
        </p:nvSpPr>
        <p:spPr bwMode="auto">
          <a:xfrm>
            <a:off x="491319" y="2518009"/>
            <a:ext cx="4640239" cy="1978925"/>
          </a:xfrm>
          <a:prstGeom prst="rect">
            <a:avLst/>
          </a:prstGeom>
          <a:no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cxnSp>
        <p:nvCxnSpPr>
          <p:cNvPr id="6" name="Straight Connector 5"/>
          <p:cNvCxnSpPr/>
          <p:nvPr/>
        </p:nvCxnSpPr>
        <p:spPr bwMode="auto">
          <a:xfrm>
            <a:off x="1801504" y="3507471"/>
            <a:ext cx="1364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442949" y="3507471"/>
            <a:ext cx="864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193579" y="3507471"/>
            <a:ext cx="910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4162568" y="3507471"/>
            <a:ext cx="1137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ctangle 9"/>
          <p:cNvSpPr/>
          <p:nvPr/>
        </p:nvSpPr>
        <p:spPr bwMode="auto">
          <a:xfrm>
            <a:off x="4276300" y="3229966"/>
            <a:ext cx="664190" cy="55501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MC</a:t>
            </a:r>
          </a:p>
        </p:txBody>
      </p:sp>
      <p:sp>
        <p:nvSpPr>
          <p:cNvPr id="11" name="Rectangle 10"/>
          <p:cNvSpPr/>
          <p:nvPr/>
        </p:nvSpPr>
        <p:spPr bwMode="auto">
          <a:xfrm>
            <a:off x="3284606" y="2768212"/>
            <a:ext cx="877962" cy="14785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L3</a:t>
            </a:r>
          </a:p>
        </p:txBody>
      </p:sp>
      <p:sp>
        <p:nvSpPr>
          <p:cNvPr id="12" name="Rectangle 11"/>
          <p:cNvSpPr/>
          <p:nvPr/>
        </p:nvSpPr>
        <p:spPr bwMode="auto">
          <a:xfrm>
            <a:off x="2529403" y="2997952"/>
            <a:ext cx="664176" cy="1019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L2</a:t>
            </a:r>
          </a:p>
        </p:txBody>
      </p:sp>
      <p:sp>
        <p:nvSpPr>
          <p:cNvPr id="13" name="Rectangle 12"/>
          <p:cNvSpPr/>
          <p:nvPr/>
        </p:nvSpPr>
        <p:spPr bwMode="auto">
          <a:xfrm>
            <a:off x="1937982" y="3186749"/>
            <a:ext cx="504967" cy="6414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L1</a:t>
            </a:r>
          </a:p>
        </p:txBody>
      </p:sp>
      <p:sp>
        <p:nvSpPr>
          <p:cNvPr id="14" name="Rectangle 13"/>
          <p:cNvSpPr/>
          <p:nvPr/>
        </p:nvSpPr>
        <p:spPr bwMode="auto">
          <a:xfrm>
            <a:off x="696036" y="2927441"/>
            <a:ext cx="1105468" cy="116006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CPU</a:t>
            </a:r>
          </a:p>
        </p:txBody>
      </p:sp>
      <p:sp>
        <p:nvSpPr>
          <p:cNvPr id="15" name="Left-Right Arrow 14"/>
          <p:cNvSpPr/>
          <p:nvPr/>
        </p:nvSpPr>
        <p:spPr bwMode="auto">
          <a:xfrm>
            <a:off x="5131558" y="3282283"/>
            <a:ext cx="1910687" cy="450376"/>
          </a:xfrm>
          <a:prstGeom prst="leftRightArrow">
            <a:avLst>
              <a:gd name="adj1" fmla="val 50000"/>
              <a:gd name="adj2" fmla="val 25758"/>
            </a:avLst>
          </a:prstGeom>
          <a:solidFill>
            <a:schemeClr val="bg1">
              <a:lumMod val="75000"/>
            </a:schemeClr>
          </a:solidFill>
          <a:ln>
            <a:solidFill>
              <a:schemeClr val="tx1">
                <a:lumMod val="65000"/>
                <a:lumOff val="3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6" name="Rectangle 15"/>
          <p:cNvSpPr/>
          <p:nvPr/>
        </p:nvSpPr>
        <p:spPr bwMode="auto">
          <a:xfrm>
            <a:off x="7042246" y="2968408"/>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7" name="Rectangle 16"/>
          <p:cNvSpPr/>
          <p:nvPr/>
        </p:nvSpPr>
        <p:spPr bwMode="auto">
          <a:xfrm>
            <a:off x="7044517" y="3659885"/>
            <a:ext cx="1348855" cy="257022"/>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8" name="Rectangle 17"/>
          <p:cNvSpPr/>
          <p:nvPr/>
        </p:nvSpPr>
        <p:spPr bwMode="auto">
          <a:xfrm>
            <a:off x="704224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9" name="Rectangle 18"/>
          <p:cNvSpPr/>
          <p:nvPr/>
        </p:nvSpPr>
        <p:spPr bwMode="auto">
          <a:xfrm>
            <a:off x="7044517" y="3659884"/>
            <a:ext cx="150125" cy="245659"/>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prstClr val="black"/>
              </a:solidFill>
              <a:latin typeface="Arial" charset="0"/>
            </a:endParaRPr>
          </a:p>
        </p:txBody>
      </p:sp>
      <p:sp>
        <p:nvSpPr>
          <p:cNvPr id="20" name="Rectangle 19"/>
          <p:cNvSpPr/>
          <p:nvPr/>
        </p:nvSpPr>
        <p:spPr bwMode="auto">
          <a:xfrm>
            <a:off x="719463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1" name="Rectangle 20"/>
          <p:cNvSpPr/>
          <p:nvPr/>
        </p:nvSpPr>
        <p:spPr bwMode="auto">
          <a:xfrm>
            <a:off x="1956169" y="3198146"/>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2" name="Rectangle 21"/>
          <p:cNvSpPr/>
          <p:nvPr/>
        </p:nvSpPr>
        <p:spPr bwMode="auto">
          <a:xfrm>
            <a:off x="1956170" y="3580283"/>
            <a:ext cx="150125" cy="245659"/>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prstClr val="black"/>
              </a:solidFill>
              <a:latin typeface="Arial" charset="0"/>
            </a:endParaRPr>
          </a:p>
        </p:txBody>
      </p:sp>
      <p:sp>
        <p:nvSpPr>
          <p:cNvPr id="23" name="Rectangle 22"/>
          <p:cNvSpPr/>
          <p:nvPr/>
        </p:nvSpPr>
        <p:spPr bwMode="auto">
          <a:xfrm>
            <a:off x="7347034"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4" name="Rectangle 23"/>
          <p:cNvSpPr/>
          <p:nvPr/>
        </p:nvSpPr>
        <p:spPr bwMode="auto">
          <a:xfrm>
            <a:off x="8240015"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5" name="Rectangle 24"/>
          <p:cNvSpPr/>
          <p:nvPr/>
        </p:nvSpPr>
        <p:spPr bwMode="auto">
          <a:xfrm>
            <a:off x="778831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6" name="Rectangle 25"/>
          <p:cNvSpPr/>
          <p:nvPr/>
        </p:nvSpPr>
        <p:spPr bwMode="auto">
          <a:xfrm>
            <a:off x="7640462"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7" name="Rectangle 26"/>
          <p:cNvSpPr/>
          <p:nvPr/>
        </p:nvSpPr>
        <p:spPr bwMode="auto">
          <a:xfrm>
            <a:off x="749261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8" name="Rectangle 27"/>
          <p:cNvSpPr/>
          <p:nvPr/>
        </p:nvSpPr>
        <p:spPr bwMode="auto">
          <a:xfrm>
            <a:off x="8088563"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29" name="Rectangle 28"/>
          <p:cNvSpPr/>
          <p:nvPr/>
        </p:nvSpPr>
        <p:spPr bwMode="auto">
          <a:xfrm>
            <a:off x="7940712" y="2968408"/>
            <a:ext cx="150125" cy="245659"/>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30" name="TextBox 29"/>
          <p:cNvSpPr txBox="1"/>
          <p:nvPr/>
        </p:nvSpPr>
        <p:spPr>
          <a:xfrm>
            <a:off x="3731734" y="1507524"/>
            <a:ext cx="2239716" cy="461665"/>
          </a:xfrm>
          <a:prstGeom prst="rect">
            <a:avLst/>
          </a:prstGeom>
          <a:noFill/>
        </p:spPr>
        <p:txBody>
          <a:bodyPr wrap="none" rtlCol="0">
            <a:spAutoFit/>
          </a:bodyPr>
          <a:lstStyle/>
          <a:p>
            <a:r>
              <a:rPr lang="en-US" sz="2400" dirty="0">
                <a:solidFill>
                  <a:srgbClr val="C00000"/>
                </a:solidFill>
              </a:rPr>
              <a:t>1) High latency</a:t>
            </a:r>
          </a:p>
        </p:txBody>
      </p:sp>
      <p:cxnSp>
        <p:nvCxnSpPr>
          <p:cNvPr id="31" name="Curved Connector 30"/>
          <p:cNvCxnSpPr>
            <a:stCxn id="30" idx="3"/>
            <a:endCxn id="18" idx="1"/>
          </p:cNvCxnSpPr>
          <p:nvPr/>
        </p:nvCxnSpPr>
        <p:spPr bwMode="auto">
          <a:xfrm>
            <a:off x="5971450" y="1738357"/>
            <a:ext cx="1070795" cy="1352881"/>
          </a:xfrm>
          <a:prstGeom prst="curvedConnector3">
            <a:avLst>
              <a:gd name="adj1" fmla="val 50000"/>
            </a:avLst>
          </a:prstGeom>
          <a:solidFill>
            <a:schemeClr val="accent1"/>
          </a:solidFill>
          <a:ln w="28575" cap="flat" cmpd="sng" algn="ctr">
            <a:solidFill>
              <a:srgbClr val="C00000"/>
            </a:solidFill>
            <a:prstDash val="solid"/>
            <a:round/>
            <a:headEnd type="none" w="med" len="med"/>
            <a:tailEnd type="stealth" w="lg" len="lg"/>
          </a:ln>
          <a:effectLst/>
        </p:spPr>
      </p:cxnSp>
      <p:sp>
        <p:nvSpPr>
          <p:cNvPr id="32" name="TextBox 31"/>
          <p:cNvSpPr txBox="1"/>
          <p:nvPr/>
        </p:nvSpPr>
        <p:spPr>
          <a:xfrm>
            <a:off x="2673162" y="5008669"/>
            <a:ext cx="4039888" cy="461665"/>
          </a:xfrm>
          <a:prstGeom prst="rect">
            <a:avLst/>
          </a:prstGeom>
          <a:noFill/>
        </p:spPr>
        <p:txBody>
          <a:bodyPr wrap="none" rtlCol="0">
            <a:spAutoFit/>
          </a:bodyPr>
          <a:lstStyle/>
          <a:p>
            <a:r>
              <a:rPr lang="en-US" sz="2400" dirty="0">
                <a:solidFill>
                  <a:srgbClr val="C00000"/>
                </a:solidFill>
              </a:rPr>
              <a:t>2) High bandwidth utilization</a:t>
            </a:r>
          </a:p>
        </p:txBody>
      </p:sp>
      <p:cxnSp>
        <p:nvCxnSpPr>
          <p:cNvPr id="33" name="Curved Connector 48"/>
          <p:cNvCxnSpPr>
            <a:stCxn id="32" idx="3"/>
            <a:endCxn id="15" idx="5"/>
          </p:cNvCxnSpPr>
          <p:nvPr/>
        </p:nvCxnSpPr>
        <p:spPr bwMode="auto">
          <a:xfrm flipH="1" flipV="1">
            <a:off x="6086902" y="3620065"/>
            <a:ext cx="626148" cy="1619437"/>
          </a:xfrm>
          <a:prstGeom prst="curvedConnector4">
            <a:avLst>
              <a:gd name="adj1" fmla="val -36509"/>
              <a:gd name="adj2" fmla="val 53651"/>
            </a:avLst>
          </a:prstGeom>
          <a:solidFill>
            <a:schemeClr val="accent1"/>
          </a:solidFill>
          <a:ln w="28575" cap="flat" cmpd="sng" algn="ctr">
            <a:solidFill>
              <a:srgbClr val="C00000"/>
            </a:solidFill>
            <a:prstDash val="solid"/>
            <a:round/>
            <a:headEnd type="none" w="med" len="med"/>
            <a:tailEnd type="stealth" w="lg" len="lg"/>
          </a:ln>
          <a:effectLst/>
        </p:spPr>
      </p:cxnSp>
      <p:sp>
        <p:nvSpPr>
          <p:cNvPr id="34" name="TextBox 33"/>
          <p:cNvSpPr txBox="1"/>
          <p:nvPr/>
        </p:nvSpPr>
        <p:spPr>
          <a:xfrm>
            <a:off x="378924" y="1861816"/>
            <a:ext cx="2452114" cy="461665"/>
          </a:xfrm>
          <a:prstGeom prst="rect">
            <a:avLst/>
          </a:prstGeom>
          <a:noFill/>
        </p:spPr>
        <p:txBody>
          <a:bodyPr wrap="none" rtlCol="0">
            <a:spAutoFit/>
          </a:bodyPr>
          <a:lstStyle/>
          <a:p>
            <a:r>
              <a:rPr lang="en-US" sz="2400" dirty="0">
                <a:solidFill>
                  <a:srgbClr val="C00000"/>
                </a:solidFill>
              </a:rPr>
              <a:t>3) Cache pollution</a:t>
            </a:r>
          </a:p>
        </p:txBody>
      </p:sp>
      <p:cxnSp>
        <p:nvCxnSpPr>
          <p:cNvPr id="35" name="Curved Connector 48"/>
          <p:cNvCxnSpPr>
            <a:stCxn id="34" idx="3"/>
            <a:endCxn id="21" idx="0"/>
          </p:cNvCxnSpPr>
          <p:nvPr/>
        </p:nvCxnSpPr>
        <p:spPr bwMode="auto">
          <a:xfrm flipH="1">
            <a:off x="2031232" y="2092649"/>
            <a:ext cx="799806" cy="1105497"/>
          </a:xfrm>
          <a:prstGeom prst="curvedConnector4">
            <a:avLst>
              <a:gd name="adj1" fmla="val -28582"/>
              <a:gd name="adj2" fmla="val 60440"/>
            </a:avLst>
          </a:prstGeom>
          <a:solidFill>
            <a:schemeClr val="accent1"/>
          </a:solidFill>
          <a:ln w="28575" cap="flat" cmpd="sng" algn="ctr">
            <a:solidFill>
              <a:srgbClr val="C00000"/>
            </a:solidFill>
            <a:prstDash val="solid"/>
            <a:round/>
            <a:headEnd type="none" w="med" len="med"/>
            <a:tailEnd type="stealth" w="lg" len="lg"/>
          </a:ln>
          <a:effectLst/>
        </p:spPr>
      </p:cxnSp>
      <p:sp>
        <p:nvSpPr>
          <p:cNvPr id="36" name="TextBox 35"/>
          <p:cNvSpPr txBox="1"/>
          <p:nvPr/>
        </p:nvSpPr>
        <p:spPr>
          <a:xfrm>
            <a:off x="2673162" y="5498830"/>
            <a:ext cx="4139275" cy="461665"/>
          </a:xfrm>
          <a:prstGeom prst="rect">
            <a:avLst/>
          </a:prstGeom>
          <a:noFill/>
        </p:spPr>
        <p:txBody>
          <a:bodyPr wrap="none" rtlCol="0">
            <a:spAutoFit/>
          </a:bodyPr>
          <a:lstStyle/>
          <a:p>
            <a:r>
              <a:rPr lang="en-US" sz="2400" dirty="0">
                <a:solidFill>
                  <a:srgbClr val="C00000"/>
                </a:solidFill>
              </a:rPr>
              <a:t>4) Unwanted data movement</a:t>
            </a:r>
          </a:p>
        </p:txBody>
      </p:sp>
      <p:sp>
        <p:nvSpPr>
          <p:cNvPr id="37" name="Slide Number Placeholder 36"/>
          <p:cNvSpPr>
            <a:spLocks noGrp="1"/>
          </p:cNvSpPr>
          <p:nvPr>
            <p:ph type="sldNum" sz="quarter" idx="12"/>
          </p:nvPr>
        </p:nvSpPr>
        <p:spPr/>
        <p:txBody>
          <a:bodyPr/>
          <a:lstStyle/>
          <a:p>
            <a:fld id="{CD63C8E0-6DD9-4302-9AA9-5177C785CB79}" type="slidenum">
              <a:rPr lang="en-US" smtClean="0">
                <a:solidFill>
                  <a:prstClr val="black">
                    <a:tint val="75000"/>
                  </a:prstClr>
                </a:solidFill>
              </a:rPr>
              <a:pPr/>
              <a:t>36</a:t>
            </a:fld>
            <a:endParaRPr lang="en-US">
              <a:solidFill>
                <a:prstClr val="black">
                  <a:tint val="75000"/>
                </a:prstClr>
              </a:solidFill>
            </a:endParaRPr>
          </a:p>
        </p:txBody>
      </p:sp>
      <p:sp>
        <p:nvSpPr>
          <p:cNvPr id="39" name="TextBox 38"/>
          <p:cNvSpPr txBox="1"/>
          <p:nvPr/>
        </p:nvSpPr>
        <p:spPr>
          <a:xfrm>
            <a:off x="179512" y="6093296"/>
            <a:ext cx="7584528" cy="584776"/>
          </a:xfrm>
          <a:prstGeom prst="rect">
            <a:avLst/>
          </a:prstGeom>
          <a:noFill/>
        </p:spPr>
        <p:txBody>
          <a:bodyPr wrap="none" rtlCol="0">
            <a:spAutoFit/>
          </a:bodyPr>
          <a:lstStyle/>
          <a:p>
            <a:r>
              <a:rPr lang="en-US" sz="3200" dirty="0">
                <a:solidFill>
                  <a:srgbClr val="FF0000"/>
                </a:solidFill>
              </a:rPr>
              <a:t>1046ns, 3.6uJ    (for 4KB page copy via DMA)</a:t>
            </a:r>
          </a:p>
        </p:txBody>
      </p:sp>
    </p:spTree>
    <p:extLst>
      <p:ext uri="{BB962C8B-B14F-4D97-AF65-F5344CB8AC3E}">
        <p14:creationId xmlns:p14="http://schemas.microsoft.com/office/powerpoint/2010/main" val="8367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5" presetClass="path" presetSubtype="0" accel="50000" decel="50000" fill="hold" grpId="1" nodeType="clickEffect">
                                  <p:stCondLst>
                                    <p:cond delay="0"/>
                                  </p:stCondLst>
                                  <p:childTnLst>
                                    <p:animMotion origin="layout" path="M 1.38889E-6 -2.59019E-6 L -0.55156 0.03169 " pathEditMode="relative" rAng="0" ptsTypes="AA">
                                      <p:cBhvr>
                                        <p:cTn id="19" dur="500" fill="hold"/>
                                        <p:tgtEl>
                                          <p:spTgt spid="18"/>
                                        </p:tgtEl>
                                        <p:attrNameLst>
                                          <p:attrName>ppt_x</p:attrName>
                                          <p:attrName>ppt_y</p:attrName>
                                        </p:attrNameLst>
                                      </p:cBhvr>
                                      <p:rCtr x="-27600" y="1600"/>
                                    </p:animMotion>
                                  </p:childTnLst>
                                </p:cTn>
                              </p:par>
                            </p:childTnLst>
                          </p:cTn>
                        </p:par>
                        <p:par>
                          <p:cTn id="20" fill="hold">
                            <p:stCondLst>
                              <p:cond delay="500"/>
                            </p:stCondLst>
                            <p:childTnLst>
                              <p:par>
                                <p:cTn id="21" presetID="1" presetClass="exit" presetSubtype="0" fill="hold" grpId="2" nodeType="after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35" presetClass="path" presetSubtype="0" accel="50000" decel="50000" fill="hold" grpId="1" nodeType="clickEffect">
                                  <p:stCondLst>
                                    <p:cond delay="0"/>
                                  </p:stCondLst>
                                  <p:childTnLst>
                                    <p:animMotion origin="layout" path="M -2.22222E-6 1.18409E-6 L -0.54114 -0.0118 " pathEditMode="relative" rAng="0" ptsTypes="AA">
                                      <p:cBhvr>
                                        <p:cTn id="33" dur="500" fill="hold"/>
                                        <p:tgtEl>
                                          <p:spTgt spid="19"/>
                                        </p:tgtEl>
                                        <p:attrNameLst>
                                          <p:attrName>ppt_x</p:attrName>
                                          <p:attrName>ppt_y</p:attrName>
                                        </p:attrNameLst>
                                      </p:cBhvr>
                                      <p:rCtr x="-27100" y="-600"/>
                                    </p:animMotion>
                                  </p:childTnLst>
                                </p:cTn>
                              </p:par>
                            </p:childTnLst>
                          </p:cTn>
                        </p:par>
                        <p:par>
                          <p:cTn id="34" fill="hold">
                            <p:stCondLst>
                              <p:cond delay="500"/>
                            </p:stCondLst>
                            <p:childTnLst>
                              <p:par>
                                <p:cTn id="35" presetID="1" presetClass="exit" presetSubtype="0" fill="hold" grpId="2" nodeType="after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mph" presetSubtype="2" fill="hold" nodeType="clickEffect">
                                  <p:stCondLst>
                                    <p:cond delay="0"/>
                                  </p:stCondLst>
                                  <p:childTnLst>
                                    <p:animClr clrSpc="rgb" dir="cw">
                                      <p:cBhvr>
                                        <p:cTn id="42" dur="500" fill="hold"/>
                                        <p:tgtEl>
                                          <p:spTgt spid="22"/>
                                        </p:tgtEl>
                                        <p:attrNameLst>
                                          <p:attrName>fillcolor</p:attrName>
                                        </p:attrNameLst>
                                      </p:cBhvr>
                                      <p:to>
                                        <a:schemeClr val="bg1"/>
                                      </p:to>
                                    </p:animClr>
                                    <p:set>
                                      <p:cBhvr>
                                        <p:cTn id="43" dur="500" fill="hold"/>
                                        <p:tgtEl>
                                          <p:spTgt spid="22"/>
                                        </p:tgtEl>
                                        <p:attrNameLst>
                                          <p:attrName>fill.type</p:attrName>
                                        </p:attrNameLst>
                                      </p:cBhvr>
                                      <p:to>
                                        <p:strVal val="solid"/>
                                      </p:to>
                                    </p:set>
                                    <p:set>
                                      <p:cBhvr>
                                        <p:cTn id="44" dur="500" fill="hold"/>
                                        <p:tgtEl>
                                          <p:spTgt spid="22"/>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500"/>
                                        <p:tgtEl>
                                          <p:spTgt spid="32"/>
                                        </p:tgtEl>
                                      </p:cBhvr>
                                    </p:animEffect>
                                  </p:childTnLst>
                                </p:cTn>
                              </p:par>
                              <p:par>
                                <p:cTn id="82" presetID="10" presetClass="entr" presetSubtype="0"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par>
                                <p:cTn id="90" presetID="10" presetClass="entr" presetSubtype="0"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P spid="18" grpId="2" animBg="1"/>
      <p:bldP spid="19" grpId="0" animBg="1"/>
      <p:bldP spid="19" grpId="1" animBg="1"/>
      <p:bldP spid="19" grpId="2"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2" grpId="0"/>
      <p:bldP spid="34" grpId="0"/>
      <p:bldP spid="36"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534400" cy="1143000"/>
          </a:xfrm>
        </p:spPr>
        <p:txBody>
          <a:bodyPr>
            <a:normAutofit/>
          </a:bodyPr>
          <a:lstStyle/>
          <a:p>
            <a:r>
              <a:rPr lang="en-US" dirty="0">
                <a:solidFill>
                  <a:srgbClr val="1A5712"/>
                </a:solidFill>
                <a:latin typeface="Garamond"/>
                <a:cs typeface="Garamond"/>
              </a:rPr>
              <a:t>Future Systems: In-Memory Copy</a:t>
            </a:r>
          </a:p>
        </p:txBody>
      </p:sp>
      <p:sp>
        <p:nvSpPr>
          <p:cNvPr id="4" name="Rectangle 3"/>
          <p:cNvSpPr/>
          <p:nvPr/>
        </p:nvSpPr>
        <p:spPr bwMode="auto">
          <a:xfrm>
            <a:off x="7042402" y="1528540"/>
            <a:ext cx="1350971" cy="395786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Memory</a:t>
            </a: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dirty="0">
              <a:solidFill>
                <a:prstClr val="black"/>
              </a:solidFill>
            </a:endParaRPr>
          </a:p>
          <a:p>
            <a:pPr algn="ctr" fontAlgn="base">
              <a:spcBef>
                <a:spcPct val="0"/>
              </a:spcBef>
              <a:spcAft>
                <a:spcPct val="0"/>
              </a:spcAft>
            </a:pPr>
            <a:endParaRPr lang="en-US" sz="2400" b="1" dirty="0">
              <a:solidFill>
                <a:prstClr val="black"/>
              </a:solidFill>
              <a:latin typeface="Arial" charset="0"/>
            </a:endParaRPr>
          </a:p>
          <a:p>
            <a:pPr algn="ctr" fontAlgn="base">
              <a:spcBef>
                <a:spcPct val="0"/>
              </a:spcBef>
              <a:spcAft>
                <a:spcPct val="0"/>
              </a:spcAft>
            </a:pPr>
            <a:endParaRPr lang="en-US" sz="2400" b="1" dirty="0">
              <a:solidFill>
                <a:prstClr val="black"/>
              </a:solidFill>
              <a:latin typeface="Arial" charset="0"/>
            </a:endParaRPr>
          </a:p>
        </p:txBody>
      </p:sp>
      <p:sp>
        <p:nvSpPr>
          <p:cNvPr id="5" name="Rectangle 4"/>
          <p:cNvSpPr/>
          <p:nvPr/>
        </p:nvSpPr>
        <p:spPr bwMode="auto">
          <a:xfrm>
            <a:off x="491319" y="2518009"/>
            <a:ext cx="4640239" cy="1978925"/>
          </a:xfrm>
          <a:prstGeom prst="rect">
            <a:avLst/>
          </a:prstGeom>
          <a:noFill/>
          <a:ln>
            <a:solidFill>
              <a:schemeClr val="tx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cxnSp>
        <p:nvCxnSpPr>
          <p:cNvPr id="6" name="Straight Connector 5"/>
          <p:cNvCxnSpPr/>
          <p:nvPr/>
        </p:nvCxnSpPr>
        <p:spPr bwMode="auto">
          <a:xfrm>
            <a:off x="1801504" y="3507471"/>
            <a:ext cx="13647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442949" y="3507471"/>
            <a:ext cx="86454"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193579" y="3507471"/>
            <a:ext cx="91027"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4162568" y="3507471"/>
            <a:ext cx="11373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ectangle 9"/>
          <p:cNvSpPr/>
          <p:nvPr/>
        </p:nvSpPr>
        <p:spPr bwMode="auto">
          <a:xfrm>
            <a:off x="4276300" y="3229966"/>
            <a:ext cx="664190" cy="55501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MC</a:t>
            </a:r>
          </a:p>
        </p:txBody>
      </p:sp>
      <p:sp>
        <p:nvSpPr>
          <p:cNvPr id="11" name="Rectangle 10"/>
          <p:cNvSpPr/>
          <p:nvPr/>
        </p:nvSpPr>
        <p:spPr bwMode="auto">
          <a:xfrm>
            <a:off x="3284606" y="2768212"/>
            <a:ext cx="877962" cy="147851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L3</a:t>
            </a:r>
          </a:p>
        </p:txBody>
      </p:sp>
      <p:sp>
        <p:nvSpPr>
          <p:cNvPr id="12" name="Rectangle 11"/>
          <p:cNvSpPr/>
          <p:nvPr/>
        </p:nvSpPr>
        <p:spPr bwMode="auto">
          <a:xfrm>
            <a:off x="2529403" y="2997952"/>
            <a:ext cx="664176" cy="101903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L2</a:t>
            </a:r>
          </a:p>
        </p:txBody>
      </p:sp>
      <p:sp>
        <p:nvSpPr>
          <p:cNvPr id="13" name="Rectangle 12"/>
          <p:cNvSpPr/>
          <p:nvPr/>
        </p:nvSpPr>
        <p:spPr bwMode="auto">
          <a:xfrm>
            <a:off x="1937982" y="3186749"/>
            <a:ext cx="504967" cy="64144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L1</a:t>
            </a:r>
          </a:p>
        </p:txBody>
      </p:sp>
      <p:sp>
        <p:nvSpPr>
          <p:cNvPr id="14" name="Rectangle 13"/>
          <p:cNvSpPr/>
          <p:nvPr/>
        </p:nvSpPr>
        <p:spPr bwMode="auto">
          <a:xfrm>
            <a:off x="696036" y="2927441"/>
            <a:ext cx="1105468" cy="116006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2000" b="1" dirty="0">
                <a:solidFill>
                  <a:prstClr val="black"/>
                </a:solidFill>
                <a:latin typeface="Arial" charset="0"/>
              </a:rPr>
              <a:t>CPU</a:t>
            </a:r>
          </a:p>
        </p:txBody>
      </p:sp>
      <p:sp>
        <p:nvSpPr>
          <p:cNvPr id="15" name="Left-Right Arrow 14"/>
          <p:cNvSpPr/>
          <p:nvPr/>
        </p:nvSpPr>
        <p:spPr bwMode="auto">
          <a:xfrm>
            <a:off x="5131558" y="3282283"/>
            <a:ext cx="1910687" cy="450376"/>
          </a:xfrm>
          <a:prstGeom prst="leftRightArrow">
            <a:avLst>
              <a:gd name="adj1" fmla="val 50000"/>
              <a:gd name="adj2" fmla="val 25758"/>
            </a:avLst>
          </a:prstGeom>
          <a:solidFill>
            <a:schemeClr val="bg1">
              <a:lumMod val="75000"/>
            </a:schemeClr>
          </a:solidFill>
          <a:ln>
            <a:solidFill>
              <a:schemeClr val="tx1">
                <a:lumMod val="65000"/>
                <a:lumOff val="35000"/>
              </a:schemeClr>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6" name="Rectangle 15"/>
          <p:cNvSpPr/>
          <p:nvPr/>
        </p:nvSpPr>
        <p:spPr bwMode="auto">
          <a:xfrm>
            <a:off x="7042246" y="2960170"/>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7" name="Rectangle 16"/>
          <p:cNvSpPr/>
          <p:nvPr/>
        </p:nvSpPr>
        <p:spPr bwMode="auto">
          <a:xfrm>
            <a:off x="7044517" y="3659885"/>
            <a:ext cx="1348855" cy="257022"/>
          </a:xfrm>
          <a:prstGeom prst="rect">
            <a:avLst/>
          </a:prstGeom>
          <a:solidFill>
            <a:schemeClr val="tx1">
              <a:lumMod val="65000"/>
              <a:lumOff val="35000"/>
            </a:schemeClr>
          </a:solidFill>
          <a:ln>
            <a:solidFill>
              <a:schemeClr val="tx1">
                <a:lumMod val="95000"/>
                <a:lumOff val="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sp>
        <p:nvSpPr>
          <p:cNvPr id="18" name="Rectangle 17"/>
          <p:cNvSpPr/>
          <p:nvPr/>
        </p:nvSpPr>
        <p:spPr bwMode="auto">
          <a:xfrm>
            <a:off x="7042246" y="2954740"/>
            <a:ext cx="1351128" cy="245660"/>
          </a:xfrm>
          <a:prstGeom prst="rect">
            <a:avLst/>
          </a:prstGeom>
          <a:solidFill>
            <a:schemeClr val="bg1"/>
          </a:solidFill>
          <a:ln>
            <a:solidFill>
              <a:schemeClr val="tx2"/>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3200" b="1">
              <a:solidFill>
                <a:prstClr val="black"/>
              </a:solidFill>
              <a:latin typeface="Arial" charset="0"/>
            </a:endParaRPr>
          </a:p>
        </p:txBody>
      </p:sp>
      <p:cxnSp>
        <p:nvCxnSpPr>
          <p:cNvPr id="19" name="Straight Arrow Connector 18"/>
          <p:cNvCxnSpPr>
            <a:stCxn id="18" idx="2"/>
            <a:endCxn id="17" idx="0"/>
          </p:cNvCxnSpPr>
          <p:nvPr/>
        </p:nvCxnSpPr>
        <p:spPr bwMode="auto">
          <a:xfrm rot="16200000" flipH="1">
            <a:off x="7488635" y="3429574"/>
            <a:ext cx="459485" cy="1135"/>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sp>
        <p:nvSpPr>
          <p:cNvPr id="20" name="TextBox 19"/>
          <p:cNvSpPr txBox="1"/>
          <p:nvPr/>
        </p:nvSpPr>
        <p:spPr>
          <a:xfrm>
            <a:off x="4015945" y="1507524"/>
            <a:ext cx="2170787" cy="461665"/>
          </a:xfrm>
          <a:prstGeom prst="rect">
            <a:avLst/>
          </a:prstGeom>
          <a:noFill/>
        </p:spPr>
        <p:txBody>
          <a:bodyPr wrap="none" rtlCol="0">
            <a:spAutoFit/>
          </a:bodyPr>
          <a:lstStyle/>
          <a:p>
            <a:r>
              <a:rPr lang="en-US" sz="2400" dirty="0">
                <a:solidFill>
                  <a:srgbClr val="003399"/>
                </a:solidFill>
              </a:rPr>
              <a:t>1) Low latency</a:t>
            </a:r>
          </a:p>
        </p:txBody>
      </p:sp>
      <p:cxnSp>
        <p:nvCxnSpPr>
          <p:cNvPr id="21" name="Curved Connector 20"/>
          <p:cNvCxnSpPr>
            <a:stCxn id="20" idx="3"/>
            <a:endCxn id="18" idx="1"/>
          </p:cNvCxnSpPr>
          <p:nvPr/>
        </p:nvCxnSpPr>
        <p:spPr bwMode="auto">
          <a:xfrm>
            <a:off x="6186732" y="1738357"/>
            <a:ext cx="855514" cy="1339213"/>
          </a:xfrm>
          <a:prstGeom prst="curvedConnector3">
            <a:avLst>
              <a:gd name="adj1" fmla="val 50000"/>
            </a:avLst>
          </a:prstGeom>
          <a:solidFill>
            <a:schemeClr val="accent1"/>
          </a:solidFill>
          <a:ln w="28575" cap="flat" cmpd="sng" algn="ctr">
            <a:solidFill>
              <a:srgbClr val="003399"/>
            </a:solidFill>
            <a:prstDash val="solid"/>
            <a:round/>
            <a:headEnd type="none" w="med" len="med"/>
            <a:tailEnd type="stealth" w="lg" len="lg"/>
          </a:ln>
          <a:effectLst/>
        </p:spPr>
      </p:cxnSp>
      <p:sp>
        <p:nvSpPr>
          <p:cNvPr id="22" name="TextBox 21"/>
          <p:cNvSpPr txBox="1"/>
          <p:nvPr/>
        </p:nvSpPr>
        <p:spPr>
          <a:xfrm>
            <a:off x="2819400" y="5282524"/>
            <a:ext cx="3870961" cy="461665"/>
          </a:xfrm>
          <a:prstGeom prst="rect">
            <a:avLst/>
          </a:prstGeom>
          <a:noFill/>
        </p:spPr>
        <p:txBody>
          <a:bodyPr wrap="square" rtlCol="0">
            <a:spAutoFit/>
          </a:bodyPr>
          <a:lstStyle/>
          <a:p>
            <a:r>
              <a:rPr lang="en-US" sz="2400" dirty="0">
                <a:solidFill>
                  <a:srgbClr val="003399"/>
                </a:solidFill>
              </a:rPr>
              <a:t>2) Low bandwidth utilization</a:t>
            </a:r>
          </a:p>
        </p:txBody>
      </p:sp>
      <p:cxnSp>
        <p:nvCxnSpPr>
          <p:cNvPr id="23" name="Curved Connector 51"/>
          <p:cNvCxnSpPr>
            <a:stCxn id="22" idx="3"/>
            <a:endCxn id="15" idx="5"/>
          </p:cNvCxnSpPr>
          <p:nvPr/>
        </p:nvCxnSpPr>
        <p:spPr bwMode="auto">
          <a:xfrm flipH="1" flipV="1">
            <a:off x="6086902" y="3620065"/>
            <a:ext cx="603459" cy="1893292"/>
          </a:xfrm>
          <a:prstGeom prst="curvedConnector4">
            <a:avLst>
              <a:gd name="adj1" fmla="val -37882"/>
              <a:gd name="adj2" fmla="val 53123"/>
            </a:avLst>
          </a:prstGeom>
          <a:solidFill>
            <a:schemeClr val="accent1"/>
          </a:solidFill>
          <a:ln w="28575" cap="flat" cmpd="sng" algn="ctr">
            <a:solidFill>
              <a:srgbClr val="003399"/>
            </a:solidFill>
            <a:prstDash val="solid"/>
            <a:round/>
            <a:headEnd type="none" w="med" len="med"/>
            <a:tailEnd type="stealth" w="lg" len="lg"/>
          </a:ln>
          <a:effectLst/>
        </p:spPr>
      </p:cxnSp>
      <p:sp>
        <p:nvSpPr>
          <p:cNvPr id="24" name="TextBox 23"/>
          <p:cNvSpPr txBox="1"/>
          <p:nvPr/>
        </p:nvSpPr>
        <p:spPr>
          <a:xfrm>
            <a:off x="428359" y="1505479"/>
            <a:ext cx="3105673" cy="461665"/>
          </a:xfrm>
          <a:prstGeom prst="rect">
            <a:avLst/>
          </a:prstGeom>
          <a:noFill/>
        </p:spPr>
        <p:txBody>
          <a:bodyPr wrap="square" rtlCol="0">
            <a:spAutoFit/>
          </a:bodyPr>
          <a:lstStyle/>
          <a:p>
            <a:r>
              <a:rPr lang="en-US" sz="2400" dirty="0">
                <a:solidFill>
                  <a:srgbClr val="003399"/>
                </a:solidFill>
              </a:rPr>
              <a:t>3) No cache pollution</a:t>
            </a:r>
          </a:p>
        </p:txBody>
      </p:sp>
      <p:cxnSp>
        <p:nvCxnSpPr>
          <p:cNvPr id="25" name="Curved Connector 51"/>
          <p:cNvCxnSpPr>
            <a:stCxn id="24" idx="3"/>
            <a:endCxn id="13" idx="0"/>
          </p:cNvCxnSpPr>
          <p:nvPr/>
        </p:nvCxnSpPr>
        <p:spPr bwMode="auto">
          <a:xfrm flipH="1">
            <a:off x="2190466" y="1736312"/>
            <a:ext cx="1343566" cy="1450437"/>
          </a:xfrm>
          <a:prstGeom prst="curvedConnector4">
            <a:avLst>
              <a:gd name="adj1" fmla="val -17014"/>
              <a:gd name="adj2" fmla="val 57957"/>
            </a:avLst>
          </a:prstGeom>
          <a:solidFill>
            <a:schemeClr val="accent1"/>
          </a:solidFill>
          <a:ln w="28575" cap="flat" cmpd="sng" algn="ctr">
            <a:solidFill>
              <a:srgbClr val="003399"/>
            </a:solidFill>
            <a:prstDash val="solid"/>
            <a:round/>
            <a:headEnd type="none" w="med" len="med"/>
            <a:tailEnd type="stealth" w="lg" len="lg"/>
          </a:ln>
          <a:effectLst/>
        </p:spPr>
      </p:cxnSp>
      <p:sp>
        <p:nvSpPr>
          <p:cNvPr id="26" name="TextBox 25"/>
          <p:cNvSpPr txBox="1"/>
          <p:nvPr/>
        </p:nvSpPr>
        <p:spPr>
          <a:xfrm>
            <a:off x="2819400" y="5682064"/>
            <a:ext cx="4798552" cy="461665"/>
          </a:xfrm>
          <a:prstGeom prst="rect">
            <a:avLst/>
          </a:prstGeom>
          <a:noFill/>
        </p:spPr>
        <p:txBody>
          <a:bodyPr wrap="square" rtlCol="0">
            <a:spAutoFit/>
          </a:bodyPr>
          <a:lstStyle/>
          <a:p>
            <a:r>
              <a:rPr lang="en-US" sz="2400" dirty="0">
                <a:solidFill>
                  <a:srgbClr val="003399"/>
                </a:solidFill>
              </a:rPr>
              <a:t>4) No unwanted data movement</a:t>
            </a:r>
          </a:p>
        </p:txBody>
      </p:sp>
      <p:sp>
        <p:nvSpPr>
          <p:cNvPr id="28" name="Slide Number Placeholder 27"/>
          <p:cNvSpPr>
            <a:spLocks noGrp="1"/>
          </p:cNvSpPr>
          <p:nvPr>
            <p:ph type="sldNum" sz="quarter" idx="12"/>
          </p:nvPr>
        </p:nvSpPr>
        <p:spPr/>
        <p:txBody>
          <a:bodyPr/>
          <a:lstStyle/>
          <a:p>
            <a:fld id="{CD63C8E0-6DD9-4302-9AA9-5177C785CB79}" type="slidenum">
              <a:rPr lang="en-US" smtClean="0">
                <a:solidFill>
                  <a:prstClr val="black">
                    <a:tint val="75000"/>
                  </a:prstClr>
                </a:solidFill>
              </a:rPr>
              <a:pPr/>
              <a:t>37</a:t>
            </a:fld>
            <a:endParaRPr lang="en-US">
              <a:solidFill>
                <a:prstClr val="black">
                  <a:tint val="75000"/>
                </a:prstClr>
              </a:solidFill>
            </a:endParaRPr>
          </a:p>
        </p:txBody>
      </p:sp>
      <p:sp>
        <p:nvSpPr>
          <p:cNvPr id="29" name="TextBox 28"/>
          <p:cNvSpPr txBox="1"/>
          <p:nvPr/>
        </p:nvSpPr>
        <p:spPr>
          <a:xfrm>
            <a:off x="179512" y="6093296"/>
            <a:ext cx="2453917" cy="584776"/>
          </a:xfrm>
          <a:prstGeom prst="rect">
            <a:avLst/>
          </a:prstGeom>
          <a:noFill/>
        </p:spPr>
        <p:txBody>
          <a:bodyPr wrap="none" rtlCol="0">
            <a:spAutoFit/>
          </a:bodyPr>
          <a:lstStyle/>
          <a:p>
            <a:r>
              <a:rPr lang="en-US" sz="3200" dirty="0">
                <a:solidFill>
                  <a:srgbClr val="FF0000"/>
                </a:solidFill>
              </a:rPr>
              <a:t>1046ns, 3.6uJ</a:t>
            </a:r>
          </a:p>
        </p:txBody>
      </p:sp>
      <p:sp>
        <p:nvSpPr>
          <p:cNvPr id="31" name="TextBox 30"/>
          <p:cNvSpPr txBox="1"/>
          <p:nvPr/>
        </p:nvSpPr>
        <p:spPr>
          <a:xfrm>
            <a:off x="2830129" y="6093296"/>
            <a:ext cx="2926202" cy="584776"/>
          </a:xfrm>
          <a:prstGeom prst="rect">
            <a:avLst/>
          </a:prstGeom>
          <a:noFill/>
        </p:spPr>
        <p:txBody>
          <a:bodyPr wrap="none" rtlCol="0">
            <a:spAutoFit/>
          </a:bodyPr>
          <a:lstStyle/>
          <a:p>
            <a:r>
              <a:rPr lang="en-US" sz="3200" dirty="0">
                <a:solidFill>
                  <a:srgbClr val="008000"/>
                </a:solidFill>
                <a:sym typeface="Wingdings"/>
              </a:rPr>
              <a:t>   </a:t>
            </a:r>
            <a:r>
              <a:rPr lang="en-US" sz="3200" dirty="0">
                <a:solidFill>
                  <a:srgbClr val="008000"/>
                </a:solidFill>
              </a:rPr>
              <a:t>90ns, 0.04uJ</a:t>
            </a:r>
          </a:p>
        </p:txBody>
      </p:sp>
    </p:spTree>
    <p:extLst>
      <p:ext uri="{BB962C8B-B14F-4D97-AF65-F5344CB8AC3E}">
        <p14:creationId xmlns:p14="http://schemas.microsoft.com/office/powerpoint/2010/main" val="8714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61111E-6 2.96296E-6 L -3.61111E-6 0.10277 " pathEditMode="relative" rAng="0" ptsTypes="AA">
                                      <p:cBhvr>
                                        <p:cTn id="6" dur="500" fill="hold"/>
                                        <p:tgtEl>
                                          <p:spTgt spid="18"/>
                                        </p:tgtEl>
                                        <p:attrNameLst>
                                          <p:attrName>ppt_x</p:attrName>
                                          <p:attrName>ppt_y</p:attrName>
                                        </p:attrNameLst>
                                      </p:cBhvr>
                                      <p:rCtr x="0" y="51"/>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 presetClass="emph" presetSubtype="2" fill="hold" nodeType="withEffect">
                                  <p:stCondLst>
                                    <p:cond delay="0"/>
                                  </p:stCondLst>
                                  <p:childTnLst>
                                    <p:animClr clrSpc="rgb" dir="cw">
                                      <p:cBhvr>
                                        <p:cTn id="11" dur="500" fill="hold"/>
                                        <p:tgtEl>
                                          <p:spTgt spid="17"/>
                                        </p:tgtEl>
                                        <p:attrNameLst>
                                          <p:attrName>fillcolor</p:attrName>
                                        </p:attrNameLst>
                                      </p:cBhvr>
                                      <p:to>
                                        <a:schemeClr val="bg1"/>
                                      </p:to>
                                    </p:animClr>
                                    <p:set>
                                      <p:cBhvr>
                                        <p:cTn id="12" dur="500" fill="hold"/>
                                        <p:tgtEl>
                                          <p:spTgt spid="17"/>
                                        </p:tgtEl>
                                        <p:attrNameLst>
                                          <p:attrName>fill.type</p:attrName>
                                        </p:attrNameLst>
                                      </p:cBhvr>
                                      <p:to>
                                        <p:strVal val="solid"/>
                                      </p:to>
                                    </p:set>
                                    <p:set>
                                      <p:cBhvr>
                                        <p:cTn id="13" dur="500" fill="hold"/>
                                        <p:tgtEl>
                                          <p:spTgt spid="17"/>
                                        </p:tgtEl>
                                        <p:attrNameLst>
                                          <p:attrName>fill.on</p:attrName>
                                        </p:attrNameLst>
                                      </p:cBhvr>
                                      <p:to>
                                        <p:strVal val="true"/>
                                      </p:to>
                                    </p:se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0" grpId="0"/>
      <p:bldP spid="22" grpId="0"/>
      <p:bldP spid="24" grpId="0"/>
      <p:bldP spid="26" grpId="0"/>
      <p:bldP spid="29"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1714500" y="2660244"/>
            <a:ext cx="4552950" cy="177800"/>
          </a:xfrm>
          <a:prstGeom prst="rect">
            <a:avLst/>
          </a:prstGeom>
          <a:solidFill>
            <a:srgbClr val="9A9A9A"/>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457200"/>
            <a:endParaRPr lang="en-US">
              <a:solidFill>
                <a:srgbClr val="000000"/>
              </a:solidFill>
            </a:endParaRPr>
          </a:p>
        </p:txBody>
      </p:sp>
      <p:sp>
        <p:nvSpPr>
          <p:cNvPr id="19458" name="Rectangle 2"/>
          <p:cNvSpPr>
            <a:spLocks/>
          </p:cNvSpPr>
          <p:nvPr/>
        </p:nvSpPr>
        <p:spPr bwMode="auto">
          <a:xfrm>
            <a:off x="1695450" y="5270094"/>
            <a:ext cx="4552950" cy="177800"/>
          </a:xfrm>
          <a:prstGeom prst="rect">
            <a:avLst/>
          </a:prstGeom>
          <a:solidFill>
            <a:srgbClr val="9A9A9A"/>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457200"/>
            <a:endParaRPr lang="en-US">
              <a:solidFill>
                <a:srgbClr val="000000"/>
              </a:solidFill>
            </a:endParaRPr>
          </a:p>
        </p:txBody>
      </p:sp>
      <p:sp>
        <p:nvSpPr>
          <p:cNvPr id="19459" name="Rectangle 3"/>
          <p:cNvSpPr>
            <a:spLocks/>
          </p:cNvSpPr>
          <p:nvPr/>
        </p:nvSpPr>
        <p:spPr bwMode="auto">
          <a:xfrm>
            <a:off x="1714500" y="2076044"/>
            <a:ext cx="4552950" cy="177800"/>
          </a:xfrm>
          <a:prstGeom prst="rect">
            <a:avLst/>
          </a:prstGeom>
          <a:solidFill>
            <a:srgbClr val="9A9A9A"/>
          </a:solidFill>
          <a:ln>
            <a:noFill/>
          </a:ln>
          <a:extLst>
            <a:ext uri="{91240B29-F687-4f45-9708-019B960494DF}">
              <a14:hiddenLine xmlns=""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457200"/>
            <a:endParaRPr lang="en-US">
              <a:solidFill>
                <a:srgbClr val="000000"/>
              </a:solidFill>
            </a:endParaRPr>
          </a:p>
        </p:txBody>
      </p:sp>
      <p:sp>
        <p:nvSpPr>
          <p:cNvPr id="19460" name="Rectangle 4"/>
          <p:cNvSpPr>
            <a:spLocks noGrp="1" noChangeArrowheads="1"/>
          </p:cNvSpPr>
          <p:nvPr>
            <p:ph type="title"/>
          </p:nvPr>
        </p:nvSpPr>
        <p:spPr>
          <a:xfrm>
            <a:off x="419100" y="196850"/>
            <a:ext cx="8545388" cy="558800"/>
          </a:xfrm>
          <a:ln/>
        </p:spPr>
        <p:txBody>
          <a:bodyPr/>
          <a:lstStyle/>
          <a:p>
            <a:r>
              <a:rPr lang="en-US" sz="4000" dirty="0" err="1">
                <a:solidFill>
                  <a:srgbClr val="1A5712"/>
                </a:solidFill>
                <a:latin typeface="Garamond"/>
                <a:cs typeface="Garamond"/>
              </a:rPr>
              <a:t>RowClone</a:t>
            </a:r>
            <a:r>
              <a:rPr lang="en-US" sz="4000" dirty="0">
                <a:solidFill>
                  <a:srgbClr val="1A5712"/>
                </a:solidFill>
                <a:latin typeface="Garamond"/>
                <a:cs typeface="Garamond"/>
              </a:rPr>
              <a:t>: In-DRAM Row Copy</a:t>
            </a:r>
          </a:p>
        </p:txBody>
      </p:sp>
      <p:grpSp>
        <p:nvGrpSpPr>
          <p:cNvPr id="19485" name="Group 29"/>
          <p:cNvGrpSpPr>
            <a:grpSpLocks/>
          </p:cNvGrpSpPr>
          <p:nvPr/>
        </p:nvGrpSpPr>
        <p:grpSpPr bwMode="auto">
          <a:xfrm>
            <a:off x="1695450" y="1656151"/>
            <a:ext cx="4574382" cy="3359944"/>
            <a:chOff x="0" y="0"/>
            <a:chExt cx="5763" cy="4232"/>
          </a:xfrm>
        </p:grpSpPr>
        <p:sp>
          <p:nvSpPr>
            <p:cNvPr id="19461" name="Line 5"/>
            <p:cNvSpPr>
              <a:spLocks noChangeShapeType="1"/>
            </p:cNvSpPr>
            <p:nvPr/>
          </p:nvSpPr>
          <p:spPr bwMode="auto">
            <a:xfrm rot="10800000" flipH="1">
              <a:off x="0" y="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2" name="Line 6"/>
            <p:cNvSpPr>
              <a:spLocks noChangeShapeType="1"/>
            </p:cNvSpPr>
            <p:nvPr/>
          </p:nvSpPr>
          <p:spPr bwMode="auto">
            <a:xfrm rot="10800000" flipH="1">
              <a:off x="0" y="18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3" name="Line 7"/>
            <p:cNvSpPr>
              <a:spLocks noChangeShapeType="1"/>
            </p:cNvSpPr>
            <p:nvPr/>
          </p:nvSpPr>
          <p:spPr bwMode="auto">
            <a:xfrm rot="10800000" flipH="1">
              <a:off x="0" y="36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4" name="Line 8"/>
            <p:cNvSpPr>
              <a:spLocks noChangeShapeType="1"/>
            </p:cNvSpPr>
            <p:nvPr/>
          </p:nvSpPr>
          <p:spPr bwMode="auto">
            <a:xfrm rot="10800000" flipH="1">
              <a:off x="0" y="55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5" name="Line 9"/>
            <p:cNvSpPr>
              <a:spLocks noChangeShapeType="1"/>
            </p:cNvSpPr>
            <p:nvPr/>
          </p:nvSpPr>
          <p:spPr bwMode="auto">
            <a:xfrm rot="10800000" flipH="1">
              <a:off x="0" y="73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6" name="Line 10"/>
            <p:cNvSpPr>
              <a:spLocks noChangeShapeType="1"/>
            </p:cNvSpPr>
            <p:nvPr/>
          </p:nvSpPr>
          <p:spPr bwMode="auto">
            <a:xfrm rot="10800000" flipH="1">
              <a:off x="0" y="92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7" name="Line 11"/>
            <p:cNvSpPr>
              <a:spLocks noChangeShapeType="1"/>
            </p:cNvSpPr>
            <p:nvPr/>
          </p:nvSpPr>
          <p:spPr bwMode="auto">
            <a:xfrm rot="10800000" flipH="1">
              <a:off x="0" y="110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8" name="Line 12"/>
            <p:cNvSpPr>
              <a:spLocks noChangeShapeType="1"/>
            </p:cNvSpPr>
            <p:nvPr/>
          </p:nvSpPr>
          <p:spPr bwMode="auto">
            <a:xfrm rot="10800000" flipH="1">
              <a:off x="0" y="128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69" name="Line 13"/>
            <p:cNvSpPr>
              <a:spLocks noChangeShapeType="1"/>
            </p:cNvSpPr>
            <p:nvPr/>
          </p:nvSpPr>
          <p:spPr bwMode="auto">
            <a:xfrm rot="10800000" flipH="1">
              <a:off x="0" y="147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0" name="Line 14"/>
            <p:cNvSpPr>
              <a:spLocks noChangeShapeType="1"/>
            </p:cNvSpPr>
            <p:nvPr/>
          </p:nvSpPr>
          <p:spPr bwMode="auto">
            <a:xfrm rot="10800000" flipH="1">
              <a:off x="0" y="165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1" name="Line 15"/>
            <p:cNvSpPr>
              <a:spLocks noChangeShapeType="1"/>
            </p:cNvSpPr>
            <p:nvPr/>
          </p:nvSpPr>
          <p:spPr bwMode="auto">
            <a:xfrm rot="10800000" flipH="1">
              <a:off x="0" y="184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2" name="Line 16"/>
            <p:cNvSpPr>
              <a:spLocks noChangeShapeType="1"/>
            </p:cNvSpPr>
            <p:nvPr/>
          </p:nvSpPr>
          <p:spPr bwMode="auto">
            <a:xfrm rot="10800000" flipH="1">
              <a:off x="0" y="202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3" name="Line 17"/>
            <p:cNvSpPr>
              <a:spLocks noChangeShapeType="1"/>
            </p:cNvSpPr>
            <p:nvPr/>
          </p:nvSpPr>
          <p:spPr bwMode="auto">
            <a:xfrm rot="10800000" flipH="1">
              <a:off x="0" y="220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4" name="Line 18"/>
            <p:cNvSpPr>
              <a:spLocks noChangeShapeType="1"/>
            </p:cNvSpPr>
            <p:nvPr/>
          </p:nvSpPr>
          <p:spPr bwMode="auto">
            <a:xfrm rot="10800000" flipH="1">
              <a:off x="0" y="239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5" name="Line 19"/>
            <p:cNvSpPr>
              <a:spLocks noChangeShapeType="1"/>
            </p:cNvSpPr>
            <p:nvPr/>
          </p:nvSpPr>
          <p:spPr bwMode="auto">
            <a:xfrm rot="10800000" flipH="1">
              <a:off x="0" y="257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6" name="Line 20"/>
            <p:cNvSpPr>
              <a:spLocks noChangeShapeType="1"/>
            </p:cNvSpPr>
            <p:nvPr/>
          </p:nvSpPr>
          <p:spPr bwMode="auto">
            <a:xfrm rot="10800000" flipH="1">
              <a:off x="0" y="276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7" name="Line 21"/>
            <p:cNvSpPr>
              <a:spLocks noChangeShapeType="1"/>
            </p:cNvSpPr>
            <p:nvPr/>
          </p:nvSpPr>
          <p:spPr bwMode="auto">
            <a:xfrm rot="10800000" flipH="1">
              <a:off x="0" y="294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8" name="Line 22"/>
            <p:cNvSpPr>
              <a:spLocks noChangeShapeType="1"/>
            </p:cNvSpPr>
            <p:nvPr/>
          </p:nvSpPr>
          <p:spPr bwMode="auto">
            <a:xfrm rot="10800000" flipH="1">
              <a:off x="0" y="312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79" name="Line 23"/>
            <p:cNvSpPr>
              <a:spLocks noChangeShapeType="1"/>
            </p:cNvSpPr>
            <p:nvPr/>
          </p:nvSpPr>
          <p:spPr bwMode="auto">
            <a:xfrm rot="10800000" flipH="1">
              <a:off x="0" y="331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0" name="Line 24"/>
            <p:cNvSpPr>
              <a:spLocks noChangeShapeType="1"/>
            </p:cNvSpPr>
            <p:nvPr/>
          </p:nvSpPr>
          <p:spPr bwMode="auto">
            <a:xfrm rot="10800000" flipH="1">
              <a:off x="0" y="3496"/>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1" name="Line 25"/>
            <p:cNvSpPr>
              <a:spLocks noChangeShapeType="1"/>
            </p:cNvSpPr>
            <p:nvPr/>
          </p:nvSpPr>
          <p:spPr bwMode="auto">
            <a:xfrm rot="10800000" flipH="1">
              <a:off x="0" y="3680"/>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2" name="Line 26"/>
            <p:cNvSpPr>
              <a:spLocks noChangeShapeType="1"/>
            </p:cNvSpPr>
            <p:nvPr/>
          </p:nvSpPr>
          <p:spPr bwMode="auto">
            <a:xfrm rot="10800000" flipH="1">
              <a:off x="0" y="3864"/>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3" name="Line 27"/>
            <p:cNvSpPr>
              <a:spLocks noChangeShapeType="1"/>
            </p:cNvSpPr>
            <p:nvPr/>
          </p:nvSpPr>
          <p:spPr bwMode="auto">
            <a:xfrm rot="10800000" flipH="1">
              <a:off x="0" y="4048"/>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4" name="Line 28"/>
            <p:cNvSpPr>
              <a:spLocks noChangeShapeType="1"/>
            </p:cNvSpPr>
            <p:nvPr/>
          </p:nvSpPr>
          <p:spPr bwMode="auto">
            <a:xfrm rot="10800000" flipH="1">
              <a:off x="0" y="4232"/>
              <a:ext cx="57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grpSp>
      <p:grpSp>
        <p:nvGrpSpPr>
          <p:cNvPr id="19518" name="Group 62"/>
          <p:cNvGrpSpPr>
            <a:grpSpLocks/>
          </p:cNvGrpSpPr>
          <p:nvPr/>
        </p:nvGrpSpPr>
        <p:grpSpPr bwMode="auto">
          <a:xfrm>
            <a:off x="1706563" y="1652182"/>
            <a:ext cx="4559300" cy="3371850"/>
            <a:chOff x="0" y="0"/>
            <a:chExt cx="5744" cy="4248"/>
          </a:xfrm>
        </p:grpSpPr>
        <p:sp>
          <p:nvSpPr>
            <p:cNvPr id="19486" name="Line 30"/>
            <p:cNvSpPr>
              <a:spLocks noChangeShapeType="1"/>
            </p:cNvSpPr>
            <p:nvPr/>
          </p:nvSpPr>
          <p:spPr bwMode="auto">
            <a:xfrm rot="10800000">
              <a:off x="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7" name="Line 31"/>
            <p:cNvSpPr>
              <a:spLocks noChangeShapeType="1"/>
            </p:cNvSpPr>
            <p:nvPr/>
          </p:nvSpPr>
          <p:spPr bwMode="auto">
            <a:xfrm rot="10800000">
              <a:off x="185"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8" name="Line 32"/>
            <p:cNvSpPr>
              <a:spLocks noChangeShapeType="1"/>
            </p:cNvSpPr>
            <p:nvPr/>
          </p:nvSpPr>
          <p:spPr bwMode="auto">
            <a:xfrm rot="10800000">
              <a:off x="37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89" name="Line 33"/>
            <p:cNvSpPr>
              <a:spLocks noChangeShapeType="1"/>
            </p:cNvSpPr>
            <p:nvPr/>
          </p:nvSpPr>
          <p:spPr bwMode="auto">
            <a:xfrm rot="10800000">
              <a:off x="555"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0" name="Line 34"/>
            <p:cNvSpPr>
              <a:spLocks noChangeShapeType="1"/>
            </p:cNvSpPr>
            <p:nvPr/>
          </p:nvSpPr>
          <p:spPr bwMode="auto">
            <a:xfrm rot="10800000">
              <a:off x="740" y="0"/>
              <a:ext cx="1"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1" name="Line 35"/>
            <p:cNvSpPr>
              <a:spLocks noChangeShapeType="1"/>
            </p:cNvSpPr>
            <p:nvPr/>
          </p:nvSpPr>
          <p:spPr bwMode="auto">
            <a:xfrm rot="10800000">
              <a:off x="926"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2" name="Line 36"/>
            <p:cNvSpPr>
              <a:spLocks noChangeShapeType="1"/>
            </p:cNvSpPr>
            <p:nvPr/>
          </p:nvSpPr>
          <p:spPr bwMode="auto">
            <a:xfrm rot="10800000">
              <a:off x="1111"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3" name="Line 37"/>
            <p:cNvSpPr>
              <a:spLocks noChangeShapeType="1"/>
            </p:cNvSpPr>
            <p:nvPr/>
          </p:nvSpPr>
          <p:spPr bwMode="auto">
            <a:xfrm rot="10800000">
              <a:off x="1296"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4" name="Line 38"/>
            <p:cNvSpPr>
              <a:spLocks noChangeShapeType="1"/>
            </p:cNvSpPr>
            <p:nvPr/>
          </p:nvSpPr>
          <p:spPr bwMode="auto">
            <a:xfrm rot="10800000">
              <a:off x="1481"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5" name="Line 39"/>
            <p:cNvSpPr>
              <a:spLocks noChangeShapeType="1"/>
            </p:cNvSpPr>
            <p:nvPr/>
          </p:nvSpPr>
          <p:spPr bwMode="auto">
            <a:xfrm rot="10800000">
              <a:off x="166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6" name="Line 40"/>
            <p:cNvSpPr>
              <a:spLocks noChangeShapeType="1"/>
            </p:cNvSpPr>
            <p:nvPr/>
          </p:nvSpPr>
          <p:spPr bwMode="auto">
            <a:xfrm rot="10800000">
              <a:off x="1852"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7" name="Line 41"/>
            <p:cNvSpPr>
              <a:spLocks noChangeShapeType="1"/>
            </p:cNvSpPr>
            <p:nvPr/>
          </p:nvSpPr>
          <p:spPr bwMode="auto">
            <a:xfrm rot="10800000">
              <a:off x="203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8" name="Line 42"/>
            <p:cNvSpPr>
              <a:spLocks noChangeShapeType="1"/>
            </p:cNvSpPr>
            <p:nvPr/>
          </p:nvSpPr>
          <p:spPr bwMode="auto">
            <a:xfrm rot="10800000">
              <a:off x="2222"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499" name="Line 43"/>
            <p:cNvSpPr>
              <a:spLocks noChangeShapeType="1"/>
            </p:cNvSpPr>
            <p:nvPr/>
          </p:nvSpPr>
          <p:spPr bwMode="auto">
            <a:xfrm rot="10800000">
              <a:off x="2407"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0" name="Line 44"/>
            <p:cNvSpPr>
              <a:spLocks noChangeShapeType="1"/>
            </p:cNvSpPr>
            <p:nvPr/>
          </p:nvSpPr>
          <p:spPr bwMode="auto">
            <a:xfrm rot="10800000">
              <a:off x="2593"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1" name="Line 45"/>
            <p:cNvSpPr>
              <a:spLocks noChangeShapeType="1"/>
            </p:cNvSpPr>
            <p:nvPr/>
          </p:nvSpPr>
          <p:spPr bwMode="auto">
            <a:xfrm rot="10800000">
              <a:off x="2778"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2" name="Line 46"/>
            <p:cNvSpPr>
              <a:spLocks noChangeShapeType="1"/>
            </p:cNvSpPr>
            <p:nvPr/>
          </p:nvSpPr>
          <p:spPr bwMode="auto">
            <a:xfrm rot="10800000">
              <a:off x="2963"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3" name="Line 47"/>
            <p:cNvSpPr>
              <a:spLocks noChangeShapeType="1"/>
            </p:cNvSpPr>
            <p:nvPr/>
          </p:nvSpPr>
          <p:spPr bwMode="auto">
            <a:xfrm rot="10800000">
              <a:off x="3148"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4" name="Line 48"/>
            <p:cNvSpPr>
              <a:spLocks noChangeShapeType="1"/>
            </p:cNvSpPr>
            <p:nvPr/>
          </p:nvSpPr>
          <p:spPr bwMode="auto">
            <a:xfrm rot="10800000">
              <a:off x="3333" y="0"/>
              <a:ext cx="1"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5" name="Line 49"/>
            <p:cNvSpPr>
              <a:spLocks noChangeShapeType="1"/>
            </p:cNvSpPr>
            <p:nvPr/>
          </p:nvSpPr>
          <p:spPr bwMode="auto">
            <a:xfrm rot="10800000">
              <a:off x="3519"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6" name="Line 50"/>
            <p:cNvSpPr>
              <a:spLocks noChangeShapeType="1"/>
            </p:cNvSpPr>
            <p:nvPr/>
          </p:nvSpPr>
          <p:spPr bwMode="auto">
            <a:xfrm rot="10800000">
              <a:off x="3704"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7" name="Line 51"/>
            <p:cNvSpPr>
              <a:spLocks noChangeShapeType="1"/>
            </p:cNvSpPr>
            <p:nvPr/>
          </p:nvSpPr>
          <p:spPr bwMode="auto">
            <a:xfrm rot="10800000">
              <a:off x="3889"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8" name="Line 52"/>
            <p:cNvSpPr>
              <a:spLocks noChangeShapeType="1"/>
            </p:cNvSpPr>
            <p:nvPr/>
          </p:nvSpPr>
          <p:spPr bwMode="auto">
            <a:xfrm rot="10800000">
              <a:off x="4074"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09" name="Line 53"/>
            <p:cNvSpPr>
              <a:spLocks noChangeShapeType="1"/>
            </p:cNvSpPr>
            <p:nvPr/>
          </p:nvSpPr>
          <p:spPr bwMode="auto">
            <a:xfrm rot="10800000">
              <a:off x="4260" y="0"/>
              <a:ext cx="0" cy="4243"/>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0" name="Line 54"/>
            <p:cNvSpPr>
              <a:spLocks noChangeShapeType="1"/>
            </p:cNvSpPr>
            <p:nvPr/>
          </p:nvSpPr>
          <p:spPr bwMode="auto">
            <a:xfrm rot="10800000">
              <a:off x="4447"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1" name="Line 55"/>
            <p:cNvSpPr>
              <a:spLocks noChangeShapeType="1"/>
            </p:cNvSpPr>
            <p:nvPr/>
          </p:nvSpPr>
          <p:spPr bwMode="auto">
            <a:xfrm rot="10800000">
              <a:off x="4632"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2" name="Line 56"/>
            <p:cNvSpPr>
              <a:spLocks noChangeShapeType="1"/>
            </p:cNvSpPr>
            <p:nvPr/>
          </p:nvSpPr>
          <p:spPr bwMode="auto">
            <a:xfrm rot="10800000">
              <a:off x="4817"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3" name="Line 57"/>
            <p:cNvSpPr>
              <a:spLocks noChangeShapeType="1"/>
            </p:cNvSpPr>
            <p:nvPr/>
          </p:nvSpPr>
          <p:spPr bwMode="auto">
            <a:xfrm rot="10800000">
              <a:off x="5003"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4" name="Line 58"/>
            <p:cNvSpPr>
              <a:spLocks noChangeShapeType="1"/>
            </p:cNvSpPr>
            <p:nvPr/>
          </p:nvSpPr>
          <p:spPr bwMode="auto">
            <a:xfrm rot="10800000">
              <a:off x="5188"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5" name="Line 59"/>
            <p:cNvSpPr>
              <a:spLocks noChangeShapeType="1"/>
            </p:cNvSpPr>
            <p:nvPr/>
          </p:nvSpPr>
          <p:spPr bwMode="auto">
            <a:xfrm rot="10800000">
              <a:off x="5373"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6" name="Line 60"/>
            <p:cNvSpPr>
              <a:spLocks noChangeShapeType="1"/>
            </p:cNvSpPr>
            <p:nvPr/>
          </p:nvSpPr>
          <p:spPr bwMode="auto">
            <a:xfrm rot="10800000">
              <a:off x="5558" y="4"/>
              <a:ext cx="0"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17" name="Line 61"/>
            <p:cNvSpPr>
              <a:spLocks noChangeShapeType="1"/>
            </p:cNvSpPr>
            <p:nvPr/>
          </p:nvSpPr>
          <p:spPr bwMode="auto">
            <a:xfrm rot="10800000">
              <a:off x="5743" y="4"/>
              <a:ext cx="1" cy="424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grpSp>
      <p:sp>
        <p:nvSpPr>
          <p:cNvPr id="19519" name="Rectangle 63"/>
          <p:cNvSpPr>
            <a:spLocks/>
          </p:cNvSpPr>
          <p:nvPr/>
        </p:nvSpPr>
        <p:spPr bwMode="auto">
          <a:xfrm>
            <a:off x="6503988" y="5220494"/>
            <a:ext cx="225365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dirty="0">
                <a:solidFill>
                  <a:srgbClr val="000000"/>
                </a:solidFill>
                <a:ea typeface="ＭＳ Ｐゴシック" charset="0"/>
                <a:cs typeface="Myriad Pro Bold Cond" charset="0"/>
                <a:sym typeface="Myriad Pro Bold Cond" charset="0"/>
              </a:rPr>
              <a:t>Row Buffer (4 Kbytes)</a:t>
            </a:r>
          </a:p>
        </p:txBody>
      </p:sp>
      <p:sp>
        <p:nvSpPr>
          <p:cNvPr id="19520" name="Line 64"/>
          <p:cNvSpPr>
            <a:spLocks noChangeShapeType="1"/>
          </p:cNvSpPr>
          <p:nvPr/>
        </p:nvSpPr>
        <p:spPr bwMode="auto">
          <a:xfrm rot="10800000" flipH="1">
            <a:off x="431800" y="6323401"/>
            <a:ext cx="8390732" cy="794"/>
          </a:xfrm>
          <a:prstGeom prst="line">
            <a:avLst/>
          </a:prstGeom>
          <a:noFill/>
          <a:ln w="2032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21" name="Line 65"/>
          <p:cNvSpPr>
            <a:spLocks noChangeShapeType="1"/>
          </p:cNvSpPr>
          <p:nvPr/>
        </p:nvSpPr>
        <p:spPr bwMode="auto">
          <a:xfrm>
            <a:off x="4064000" y="5530444"/>
            <a:ext cx="0" cy="798513"/>
          </a:xfrm>
          <a:prstGeom prst="line">
            <a:avLst/>
          </a:prstGeom>
          <a:noFill/>
          <a:ln w="1016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22" name="Rectangle 66"/>
          <p:cNvSpPr>
            <a:spLocks/>
          </p:cNvSpPr>
          <p:nvPr/>
        </p:nvSpPr>
        <p:spPr bwMode="auto">
          <a:xfrm>
            <a:off x="7342982" y="6401594"/>
            <a:ext cx="62837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dirty="0">
                <a:solidFill>
                  <a:srgbClr val="000000"/>
                </a:solidFill>
                <a:ea typeface="ＭＳ Ｐゴシック" charset="0"/>
                <a:cs typeface="Myriad Pro Bold Cond" charset="0"/>
                <a:sym typeface="Myriad Pro Bold Cond" charset="0"/>
              </a:rPr>
              <a:t>Data Bus</a:t>
            </a:r>
          </a:p>
        </p:txBody>
      </p:sp>
      <p:sp>
        <p:nvSpPr>
          <p:cNvPr id="19523" name="Rectangle 67"/>
          <p:cNvSpPr>
            <a:spLocks/>
          </p:cNvSpPr>
          <p:nvPr/>
        </p:nvSpPr>
        <p:spPr bwMode="auto">
          <a:xfrm>
            <a:off x="4149725" y="5791994"/>
            <a:ext cx="39754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dirty="0">
                <a:solidFill>
                  <a:srgbClr val="000000"/>
                </a:solidFill>
                <a:ea typeface="ＭＳ Ｐゴシック" charset="0"/>
                <a:cs typeface="Myriad Pro Bold Cond" charset="0"/>
                <a:sym typeface="Myriad Pro Bold Cond" charset="0"/>
              </a:rPr>
              <a:t>8 bits</a:t>
            </a:r>
          </a:p>
        </p:txBody>
      </p:sp>
      <p:sp>
        <p:nvSpPr>
          <p:cNvPr id="19524" name="Rectangle 68"/>
          <p:cNvSpPr>
            <a:spLocks/>
          </p:cNvSpPr>
          <p:nvPr/>
        </p:nvSpPr>
        <p:spPr bwMode="auto">
          <a:xfrm>
            <a:off x="6484938" y="3118644"/>
            <a:ext cx="164186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dirty="0">
                <a:solidFill>
                  <a:srgbClr val="000000"/>
                </a:solidFill>
                <a:ea typeface="ＭＳ Ｐゴシック" charset="0"/>
                <a:cs typeface="Myriad Pro Bold Cond" charset="0"/>
                <a:sym typeface="Myriad Pro Bold Cond" charset="0"/>
              </a:rPr>
              <a:t>DRAM </a:t>
            </a:r>
            <a:r>
              <a:rPr lang="en-US" dirty="0" err="1">
                <a:solidFill>
                  <a:srgbClr val="000000"/>
                </a:solidFill>
                <a:ea typeface="ＭＳ Ｐゴシック" charset="0"/>
                <a:cs typeface="Myriad Pro Bold Cond" charset="0"/>
                <a:sym typeface="Myriad Pro Bold Cond" charset="0"/>
              </a:rPr>
              <a:t>subarray</a:t>
            </a:r>
            <a:endParaRPr lang="en-US" dirty="0">
              <a:solidFill>
                <a:srgbClr val="000000"/>
              </a:solidFill>
              <a:ea typeface="ＭＳ Ｐゴシック" charset="0"/>
              <a:cs typeface="Myriad Pro Bold Cond" charset="0"/>
              <a:sym typeface="Myriad Pro Bold Cond" charset="0"/>
            </a:endParaRPr>
          </a:p>
        </p:txBody>
      </p:sp>
      <p:sp>
        <p:nvSpPr>
          <p:cNvPr id="19525" name="Line 69"/>
          <p:cNvSpPr>
            <a:spLocks noChangeShapeType="1"/>
          </p:cNvSpPr>
          <p:nvPr/>
        </p:nvSpPr>
        <p:spPr bwMode="auto">
          <a:xfrm rot="10800000" flipH="1">
            <a:off x="1701800" y="1408501"/>
            <a:ext cx="4568825" cy="794"/>
          </a:xfrm>
          <a:prstGeom prst="line">
            <a:avLst/>
          </a:prstGeom>
          <a:noFill/>
          <a:ln w="25400" cap="flat">
            <a:solidFill>
              <a:schemeClr val="tx1"/>
            </a:solidFill>
            <a:prstDash val="solid"/>
            <a:miter lim="800000"/>
            <a:headEnd type="triangle" w="med" len="sm"/>
            <a:tailEnd type="triangle" w="med" len="sm"/>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26" name="Rectangle 70"/>
          <p:cNvSpPr>
            <a:spLocks/>
          </p:cNvSpPr>
          <p:nvPr/>
        </p:nvSpPr>
        <p:spPr bwMode="auto">
          <a:xfrm>
            <a:off x="3689350" y="1124744"/>
            <a:ext cx="89819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dirty="0">
                <a:solidFill>
                  <a:srgbClr val="000000"/>
                </a:solidFill>
                <a:ea typeface="ＭＳ Ｐゴシック" charset="0"/>
                <a:cs typeface="Myriad Pro Bold Cond" charset="0"/>
                <a:sym typeface="Myriad Pro Bold Cond" charset="0"/>
              </a:rPr>
              <a:t>4 Kbytes</a:t>
            </a:r>
          </a:p>
        </p:txBody>
      </p:sp>
      <p:grpSp>
        <p:nvGrpSpPr>
          <p:cNvPr id="19558" name="Group 102"/>
          <p:cNvGrpSpPr>
            <a:grpSpLocks/>
          </p:cNvGrpSpPr>
          <p:nvPr/>
        </p:nvGrpSpPr>
        <p:grpSpPr bwMode="auto">
          <a:xfrm>
            <a:off x="1784350" y="5016888"/>
            <a:ext cx="4400550" cy="266700"/>
            <a:chOff x="0" y="0"/>
            <a:chExt cx="5544" cy="336"/>
          </a:xfrm>
        </p:grpSpPr>
        <p:sp>
          <p:nvSpPr>
            <p:cNvPr id="19527" name="Line 71"/>
            <p:cNvSpPr>
              <a:spLocks noChangeShapeType="1"/>
            </p:cNvSpPr>
            <p:nvPr/>
          </p:nvSpPr>
          <p:spPr bwMode="auto">
            <a:xfrm>
              <a:off x="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28" name="Line 72"/>
            <p:cNvSpPr>
              <a:spLocks noChangeShapeType="1"/>
            </p:cNvSpPr>
            <p:nvPr/>
          </p:nvSpPr>
          <p:spPr bwMode="auto">
            <a:xfrm>
              <a:off x="18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29" name="Line 73"/>
            <p:cNvSpPr>
              <a:spLocks noChangeShapeType="1"/>
            </p:cNvSpPr>
            <p:nvPr/>
          </p:nvSpPr>
          <p:spPr bwMode="auto">
            <a:xfrm>
              <a:off x="36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0" name="Line 74"/>
            <p:cNvSpPr>
              <a:spLocks noChangeShapeType="1"/>
            </p:cNvSpPr>
            <p:nvPr/>
          </p:nvSpPr>
          <p:spPr bwMode="auto">
            <a:xfrm>
              <a:off x="55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1" name="Line 75"/>
            <p:cNvSpPr>
              <a:spLocks noChangeShapeType="1"/>
            </p:cNvSpPr>
            <p:nvPr/>
          </p:nvSpPr>
          <p:spPr bwMode="auto">
            <a:xfrm>
              <a:off x="73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2" name="Line 76"/>
            <p:cNvSpPr>
              <a:spLocks noChangeShapeType="1"/>
            </p:cNvSpPr>
            <p:nvPr/>
          </p:nvSpPr>
          <p:spPr bwMode="auto">
            <a:xfrm>
              <a:off x="92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3" name="Line 77"/>
            <p:cNvSpPr>
              <a:spLocks noChangeShapeType="1"/>
            </p:cNvSpPr>
            <p:nvPr/>
          </p:nvSpPr>
          <p:spPr bwMode="auto">
            <a:xfrm>
              <a:off x="1108"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4" name="Line 78"/>
            <p:cNvSpPr>
              <a:spLocks noChangeShapeType="1"/>
            </p:cNvSpPr>
            <p:nvPr/>
          </p:nvSpPr>
          <p:spPr bwMode="auto">
            <a:xfrm>
              <a:off x="129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5" name="Line 79"/>
            <p:cNvSpPr>
              <a:spLocks noChangeShapeType="1"/>
            </p:cNvSpPr>
            <p:nvPr/>
          </p:nvSpPr>
          <p:spPr bwMode="auto">
            <a:xfrm>
              <a:off x="1478"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6" name="Line 80"/>
            <p:cNvSpPr>
              <a:spLocks noChangeShapeType="1"/>
            </p:cNvSpPr>
            <p:nvPr/>
          </p:nvSpPr>
          <p:spPr bwMode="auto">
            <a:xfrm>
              <a:off x="1663"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7" name="Line 81"/>
            <p:cNvSpPr>
              <a:spLocks noChangeShapeType="1"/>
            </p:cNvSpPr>
            <p:nvPr/>
          </p:nvSpPr>
          <p:spPr bwMode="auto">
            <a:xfrm>
              <a:off x="184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8" name="Line 82"/>
            <p:cNvSpPr>
              <a:spLocks noChangeShapeType="1"/>
            </p:cNvSpPr>
            <p:nvPr/>
          </p:nvSpPr>
          <p:spPr bwMode="auto">
            <a:xfrm>
              <a:off x="2032"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39" name="Line 83"/>
            <p:cNvSpPr>
              <a:spLocks noChangeShapeType="1"/>
            </p:cNvSpPr>
            <p:nvPr/>
          </p:nvSpPr>
          <p:spPr bwMode="auto">
            <a:xfrm>
              <a:off x="221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0" name="Line 84"/>
            <p:cNvSpPr>
              <a:spLocks noChangeShapeType="1"/>
            </p:cNvSpPr>
            <p:nvPr/>
          </p:nvSpPr>
          <p:spPr bwMode="auto">
            <a:xfrm>
              <a:off x="2402"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1" name="Line 85"/>
            <p:cNvSpPr>
              <a:spLocks noChangeShapeType="1"/>
            </p:cNvSpPr>
            <p:nvPr/>
          </p:nvSpPr>
          <p:spPr bwMode="auto">
            <a:xfrm>
              <a:off x="2587"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2" name="Line 86"/>
            <p:cNvSpPr>
              <a:spLocks noChangeShapeType="1"/>
            </p:cNvSpPr>
            <p:nvPr/>
          </p:nvSpPr>
          <p:spPr bwMode="auto">
            <a:xfrm>
              <a:off x="277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3" name="Line 87"/>
            <p:cNvSpPr>
              <a:spLocks noChangeShapeType="1"/>
            </p:cNvSpPr>
            <p:nvPr/>
          </p:nvSpPr>
          <p:spPr bwMode="auto">
            <a:xfrm>
              <a:off x="2956"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4" name="Line 88"/>
            <p:cNvSpPr>
              <a:spLocks noChangeShapeType="1"/>
            </p:cNvSpPr>
            <p:nvPr/>
          </p:nvSpPr>
          <p:spPr bwMode="auto">
            <a:xfrm>
              <a:off x="314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5" name="Line 89"/>
            <p:cNvSpPr>
              <a:spLocks noChangeShapeType="1"/>
            </p:cNvSpPr>
            <p:nvPr/>
          </p:nvSpPr>
          <p:spPr bwMode="auto">
            <a:xfrm>
              <a:off x="3326"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6" name="Line 90"/>
            <p:cNvSpPr>
              <a:spLocks noChangeShapeType="1"/>
            </p:cNvSpPr>
            <p:nvPr/>
          </p:nvSpPr>
          <p:spPr bwMode="auto">
            <a:xfrm>
              <a:off x="3511"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7" name="Line 91"/>
            <p:cNvSpPr>
              <a:spLocks noChangeShapeType="1"/>
            </p:cNvSpPr>
            <p:nvPr/>
          </p:nvSpPr>
          <p:spPr bwMode="auto">
            <a:xfrm>
              <a:off x="369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8" name="Line 92"/>
            <p:cNvSpPr>
              <a:spLocks noChangeShapeType="1"/>
            </p:cNvSpPr>
            <p:nvPr/>
          </p:nvSpPr>
          <p:spPr bwMode="auto">
            <a:xfrm>
              <a:off x="388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49" name="Line 93"/>
            <p:cNvSpPr>
              <a:spLocks noChangeShapeType="1"/>
            </p:cNvSpPr>
            <p:nvPr/>
          </p:nvSpPr>
          <p:spPr bwMode="auto">
            <a:xfrm>
              <a:off x="406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0" name="Line 94"/>
            <p:cNvSpPr>
              <a:spLocks noChangeShapeType="1"/>
            </p:cNvSpPr>
            <p:nvPr/>
          </p:nvSpPr>
          <p:spPr bwMode="auto">
            <a:xfrm>
              <a:off x="4250"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1" name="Line 95"/>
            <p:cNvSpPr>
              <a:spLocks noChangeShapeType="1"/>
            </p:cNvSpPr>
            <p:nvPr/>
          </p:nvSpPr>
          <p:spPr bwMode="auto">
            <a:xfrm>
              <a:off x="4435"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2" name="Line 96"/>
            <p:cNvSpPr>
              <a:spLocks noChangeShapeType="1"/>
            </p:cNvSpPr>
            <p:nvPr/>
          </p:nvSpPr>
          <p:spPr bwMode="auto">
            <a:xfrm>
              <a:off x="461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3" name="Line 97"/>
            <p:cNvSpPr>
              <a:spLocks noChangeShapeType="1"/>
            </p:cNvSpPr>
            <p:nvPr/>
          </p:nvSpPr>
          <p:spPr bwMode="auto">
            <a:xfrm>
              <a:off x="480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4" name="Line 98"/>
            <p:cNvSpPr>
              <a:spLocks noChangeShapeType="1"/>
            </p:cNvSpPr>
            <p:nvPr/>
          </p:nvSpPr>
          <p:spPr bwMode="auto">
            <a:xfrm>
              <a:off x="498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5" name="Line 99"/>
            <p:cNvSpPr>
              <a:spLocks noChangeShapeType="1"/>
            </p:cNvSpPr>
            <p:nvPr/>
          </p:nvSpPr>
          <p:spPr bwMode="auto">
            <a:xfrm>
              <a:off x="517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6" name="Line 100"/>
            <p:cNvSpPr>
              <a:spLocks noChangeShapeType="1"/>
            </p:cNvSpPr>
            <p:nvPr/>
          </p:nvSpPr>
          <p:spPr bwMode="auto">
            <a:xfrm>
              <a:off x="5359"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57" name="Line 101"/>
            <p:cNvSpPr>
              <a:spLocks noChangeShapeType="1"/>
            </p:cNvSpPr>
            <p:nvPr/>
          </p:nvSpPr>
          <p:spPr bwMode="auto">
            <a:xfrm>
              <a:off x="5544" y="0"/>
              <a:ext cx="0" cy="336"/>
            </a:xfrm>
            <a:prstGeom prst="line">
              <a:avLst/>
            </a:prstGeom>
            <a:noFill/>
            <a:ln w="50800" cap="flat">
              <a:solidFill>
                <a:srgbClr val="9A9A9A"/>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grpSp>
      <p:sp>
        <p:nvSpPr>
          <p:cNvPr id="19559" name="Line 103"/>
          <p:cNvSpPr>
            <a:spLocks noChangeShapeType="1"/>
          </p:cNvSpPr>
          <p:nvPr/>
        </p:nvSpPr>
        <p:spPr bwMode="auto">
          <a:xfrm rot="10800000" flipH="1">
            <a:off x="1695450" y="5453451"/>
            <a:ext cx="4564063" cy="794"/>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0" name="Line 104"/>
          <p:cNvSpPr>
            <a:spLocks noChangeShapeType="1"/>
          </p:cNvSpPr>
          <p:nvPr/>
        </p:nvSpPr>
        <p:spPr bwMode="auto">
          <a:xfrm rot="10800000" flipH="1">
            <a:off x="1701800" y="5270094"/>
            <a:ext cx="4564063" cy="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grpSp>
        <p:nvGrpSpPr>
          <p:cNvPr id="19593" name="Group 137"/>
          <p:cNvGrpSpPr>
            <a:grpSpLocks/>
          </p:cNvGrpSpPr>
          <p:nvPr/>
        </p:nvGrpSpPr>
        <p:grpSpPr bwMode="auto">
          <a:xfrm>
            <a:off x="1701800" y="5263744"/>
            <a:ext cx="4559300" cy="190500"/>
            <a:chOff x="0" y="0"/>
            <a:chExt cx="5744" cy="240"/>
          </a:xfrm>
        </p:grpSpPr>
        <p:sp>
          <p:nvSpPr>
            <p:cNvPr id="19561" name="Line 105"/>
            <p:cNvSpPr>
              <a:spLocks noChangeShapeType="1"/>
            </p:cNvSpPr>
            <p:nvPr/>
          </p:nvSpPr>
          <p:spPr bwMode="auto">
            <a:xfrm rot="10800000">
              <a:off x="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2" name="Line 106"/>
            <p:cNvSpPr>
              <a:spLocks noChangeShapeType="1"/>
            </p:cNvSpPr>
            <p:nvPr/>
          </p:nvSpPr>
          <p:spPr bwMode="auto">
            <a:xfrm rot="10800000">
              <a:off x="185"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3" name="Line 107"/>
            <p:cNvSpPr>
              <a:spLocks noChangeShapeType="1"/>
            </p:cNvSpPr>
            <p:nvPr/>
          </p:nvSpPr>
          <p:spPr bwMode="auto">
            <a:xfrm rot="10800000">
              <a:off x="37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4" name="Line 108"/>
            <p:cNvSpPr>
              <a:spLocks noChangeShapeType="1"/>
            </p:cNvSpPr>
            <p:nvPr/>
          </p:nvSpPr>
          <p:spPr bwMode="auto">
            <a:xfrm rot="10800000">
              <a:off x="555"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5" name="Line 109"/>
            <p:cNvSpPr>
              <a:spLocks noChangeShapeType="1"/>
            </p:cNvSpPr>
            <p:nvPr/>
          </p:nvSpPr>
          <p:spPr bwMode="auto">
            <a:xfrm rot="10800000">
              <a:off x="740" y="0"/>
              <a:ext cx="1"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6" name="Line 110"/>
            <p:cNvSpPr>
              <a:spLocks noChangeShapeType="1"/>
            </p:cNvSpPr>
            <p:nvPr/>
          </p:nvSpPr>
          <p:spPr bwMode="auto">
            <a:xfrm rot="10800000">
              <a:off x="926"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7" name="Line 111"/>
            <p:cNvSpPr>
              <a:spLocks noChangeShapeType="1"/>
            </p:cNvSpPr>
            <p:nvPr/>
          </p:nvSpPr>
          <p:spPr bwMode="auto">
            <a:xfrm rot="10800000">
              <a:off x="1111"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8" name="Line 112"/>
            <p:cNvSpPr>
              <a:spLocks noChangeShapeType="1"/>
            </p:cNvSpPr>
            <p:nvPr/>
          </p:nvSpPr>
          <p:spPr bwMode="auto">
            <a:xfrm rot="10800000">
              <a:off x="1296"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69" name="Line 113"/>
            <p:cNvSpPr>
              <a:spLocks noChangeShapeType="1"/>
            </p:cNvSpPr>
            <p:nvPr/>
          </p:nvSpPr>
          <p:spPr bwMode="auto">
            <a:xfrm rot="10800000">
              <a:off x="1481"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0" name="Line 114"/>
            <p:cNvSpPr>
              <a:spLocks noChangeShapeType="1"/>
            </p:cNvSpPr>
            <p:nvPr/>
          </p:nvSpPr>
          <p:spPr bwMode="auto">
            <a:xfrm rot="10800000">
              <a:off x="166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1" name="Line 115"/>
            <p:cNvSpPr>
              <a:spLocks noChangeShapeType="1"/>
            </p:cNvSpPr>
            <p:nvPr/>
          </p:nvSpPr>
          <p:spPr bwMode="auto">
            <a:xfrm rot="10800000">
              <a:off x="1852"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2" name="Line 116"/>
            <p:cNvSpPr>
              <a:spLocks noChangeShapeType="1"/>
            </p:cNvSpPr>
            <p:nvPr/>
          </p:nvSpPr>
          <p:spPr bwMode="auto">
            <a:xfrm rot="10800000">
              <a:off x="203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3" name="Line 117"/>
            <p:cNvSpPr>
              <a:spLocks noChangeShapeType="1"/>
            </p:cNvSpPr>
            <p:nvPr/>
          </p:nvSpPr>
          <p:spPr bwMode="auto">
            <a:xfrm rot="10800000">
              <a:off x="2222"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4" name="Line 118"/>
            <p:cNvSpPr>
              <a:spLocks noChangeShapeType="1"/>
            </p:cNvSpPr>
            <p:nvPr/>
          </p:nvSpPr>
          <p:spPr bwMode="auto">
            <a:xfrm rot="10800000">
              <a:off x="2407"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5" name="Line 119"/>
            <p:cNvSpPr>
              <a:spLocks noChangeShapeType="1"/>
            </p:cNvSpPr>
            <p:nvPr/>
          </p:nvSpPr>
          <p:spPr bwMode="auto">
            <a:xfrm rot="10800000">
              <a:off x="2593"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6" name="Line 120"/>
            <p:cNvSpPr>
              <a:spLocks noChangeShapeType="1"/>
            </p:cNvSpPr>
            <p:nvPr/>
          </p:nvSpPr>
          <p:spPr bwMode="auto">
            <a:xfrm rot="10800000">
              <a:off x="2778"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7" name="Line 121"/>
            <p:cNvSpPr>
              <a:spLocks noChangeShapeType="1"/>
            </p:cNvSpPr>
            <p:nvPr/>
          </p:nvSpPr>
          <p:spPr bwMode="auto">
            <a:xfrm rot="10800000">
              <a:off x="2963"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8" name="Line 122"/>
            <p:cNvSpPr>
              <a:spLocks noChangeShapeType="1"/>
            </p:cNvSpPr>
            <p:nvPr/>
          </p:nvSpPr>
          <p:spPr bwMode="auto">
            <a:xfrm rot="10800000">
              <a:off x="3148"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79" name="Line 123"/>
            <p:cNvSpPr>
              <a:spLocks noChangeShapeType="1"/>
            </p:cNvSpPr>
            <p:nvPr/>
          </p:nvSpPr>
          <p:spPr bwMode="auto">
            <a:xfrm rot="10800000">
              <a:off x="3333" y="0"/>
              <a:ext cx="1"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0" name="Line 124"/>
            <p:cNvSpPr>
              <a:spLocks noChangeShapeType="1"/>
            </p:cNvSpPr>
            <p:nvPr/>
          </p:nvSpPr>
          <p:spPr bwMode="auto">
            <a:xfrm rot="10800000">
              <a:off x="3519"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1" name="Line 125"/>
            <p:cNvSpPr>
              <a:spLocks noChangeShapeType="1"/>
            </p:cNvSpPr>
            <p:nvPr/>
          </p:nvSpPr>
          <p:spPr bwMode="auto">
            <a:xfrm rot="10800000">
              <a:off x="3704"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2" name="Line 126"/>
            <p:cNvSpPr>
              <a:spLocks noChangeShapeType="1"/>
            </p:cNvSpPr>
            <p:nvPr/>
          </p:nvSpPr>
          <p:spPr bwMode="auto">
            <a:xfrm rot="10800000">
              <a:off x="3889"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3" name="Line 127"/>
            <p:cNvSpPr>
              <a:spLocks noChangeShapeType="1"/>
            </p:cNvSpPr>
            <p:nvPr/>
          </p:nvSpPr>
          <p:spPr bwMode="auto">
            <a:xfrm rot="10800000">
              <a:off x="4074"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4" name="Line 128"/>
            <p:cNvSpPr>
              <a:spLocks noChangeShapeType="1"/>
            </p:cNvSpPr>
            <p:nvPr/>
          </p:nvSpPr>
          <p:spPr bwMode="auto">
            <a:xfrm rot="10800000">
              <a:off x="4260" y="0"/>
              <a:ext cx="0" cy="239"/>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5" name="Line 129"/>
            <p:cNvSpPr>
              <a:spLocks noChangeShapeType="1"/>
            </p:cNvSpPr>
            <p:nvPr/>
          </p:nvSpPr>
          <p:spPr bwMode="auto">
            <a:xfrm rot="10800000">
              <a:off x="4447"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6" name="Line 130"/>
            <p:cNvSpPr>
              <a:spLocks noChangeShapeType="1"/>
            </p:cNvSpPr>
            <p:nvPr/>
          </p:nvSpPr>
          <p:spPr bwMode="auto">
            <a:xfrm rot="10800000">
              <a:off x="4632"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7" name="Line 131"/>
            <p:cNvSpPr>
              <a:spLocks noChangeShapeType="1"/>
            </p:cNvSpPr>
            <p:nvPr/>
          </p:nvSpPr>
          <p:spPr bwMode="auto">
            <a:xfrm rot="10800000">
              <a:off x="4817"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8" name="Line 132"/>
            <p:cNvSpPr>
              <a:spLocks noChangeShapeType="1"/>
            </p:cNvSpPr>
            <p:nvPr/>
          </p:nvSpPr>
          <p:spPr bwMode="auto">
            <a:xfrm rot="10800000">
              <a:off x="5003"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89" name="Line 133"/>
            <p:cNvSpPr>
              <a:spLocks noChangeShapeType="1"/>
            </p:cNvSpPr>
            <p:nvPr/>
          </p:nvSpPr>
          <p:spPr bwMode="auto">
            <a:xfrm rot="10800000">
              <a:off x="5188"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90" name="Line 134"/>
            <p:cNvSpPr>
              <a:spLocks noChangeShapeType="1"/>
            </p:cNvSpPr>
            <p:nvPr/>
          </p:nvSpPr>
          <p:spPr bwMode="auto">
            <a:xfrm rot="10800000">
              <a:off x="5373"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91" name="Line 135"/>
            <p:cNvSpPr>
              <a:spLocks noChangeShapeType="1"/>
            </p:cNvSpPr>
            <p:nvPr/>
          </p:nvSpPr>
          <p:spPr bwMode="auto">
            <a:xfrm rot="10800000">
              <a:off x="5558" y="0"/>
              <a:ext cx="0"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92" name="Line 136"/>
            <p:cNvSpPr>
              <a:spLocks noChangeShapeType="1"/>
            </p:cNvSpPr>
            <p:nvPr/>
          </p:nvSpPr>
          <p:spPr bwMode="auto">
            <a:xfrm rot="10800000">
              <a:off x="5743" y="0"/>
              <a:ext cx="1" cy="240"/>
            </a:xfrm>
            <a:prstGeom prst="line">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grpSp>
      <p:sp>
        <p:nvSpPr>
          <p:cNvPr id="19594" name="Rectangle 138"/>
          <p:cNvSpPr>
            <a:spLocks/>
          </p:cNvSpPr>
          <p:nvPr/>
        </p:nvSpPr>
        <p:spPr bwMode="auto">
          <a:xfrm>
            <a:off x="6369050" y="2041833"/>
            <a:ext cx="137217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sz="1600" dirty="0">
                <a:solidFill>
                  <a:srgbClr val="D90B00"/>
                </a:solidFill>
                <a:ea typeface="ＭＳ Ｐゴシック" charset="0"/>
                <a:cs typeface="Myriad Pro Bold Cond" charset="0"/>
                <a:sym typeface="Myriad Pro Bold Cond" charset="0"/>
              </a:rPr>
              <a:t>Step 1: Activate row A</a:t>
            </a:r>
          </a:p>
        </p:txBody>
      </p:sp>
      <p:sp>
        <p:nvSpPr>
          <p:cNvPr id="19595" name="Freeform 139"/>
          <p:cNvSpPr>
            <a:spLocks/>
          </p:cNvSpPr>
          <p:nvPr/>
        </p:nvSpPr>
        <p:spPr bwMode="auto">
          <a:xfrm>
            <a:off x="922338" y="2187963"/>
            <a:ext cx="742950" cy="3232150"/>
          </a:xfrm>
          <a:custGeom>
            <a:avLst/>
            <a:gdLst>
              <a:gd name="T0" fmla="*/ 21600 w 21600"/>
              <a:gd name="T1" fmla="*/ 0 h 21600"/>
              <a:gd name="T2" fmla="*/ 0 w 21600"/>
              <a:gd name="T3" fmla="*/ 0 h 21600"/>
              <a:gd name="T4" fmla="*/ 0 w 21600"/>
              <a:gd name="T5" fmla="*/ 21600 h 21600"/>
              <a:gd name="T6" fmla="*/ 20002 w 21600"/>
              <a:gd name="T7" fmla="*/ 21600 h 21600"/>
            </a:gdLst>
            <a:ahLst/>
            <a:cxnLst>
              <a:cxn ang="0">
                <a:pos x="T0" y="T1"/>
              </a:cxn>
              <a:cxn ang="0">
                <a:pos x="T2" y="T3"/>
              </a:cxn>
              <a:cxn ang="0">
                <a:pos x="T4" y="T5"/>
              </a:cxn>
              <a:cxn ang="0">
                <a:pos x="T6" y="T7"/>
              </a:cxn>
            </a:cxnLst>
            <a:rect l="0" t="0" r="r" b="b"/>
            <a:pathLst>
              <a:path w="21600" h="21600">
                <a:moveTo>
                  <a:pt x="21600" y="0"/>
                </a:moveTo>
                <a:lnTo>
                  <a:pt x="0" y="0"/>
                </a:lnTo>
                <a:lnTo>
                  <a:pt x="0" y="21600"/>
                </a:lnTo>
                <a:lnTo>
                  <a:pt x="20002" y="21600"/>
                </a:lnTo>
              </a:path>
            </a:pathLst>
          </a:custGeom>
          <a:noFill/>
          <a:ln w="50800" cap="flat">
            <a:solidFill>
              <a:srgbClr val="D90B00"/>
            </a:solidFill>
            <a:prstDash val="solid"/>
            <a:miter lim="800000"/>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96" name="Rectangle 140"/>
          <p:cNvSpPr>
            <a:spLocks/>
          </p:cNvSpPr>
          <p:nvPr/>
        </p:nvSpPr>
        <p:spPr bwMode="auto">
          <a:xfrm>
            <a:off x="179512" y="3124251"/>
            <a:ext cx="80010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spAutoFit/>
          </a:bodyPr>
          <a:lstStyle/>
          <a:p>
            <a:pPr defTabSz="457200"/>
            <a:r>
              <a:rPr lang="en-US" sz="1400" dirty="0">
                <a:solidFill>
                  <a:srgbClr val="D90B00"/>
                </a:solidFill>
                <a:latin typeface="Tahoma"/>
                <a:ea typeface="ＭＳ Ｐゴシック" charset="0"/>
                <a:cs typeface="Tahoma"/>
                <a:sym typeface="Myriad Pro Bold Cond" charset="0"/>
              </a:rPr>
              <a:t>Transfer row</a:t>
            </a:r>
          </a:p>
        </p:txBody>
      </p:sp>
      <p:sp>
        <p:nvSpPr>
          <p:cNvPr id="19597" name="Rectangle 141"/>
          <p:cNvSpPr>
            <a:spLocks/>
          </p:cNvSpPr>
          <p:nvPr/>
        </p:nvSpPr>
        <p:spPr bwMode="auto">
          <a:xfrm>
            <a:off x="6369050" y="2638733"/>
            <a:ext cx="137217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r>
              <a:rPr lang="en-US" sz="1600" dirty="0">
                <a:solidFill>
                  <a:srgbClr val="D90B00"/>
                </a:solidFill>
                <a:ea typeface="ＭＳ Ｐゴシック" charset="0"/>
                <a:cs typeface="Myriad Pro Bold Cond" charset="0"/>
                <a:sym typeface="Myriad Pro Bold Cond" charset="0"/>
              </a:rPr>
              <a:t>Step 2: Activate row B</a:t>
            </a:r>
          </a:p>
        </p:txBody>
      </p:sp>
      <p:sp>
        <p:nvSpPr>
          <p:cNvPr id="19598" name="Freeform 142"/>
          <p:cNvSpPr>
            <a:spLocks/>
          </p:cNvSpPr>
          <p:nvPr/>
        </p:nvSpPr>
        <p:spPr bwMode="auto">
          <a:xfrm>
            <a:off x="1079500" y="2793594"/>
            <a:ext cx="571500" cy="2508250"/>
          </a:xfrm>
          <a:custGeom>
            <a:avLst/>
            <a:gdLst>
              <a:gd name="T0" fmla="*/ 21600 w 21600"/>
              <a:gd name="T1" fmla="*/ 0 h 21600"/>
              <a:gd name="T2" fmla="*/ 0 w 21600"/>
              <a:gd name="T3" fmla="*/ 0 h 21600"/>
              <a:gd name="T4" fmla="*/ 0 w 21600"/>
              <a:gd name="T5" fmla="*/ 21600 h 21600"/>
              <a:gd name="T6" fmla="*/ 20002 w 21600"/>
              <a:gd name="T7" fmla="*/ 21600 h 21600"/>
            </a:gdLst>
            <a:ahLst/>
            <a:cxnLst>
              <a:cxn ang="0">
                <a:pos x="T0" y="T1"/>
              </a:cxn>
              <a:cxn ang="0">
                <a:pos x="T2" y="T3"/>
              </a:cxn>
              <a:cxn ang="0">
                <a:pos x="T4" y="T5"/>
              </a:cxn>
              <a:cxn ang="0">
                <a:pos x="T6" y="T7"/>
              </a:cxn>
            </a:cxnLst>
            <a:rect l="0" t="0" r="r" b="b"/>
            <a:pathLst>
              <a:path w="21600" h="21600">
                <a:moveTo>
                  <a:pt x="21600" y="0"/>
                </a:moveTo>
                <a:lnTo>
                  <a:pt x="0" y="0"/>
                </a:lnTo>
                <a:lnTo>
                  <a:pt x="0" y="21600"/>
                </a:lnTo>
                <a:lnTo>
                  <a:pt x="20002" y="21600"/>
                </a:lnTo>
              </a:path>
            </a:pathLst>
          </a:custGeom>
          <a:noFill/>
          <a:ln w="50800" cap="flat">
            <a:solidFill>
              <a:srgbClr val="D90B00"/>
            </a:solidFill>
            <a:prstDash val="solid"/>
            <a:miter lim="800000"/>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defTabSz="457200"/>
            <a:endParaRPr lang="en-US">
              <a:solidFill>
                <a:srgbClr val="000000"/>
              </a:solidFill>
            </a:endParaRPr>
          </a:p>
        </p:txBody>
      </p:sp>
      <p:sp>
        <p:nvSpPr>
          <p:cNvPr id="19599" name="Rectangle 143"/>
          <p:cNvSpPr>
            <a:spLocks/>
          </p:cNvSpPr>
          <p:nvPr/>
        </p:nvSpPr>
        <p:spPr bwMode="auto">
          <a:xfrm>
            <a:off x="1142926" y="4181267"/>
            <a:ext cx="547626"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457200"/>
            <a:endParaRPr lang="en-US" sz="1600" dirty="0">
              <a:solidFill>
                <a:srgbClr val="D90B00"/>
              </a:solidFill>
              <a:ea typeface="ＭＳ Ｐゴシック" charset="0"/>
              <a:cs typeface="Myriad Pro Bold Cond" charset="0"/>
              <a:sym typeface="Myriad Pro Bold Cond" charset="0"/>
            </a:endParaRPr>
          </a:p>
          <a:p>
            <a:pPr defTabSz="457200"/>
            <a:r>
              <a:rPr lang="en-US" sz="1200" dirty="0">
                <a:solidFill>
                  <a:srgbClr val="D90B00"/>
                </a:solidFill>
                <a:latin typeface="Tahoma"/>
                <a:ea typeface="ＭＳ Ｐゴシック" charset="0"/>
                <a:cs typeface="Tahoma"/>
                <a:sym typeface="Myriad Pro Bold Cond" charset="0"/>
              </a:rPr>
              <a:t>Transfer</a:t>
            </a:r>
          </a:p>
          <a:p>
            <a:pPr defTabSz="457200"/>
            <a:r>
              <a:rPr lang="en-US" sz="1200" dirty="0">
                <a:solidFill>
                  <a:srgbClr val="D90B00"/>
                </a:solidFill>
                <a:latin typeface="Tahoma"/>
                <a:ea typeface="ＭＳ Ｐゴシック" charset="0"/>
                <a:cs typeface="Tahoma"/>
                <a:sym typeface="Myriad Pro Bold Cond" charset="0"/>
              </a:rPr>
              <a:t>row</a:t>
            </a:r>
          </a:p>
        </p:txBody>
      </p:sp>
      <p:sp>
        <p:nvSpPr>
          <p:cNvPr id="19601" name="Rectangle 145"/>
          <p:cNvSpPr>
            <a:spLocks/>
          </p:cNvSpPr>
          <p:nvPr/>
        </p:nvSpPr>
        <p:spPr bwMode="auto">
          <a:xfrm>
            <a:off x="450850" y="739775"/>
            <a:ext cx="7346950" cy="55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457200"/>
            <a:endParaRPr lang="en-US" dirty="0">
              <a:solidFill>
                <a:srgbClr val="000000"/>
              </a:solidFill>
              <a:ea typeface="ＭＳ Ｐゴシック" charset="0"/>
              <a:cs typeface="Myriad Pro Bold Cond" charset="0"/>
              <a:sym typeface="Myriad Pro Bold Cond" charset="0"/>
            </a:endParaRPr>
          </a:p>
        </p:txBody>
      </p:sp>
      <p:sp>
        <p:nvSpPr>
          <p:cNvPr id="2" name="TextBox 1"/>
          <p:cNvSpPr txBox="1"/>
          <p:nvPr/>
        </p:nvSpPr>
        <p:spPr>
          <a:xfrm>
            <a:off x="6751703" y="1124744"/>
            <a:ext cx="2284793" cy="400110"/>
          </a:xfrm>
          <a:prstGeom prst="rect">
            <a:avLst/>
          </a:prstGeom>
          <a:noFill/>
        </p:spPr>
        <p:txBody>
          <a:bodyPr wrap="none" rtlCol="0">
            <a:spAutoFit/>
          </a:bodyPr>
          <a:lstStyle/>
          <a:p>
            <a:r>
              <a:rPr lang="en-US" sz="2000" b="1" dirty="0">
                <a:solidFill>
                  <a:srgbClr val="008000"/>
                </a:solidFill>
              </a:rPr>
              <a:t>Negligible HW cost</a:t>
            </a:r>
          </a:p>
        </p:txBody>
      </p:sp>
      <p:sp>
        <p:nvSpPr>
          <p:cNvPr id="147" name="TextBox 146"/>
          <p:cNvSpPr txBox="1"/>
          <p:nvPr/>
        </p:nvSpPr>
        <p:spPr>
          <a:xfrm>
            <a:off x="5034118" y="836712"/>
            <a:ext cx="4002378" cy="400110"/>
          </a:xfrm>
          <a:prstGeom prst="rect">
            <a:avLst/>
          </a:prstGeom>
          <a:noFill/>
        </p:spPr>
        <p:txBody>
          <a:bodyPr wrap="none" rtlCol="0">
            <a:spAutoFit/>
          </a:bodyPr>
          <a:lstStyle/>
          <a:p>
            <a:r>
              <a:rPr lang="en-US" sz="2000" b="1" dirty="0">
                <a:solidFill>
                  <a:srgbClr val="008000"/>
                </a:solidFill>
              </a:rPr>
              <a:t>   </a:t>
            </a:r>
            <a:r>
              <a:rPr lang="en-US" sz="2000" b="1" dirty="0">
                <a:solidFill>
                  <a:srgbClr val="008000"/>
                </a:solidFill>
                <a:latin typeface="Times New Roman" charset="0"/>
                <a:ea typeface="Times New Roman" charset="0"/>
                <a:cs typeface="Times New Roman" charset="0"/>
              </a:rPr>
              <a:t>Idea: Two consecutive </a:t>
            </a:r>
            <a:r>
              <a:rPr lang="en-US" sz="2000" b="1" dirty="0" err="1">
                <a:solidFill>
                  <a:srgbClr val="008000"/>
                </a:solidFill>
                <a:latin typeface="Times New Roman" charset="0"/>
                <a:ea typeface="Times New Roman" charset="0"/>
                <a:cs typeface="Times New Roman" charset="0"/>
              </a:rPr>
              <a:t>ACTivates</a:t>
            </a:r>
            <a:endParaRPr lang="en-US" sz="2000" b="1" dirty="0">
              <a:solidFill>
                <a:srgbClr val="008000"/>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16836214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4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959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95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959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94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95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945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45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959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959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959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95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195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 grpId="0" animBg="1"/>
      <p:bldP spid="19458" grpId="0" animBg="1"/>
      <p:bldP spid="19459" grpId="0" animBg="1"/>
      <p:bldP spid="19459" grpId="1" animBg="1"/>
      <p:bldP spid="19594" grpId="0" autoUpdateAnimBg="0"/>
      <p:bldP spid="19594" grpId="1"/>
      <p:bldP spid="19595" grpId="0" animBg="1"/>
      <p:bldP spid="19595" grpId="1" animBg="1"/>
      <p:bldP spid="19596" grpId="0" autoUpdateAnimBg="0"/>
      <p:bldP spid="19596" grpId="1"/>
      <p:bldP spid="19597" grpId="0" autoUpdateAnimBg="0"/>
      <p:bldP spid="19598" grpId="0" animBg="1"/>
      <p:bldP spid="19599"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1A5712"/>
                </a:solidFill>
                <a:latin typeface="Garamond"/>
                <a:cs typeface="Garamond"/>
              </a:rPr>
              <a:t>RowClone: Intra-Subarray</a:t>
            </a:r>
            <a:endParaRPr lang="en-US" dirty="0"/>
          </a:p>
        </p:txBody>
      </p:sp>
      <p:sp>
        <p:nvSpPr>
          <p:cNvPr id="79" name="Rectangle 78"/>
          <p:cNvSpPr/>
          <p:nvPr/>
        </p:nvSpPr>
        <p:spPr>
          <a:xfrm>
            <a:off x="3055938" y="2059400"/>
            <a:ext cx="315912" cy="677862"/>
          </a:xfrm>
          <a:prstGeom prst="rect">
            <a:avLst/>
          </a:prstGeom>
          <a:solidFill>
            <a:srgbClr val="262626">
              <a:lumMod val="50000"/>
              <a:lumOff val="5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80" name="Rectangle 79"/>
          <p:cNvSpPr/>
          <p:nvPr/>
        </p:nvSpPr>
        <p:spPr>
          <a:xfrm>
            <a:off x="3055938" y="2330862"/>
            <a:ext cx="315912" cy="406400"/>
          </a:xfrm>
          <a:prstGeom prst="rect">
            <a:avLst/>
          </a:prstGeom>
          <a:solidFill>
            <a:srgbClr val="262626">
              <a:lumMod val="50000"/>
              <a:lumOff val="5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nvGrpSpPr>
          <p:cNvPr id="81" name="Group 8"/>
          <p:cNvGrpSpPr>
            <a:grpSpLocks/>
          </p:cNvGrpSpPr>
          <p:nvPr/>
        </p:nvGrpSpPr>
        <p:grpSpPr bwMode="auto">
          <a:xfrm>
            <a:off x="5486400" y="1519238"/>
            <a:ext cx="1104112" cy="762000"/>
            <a:chOff x="2833828" y="1833265"/>
            <a:chExt cx="1104352" cy="762000"/>
          </a:xfrm>
        </p:grpSpPr>
        <p:grpSp>
          <p:nvGrpSpPr>
            <p:cNvPr id="82" name="Group 45"/>
            <p:cNvGrpSpPr>
              <a:grpSpLocks/>
            </p:cNvGrpSpPr>
            <p:nvPr/>
          </p:nvGrpSpPr>
          <p:grpSpPr bwMode="auto">
            <a:xfrm>
              <a:off x="2833828" y="1833265"/>
              <a:ext cx="152433" cy="762000"/>
              <a:chOff x="2833828" y="1833265"/>
              <a:chExt cx="152433" cy="762000"/>
            </a:xfrm>
          </p:grpSpPr>
          <p:sp>
            <p:nvSpPr>
              <p:cNvPr id="84" name="Rectangle 83"/>
              <p:cNvSpPr/>
              <p:nvPr/>
            </p:nvSpPr>
            <p:spPr>
              <a:xfrm>
                <a:off x="2842180" y="2209502"/>
                <a:ext cx="138142" cy="381000"/>
              </a:xfrm>
              <a:prstGeom prst="rect">
                <a:avLst/>
              </a:prstGeom>
              <a:solidFill>
                <a:srgbClr val="17365D">
                  <a:lumMod val="60000"/>
                  <a:lumOff val="4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85" name="Rectangle 84"/>
              <p:cNvSpPr/>
              <p:nvPr/>
            </p:nvSpPr>
            <p:spPr>
              <a:xfrm>
                <a:off x="2833828" y="1833265"/>
                <a:ext cx="152433" cy="762000"/>
              </a:xfrm>
              <a:prstGeom prst="rect">
                <a:avLst/>
              </a:prstGeom>
              <a:no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sp>
          <p:nvSpPr>
            <p:cNvPr id="83" name="TextBox 10"/>
            <p:cNvSpPr txBox="1">
              <a:spLocks noChangeArrowheads="1"/>
            </p:cNvSpPr>
            <p:nvPr/>
          </p:nvSpPr>
          <p:spPr bwMode="auto">
            <a:xfrm>
              <a:off x="3048000" y="1905000"/>
              <a:ext cx="890180"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/2</a:t>
              </a:r>
            </a:p>
          </p:txBody>
        </p:sp>
      </p:grpSp>
      <p:grpSp>
        <p:nvGrpSpPr>
          <p:cNvPr id="86" name="Group 13"/>
          <p:cNvGrpSpPr>
            <a:grpSpLocks/>
          </p:cNvGrpSpPr>
          <p:nvPr/>
        </p:nvGrpSpPr>
        <p:grpSpPr bwMode="auto">
          <a:xfrm>
            <a:off x="5486400" y="5634918"/>
            <a:ext cx="1104112" cy="762000"/>
            <a:chOff x="2833828" y="1833265"/>
            <a:chExt cx="1104352" cy="762000"/>
          </a:xfrm>
        </p:grpSpPr>
        <p:grpSp>
          <p:nvGrpSpPr>
            <p:cNvPr id="87" name="Group 45"/>
            <p:cNvGrpSpPr>
              <a:grpSpLocks/>
            </p:cNvGrpSpPr>
            <p:nvPr/>
          </p:nvGrpSpPr>
          <p:grpSpPr bwMode="auto">
            <a:xfrm>
              <a:off x="2833828" y="1833265"/>
              <a:ext cx="152433" cy="762000"/>
              <a:chOff x="2833828" y="1833265"/>
              <a:chExt cx="152433" cy="762000"/>
            </a:xfrm>
          </p:grpSpPr>
          <p:sp>
            <p:nvSpPr>
              <p:cNvPr id="89" name="Rectangle 88"/>
              <p:cNvSpPr/>
              <p:nvPr/>
            </p:nvSpPr>
            <p:spPr>
              <a:xfrm>
                <a:off x="2833828" y="1833265"/>
                <a:ext cx="152433" cy="762000"/>
              </a:xfrm>
              <a:prstGeom prst="rect">
                <a:avLst/>
              </a:prstGeom>
              <a:solidFill>
                <a:sysClr val="window" lastClr="FFFFFF"/>
              </a:solid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0" name="Rectangle 89"/>
              <p:cNvSpPr/>
              <p:nvPr/>
            </p:nvSpPr>
            <p:spPr>
              <a:xfrm>
                <a:off x="2848119" y="2209503"/>
                <a:ext cx="127028" cy="381000"/>
              </a:xfrm>
              <a:prstGeom prst="rect">
                <a:avLst/>
              </a:prstGeom>
              <a:solidFill>
                <a:srgbClr val="17365D">
                  <a:lumMod val="60000"/>
                  <a:lumOff val="4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sp>
          <p:nvSpPr>
            <p:cNvPr id="88" name="TextBox 15"/>
            <p:cNvSpPr txBox="1">
              <a:spLocks noChangeArrowheads="1"/>
            </p:cNvSpPr>
            <p:nvPr/>
          </p:nvSpPr>
          <p:spPr bwMode="auto">
            <a:xfrm>
              <a:off x="3048000" y="1905000"/>
              <a:ext cx="890180"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/2</a:t>
              </a:r>
            </a:p>
          </p:txBody>
        </p:sp>
      </p:grpSp>
      <p:grpSp>
        <p:nvGrpSpPr>
          <p:cNvPr id="91" name="Group 18"/>
          <p:cNvGrpSpPr>
            <a:grpSpLocks/>
          </p:cNvGrpSpPr>
          <p:nvPr/>
        </p:nvGrpSpPr>
        <p:grpSpPr bwMode="auto">
          <a:xfrm>
            <a:off x="2366445" y="2055812"/>
            <a:ext cx="1570555" cy="677863"/>
            <a:chOff x="1526411" y="2286001"/>
            <a:chExt cx="1902589" cy="762000"/>
          </a:xfrm>
        </p:grpSpPr>
        <p:grpSp>
          <p:nvGrpSpPr>
            <p:cNvPr id="92" name="Group 34"/>
            <p:cNvGrpSpPr>
              <a:grpSpLocks/>
            </p:cNvGrpSpPr>
            <p:nvPr/>
          </p:nvGrpSpPr>
          <p:grpSpPr bwMode="auto">
            <a:xfrm>
              <a:off x="1922949" y="2286001"/>
              <a:ext cx="1506051" cy="762000"/>
              <a:chOff x="1922949" y="2667001"/>
              <a:chExt cx="1506051" cy="762000"/>
            </a:xfrm>
          </p:grpSpPr>
          <p:cxnSp>
            <p:nvCxnSpPr>
              <p:cNvPr id="94" name="Straight Connector 93"/>
              <p:cNvCxnSpPr/>
              <p:nvPr/>
            </p:nvCxnSpPr>
            <p:spPr>
              <a:xfrm rot="5400000">
                <a:off x="1982592" y="3048001"/>
                <a:ext cx="762000" cy="0"/>
              </a:xfrm>
              <a:prstGeom prst="line">
                <a:avLst/>
              </a:prstGeom>
              <a:noFill/>
              <a:ln w="38100" cap="flat" cmpd="sng" algn="ctr">
                <a:solidFill>
                  <a:srgbClr val="262626">
                    <a:lumMod val="90000"/>
                    <a:lumOff val="10000"/>
                  </a:srgbClr>
                </a:solidFill>
                <a:prstDash val="solid"/>
                <a:headEnd type="none" w="med" len="med"/>
                <a:tailEnd type="none" w="med" len="med"/>
              </a:ln>
              <a:effectLst/>
            </p:spPr>
          </p:cxnSp>
          <p:cxnSp>
            <p:nvCxnSpPr>
              <p:cNvPr id="95" name="Straight Connector 94"/>
              <p:cNvCxnSpPr/>
              <p:nvPr/>
            </p:nvCxnSpPr>
            <p:spPr>
              <a:xfrm rot="5400000">
                <a:off x="2363370" y="3048001"/>
                <a:ext cx="762000" cy="0"/>
              </a:xfrm>
              <a:prstGeom prst="line">
                <a:avLst/>
              </a:prstGeom>
              <a:noFill/>
              <a:ln w="38100" cap="flat" cmpd="sng" algn="ctr">
                <a:solidFill>
                  <a:srgbClr val="262626">
                    <a:lumMod val="90000"/>
                    <a:lumOff val="10000"/>
                  </a:srgbClr>
                </a:solidFill>
                <a:prstDash val="solid"/>
                <a:headEnd type="none" w="med" len="med"/>
                <a:tailEnd type="none" w="med" len="med"/>
              </a:ln>
              <a:effectLst/>
            </p:spPr>
          </p:cxnSp>
          <p:cxnSp>
            <p:nvCxnSpPr>
              <p:cNvPr id="96" name="Straight Connector 95"/>
              <p:cNvCxnSpPr/>
              <p:nvPr/>
            </p:nvCxnSpPr>
            <p:spPr>
              <a:xfrm>
                <a:off x="2744370" y="3048892"/>
                <a:ext cx="684630" cy="0"/>
              </a:xfrm>
              <a:prstGeom prst="line">
                <a:avLst/>
              </a:prstGeom>
              <a:noFill/>
              <a:ln w="28575" cap="flat" cmpd="sng" algn="ctr">
                <a:solidFill>
                  <a:srgbClr val="262626">
                    <a:lumMod val="90000"/>
                    <a:lumOff val="10000"/>
                  </a:srgbClr>
                </a:solidFill>
                <a:prstDash val="solid"/>
                <a:headEnd type="none" w="med" len="med"/>
                <a:tailEnd type="none" w="med" len="med"/>
              </a:ln>
              <a:effectLst/>
            </p:spPr>
          </p:cxnSp>
          <p:cxnSp>
            <p:nvCxnSpPr>
              <p:cNvPr id="97" name="Shape 24"/>
              <p:cNvCxnSpPr>
                <a:endCxn id="93" idx="3"/>
              </p:cNvCxnSpPr>
              <p:nvPr/>
            </p:nvCxnSpPr>
            <p:spPr>
              <a:xfrm rot="10800000" flipV="1">
                <a:off x="1922949" y="3047107"/>
                <a:ext cx="440647" cy="3669"/>
              </a:xfrm>
              <a:prstGeom prst="bentConnector3">
                <a:avLst>
                  <a:gd name="adj1" fmla="val 50000"/>
                </a:avLst>
              </a:prstGeom>
              <a:noFill/>
              <a:ln w="28575" cap="flat" cmpd="sng" algn="ctr">
                <a:solidFill>
                  <a:srgbClr val="333333"/>
                </a:solidFill>
                <a:prstDash val="solid"/>
                <a:tailEnd type="stealth" w="lg" len="lg"/>
              </a:ln>
              <a:effectLst/>
            </p:spPr>
          </p:cxnSp>
        </p:grpSp>
        <p:sp>
          <p:nvSpPr>
            <p:cNvPr id="93" name="TextBox 20"/>
            <p:cNvSpPr txBox="1">
              <a:spLocks noChangeArrowheads="1"/>
            </p:cNvSpPr>
            <p:nvPr/>
          </p:nvSpPr>
          <p:spPr bwMode="auto">
            <a:xfrm>
              <a:off x="1526411" y="2444890"/>
              <a:ext cx="396536" cy="449772"/>
            </a:xfrm>
            <a:prstGeom prst="rect">
              <a:avLst/>
            </a:prstGeom>
            <a:noFill/>
            <a:ln w="9525">
              <a:noFill/>
              <a:miter lim="800000"/>
              <a:headEnd/>
              <a:tailEnd/>
            </a:ln>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Arial" pitchFamily="34" charset="0"/>
                  <a:ea typeface="ヒラギノ角ゴ ProN W6"/>
                  <a:cs typeface="Arial" pitchFamily="34" charset="0"/>
                </a:rPr>
                <a:t>0</a:t>
              </a:r>
            </a:p>
          </p:txBody>
        </p:sp>
      </p:grpSp>
      <p:cxnSp>
        <p:nvCxnSpPr>
          <p:cNvPr id="98" name="Straight Connector 97"/>
          <p:cNvCxnSpPr/>
          <p:nvPr/>
        </p:nvCxnSpPr>
        <p:spPr>
          <a:xfrm>
            <a:off x="4484688" y="2401886"/>
            <a:ext cx="825500" cy="0"/>
          </a:xfrm>
          <a:prstGeom prst="line">
            <a:avLst/>
          </a:prstGeom>
          <a:noFill/>
          <a:ln w="28575" cap="flat" cmpd="sng" algn="ctr">
            <a:solidFill>
              <a:srgbClr val="262626">
                <a:lumMod val="90000"/>
                <a:lumOff val="10000"/>
              </a:srgbClr>
            </a:solidFill>
            <a:prstDash val="solid"/>
            <a:headEnd type="none" w="med" len="med"/>
            <a:tailEnd type="none" w="med" len="med"/>
          </a:ln>
          <a:effectLst/>
        </p:spPr>
      </p:cxnSp>
      <p:cxnSp>
        <p:nvCxnSpPr>
          <p:cNvPr id="99" name="Straight Arrow Connector 98"/>
          <p:cNvCxnSpPr/>
          <p:nvPr/>
        </p:nvCxnSpPr>
        <p:spPr>
          <a:xfrm flipV="1">
            <a:off x="3941763" y="2097086"/>
            <a:ext cx="457200" cy="304800"/>
          </a:xfrm>
          <a:prstGeom prst="straightConnector1">
            <a:avLst/>
          </a:prstGeom>
          <a:noFill/>
          <a:ln w="28575" cap="flat" cmpd="sng" algn="ctr">
            <a:solidFill>
              <a:srgbClr val="FF0000"/>
            </a:solidFill>
            <a:prstDash val="solid"/>
            <a:headEnd type="none"/>
            <a:tailEnd type="stealth" w="lg" len="lg"/>
          </a:ln>
          <a:effectLst/>
        </p:spPr>
      </p:cxnSp>
      <p:cxnSp>
        <p:nvCxnSpPr>
          <p:cNvPr id="100" name="Straight Arrow Connector 99"/>
          <p:cNvCxnSpPr/>
          <p:nvPr/>
        </p:nvCxnSpPr>
        <p:spPr>
          <a:xfrm>
            <a:off x="3941763" y="2389186"/>
            <a:ext cx="533400" cy="1588"/>
          </a:xfrm>
          <a:prstGeom prst="straightConnector1">
            <a:avLst/>
          </a:prstGeom>
          <a:noFill/>
          <a:ln w="28575" cap="flat" cmpd="sng" algn="ctr">
            <a:solidFill>
              <a:srgbClr val="FF0000"/>
            </a:solidFill>
            <a:prstDash val="solid"/>
            <a:headEnd type="none"/>
            <a:tailEnd type="stealth" w="lg" len="lg"/>
          </a:ln>
          <a:effectLst/>
        </p:spPr>
      </p:cxnSp>
      <p:grpSp>
        <p:nvGrpSpPr>
          <p:cNvPr id="101" name="Group 28"/>
          <p:cNvGrpSpPr>
            <a:grpSpLocks/>
          </p:cNvGrpSpPr>
          <p:nvPr/>
        </p:nvGrpSpPr>
        <p:grpSpPr bwMode="auto">
          <a:xfrm>
            <a:off x="5486400" y="1524000"/>
            <a:ext cx="1546603" cy="762000"/>
            <a:chOff x="2833828" y="1833265"/>
            <a:chExt cx="1546493" cy="762000"/>
          </a:xfrm>
        </p:grpSpPr>
        <p:grpSp>
          <p:nvGrpSpPr>
            <p:cNvPr id="102" name="Group 45"/>
            <p:cNvGrpSpPr>
              <a:grpSpLocks/>
            </p:cNvGrpSpPr>
            <p:nvPr/>
          </p:nvGrpSpPr>
          <p:grpSpPr bwMode="auto">
            <a:xfrm>
              <a:off x="2833828" y="1833265"/>
              <a:ext cx="152389" cy="762000"/>
              <a:chOff x="2833828" y="1833265"/>
              <a:chExt cx="152389" cy="762000"/>
            </a:xfrm>
          </p:grpSpPr>
          <p:sp>
            <p:nvSpPr>
              <p:cNvPr id="104" name="Rectangle 103"/>
              <p:cNvSpPr/>
              <p:nvPr/>
            </p:nvSpPr>
            <p:spPr>
              <a:xfrm>
                <a:off x="2842177" y="2138065"/>
                <a:ext cx="138102" cy="452438"/>
              </a:xfrm>
              <a:prstGeom prst="rect">
                <a:avLst/>
              </a:prstGeom>
              <a:solidFill>
                <a:srgbClr val="17365D">
                  <a:lumMod val="60000"/>
                  <a:lumOff val="4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5" name="Rectangle 104"/>
              <p:cNvSpPr/>
              <p:nvPr/>
            </p:nvSpPr>
            <p:spPr>
              <a:xfrm>
                <a:off x="2833828" y="1833265"/>
                <a:ext cx="152389" cy="762000"/>
              </a:xfrm>
              <a:prstGeom prst="rect">
                <a:avLst/>
              </a:prstGeom>
              <a:no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sp>
          <p:nvSpPr>
            <p:cNvPr id="103" name="TextBox 30"/>
            <p:cNvSpPr txBox="1">
              <a:spLocks noChangeArrowheads="1"/>
            </p:cNvSpPr>
            <p:nvPr/>
          </p:nvSpPr>
          <p:spPr bwMode="auto">
            <a:xfrm>
              <a:off x="3048000" y="1905000"/>
              <a:ext cx="1332321"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/2 + </a:t>
              </a:r>
              <a:r>
                <a:rPr kumimoji="0" lang="el-GR" sz="2400" b="0" i="0" u="none" strike="noStrike" kern="0" cap="none" spc="0" normalizeH="0" baseline="0" noProof="0" dirty="0">
                  <a:ln>
                    <a:noFill/>
                  </a:ln>
                  <a:solidFill>
                    <a:sysClr val="windowText" lastClr="000000"/>
                  </a:solidFill>
                  <a:effectLst/>
                  <a:uLnTx/>
                  <a:uFillTx/>
                  <a:latin typeface="Myriad Pro Bold Cond"/>
                  <a:ea typeface="ヒラギノ角ゴ ProN W6"/>
                </a:rPr>
                <a:t>δ</a:t>
              </a:r>
              <a:endPar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grpSp>
      <p:grpSp>
        <p:nvGrpSpPr>
          <p:cNvPr id="106" name="Group 33"/>
          <p:cNvGrpSpPr>
            <a:grpSpLocks/>
          </p:cNvGrpSpPr>
          <p:nvPr/>
        </p:nvGrpSpPr>
        <p:grpSpPr bwMode="auto">
          <a:xfrm>
            <a:off x="5486403" y="5634918"/>
            <a:ext cx="530257" cy="842082"/>
            <a:chOff x="7315200" y="2514600"/>
            <a:chExt cx="530065" cy="843373"/>
          </a:xfrm>
        </p:grpSpPr>
        <p:sp>
          <p:nvSpPr>
            <p:cNvPr id="107" name="Rectangle 106"/>
            <p:cNvSpPr/>
            <p:nvPr/>
          </p:nvSpPr>
          <p:spPr>
            <a:xfrm>
              <a:off x="7315200" y="2514600"/>
              <a:ext cx="152345" cy="761579"/>
            </a:xfrm>
            <a:prstGeom prst="rect">
              <a:avLst/>
            </a:prstGeom>
            <a:solidFill>
              <a:sysClr val="window" lastClr="FFFFFF"/>
            </a:solid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8" name="TextBox 35"/>
            <p:cNvSpPr txBox="1">
              <a:spLocks noChangeArrowheads="1"/>
            </p:cNvSpPr>
            <p:nvPr/>
          </p:nvSpPr>
          <p:spPr bwMode="auto">
            <a:xfrm>
              <a:off x="7489206" y="2895600"/>
              <a:ext cx="356059" cy="46237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Arial" pitchFamily="34" charset="0"/>
                  <a:ea typeface="ヒラギノ角ゴ ProN W6"/>
                  <a:cs typeface="Arial" pitchFamily="34" charset="0"/>
                </a:rPr>
                <a:t>0</a:t>
              </a:r>
            </a:p>
          </p:txBody>
        </p:sp>
      </p:grpSp>
      <p:grpSp>
        <p:nvGrpSpPr>
          <p:cNvPr id="109" name="Group 36"/>
          <p:cNvGrpSpPr>
            <a:grpSpLocks/>
          </p:cNvGrpSpPr>
          <p:nvPr/>
        </p:nvGrpSpPr>
        <p:grpSpPr bwMode="auto">
          <a:xfrm>
            <a:off x="5486400" y="1519238"/>
            <a:ext cx="821880" cy="766762"/>
            <a:chOff x="3657600" y="2510135"/>
            <a:chExt cx="822165" cy="766465"/>
          </a:xfrm>
        </p:grpSpPr>
        <p:sp>
          <p:nvSpPr>
            <p:cNvPr id="110" name="Rectangle 109"/>
            <p:cNvSpPr/>
            <p:nvPr/>
          </p:nvSpPr>
          <p:spPr>
            <a:xfrm>
              <a:off x="3657600" y="2514895"/>
              <a:ext cx="152453" cy="761705"/>
            </a:xfrm>
            <a:prstGeom prst="rect">
              <a:avLst/>
            </a:prstGeom>
            <a:solidFill>
              <a:srgbClr val="17365D">
                <a:lumMod val="60000"/>
                <a:lumOff val="40000"/>
              </a:srgbClr>
            </a:solid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1" name="TextBox 38"/>
            <p:cNvSpPr txBox="1">
              <a:spLocks noChangeArrowheads="1"/>
            </p:cNvSpPr>
            <p:nvPr/>
          </p:nvSpPr>
          <p:spPr bwMode="auto">
            <a:xfrm>
              <a:off x="3831606" y="2510135"/>
              <a:ext cx="648159" cy="461486"/>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endPar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grpSp>
      <p:grpSp>
        <p:nvGrpSpPr>
          <p:cNvPr id="112" name="Group 39"/>
          <p:cNvGrpSpPr>
            <a:grpSpLocks/>
          </p:cNvGrpSpPr>
          <p:nvPr/>
        </p:nvGrpSpPr>
        <p:grpSpPr bwMode="auto">
          <a:xfrm>
            <a:off x="2819400" y="1292225"/>
            <a:ext cx="914400" cy="765175"/>
            <a:chOff x="2895600" y="2510135"/>
            <a:chExt cx="914400" cy="766465"/>
          </a:xfrm>
        </p:grpSpPr>
        <p:sp>
          <p:nvSpPr>
            <p:cNvPr id="113" name="Rectangle 112"/>
            <p:cNvSpPr/>
            <p:nvPr/>
          </p:nvSpPr>
          <p:spPr>
            <a:xfrm>
              <a:off x="3657600" y="2514906"/>
              <a:ext cx="152400" cy="761694"/>
            </a:xfrm>
            <a:prstGeom prst="rect">
              <a:avLst/>
            </a:prstGeom>
            <a:solidFill>
              <a:srgbClr val="17365D">
                <a:lumMod val="60000"/>
                <a:lumOff val="40000"/>
              </a:srgbClr>
            </a:solid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4" name="TextBox 41"/>
            <p:cNvSpPr txBox="1">
              <a:spLocks noChangeArrowheads="1"/>
            </p:cNvSpPr>
            <p:nvPr/>
          </p:nvSpPr>
          <p:spPr bwMode="auto">
            <a:xfrm>
              <a:off x="2895600" y="2510135"/>
              <a:ext cx="647934" cy="462443"/>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endPar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grpSp>
      <p:grpSp>
        <p:nvGrpSpPr>
          <p:cNvPr id="115" name="Group 42"/>
          <p:cNvGrpSpPr>
            <a:grpSpLocks/>
          </p:cNvGrpSpPr>
          <p:nvPr/>
        </p:nvGrpSpPr>
        <p:grpSpPr bwMode="auto">
          <a:xfrm>
            <a:off x="2036763" y="1270000"/>
            <a:ext cx="1697037" cy="762000"/>
            <a:chOff x="1289075" y="1833265"/>
            <a:chExt cx="1697153" cy="762000"/>
          </a:xfrm>
        </p:grpSpPr>
        <p:grpSp>
          <p:nvGrpSpPr>
            <p:cNvPr id="116" name="Group 45"/>
            <p:cNvGrpSpPr>
              <a:grpSpLocks/>
            </p:cNvGrpSpPr>
            <p:nvPr/>
          </p:nvGrpSpPr>
          <p:grpSpPr bwMode="auto">
            <a:xfrm>
              <a:off x="2833818" y="1833265"/>
              <a:ext cx="152410" cy="762000"/>
              <a:chOff x="2833818" y="1833265"/>
              <a:chExt cx="152410" cy="762000"/>
            </a:xfrm>
          </p:grpSpPr>
          <p:sp>
            <p:nvSpPr>
              <p:cNvPr id="118" name="Rectangle 117"/>
              <p:cNvSpPr/>
              <p:nvPr/>
            </p:nvSpPr>
            <p:spPr>
              <a:xfrm>
                <a:off x="2833818" y="1833265"/>
                <a:ext cx="152410" cy="762000"/>
              </a:xfrm>
              <a:prstGeom prst="rect">
                <a:avLst/>
              </a:prstGeom>
              <a:solidFill>
                <a:sysClr val="window" lastClr="FFFFFF"/>
              </a:solidFill>
              <a:ln w="25400" cap="flat" cmpd="sng" algn="ctr">
                <a:solidFill>
                  <a:srgbClr val="262626">
                    <a:lumMod val="90000"/>
                    <a:lumOff val="10000"/>
                  </a:srgbClr>
                </a:solidFill>
                <a:prstDash val="sysDash"/>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9" name="Rectangle 118"/>
              <p:cNvSpPr/>
              <p:nvPr/>
            </p:nvSpPr>
            <p:spPr>
              <a:xfrm>
                <a:off x="2848107" y="2138065"/>
                <a:ext cx="127008" cy="452438"/>
              </a:xfrm>
              <a:prstGeom prst="rect">
                <a:avLst/>
              </a:prstGeom>
              <a:solidFill>
                <a:srgbClr val="17365D">
                  <a:lumMod val="60000"/>
                  <a:lumOff val="4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sp>
          <p:nvSpPr>
            <p:cNvPr id="117" name="TextBox 44"/>
            <p:cNvSpPr txBox="1">
              <a:spLocks noChangeArrowheads="1"/>
            </p:cNvSpPr>
            <p:nvPr/>
          </p:nvSpPr>
          <p:spPr bwMode="auto">
            <a:xfrm>
              <a:off x="1289075" y="1857213"/>
              <a:ext cx="1332507" cy="46166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V</a:t>
              </a:r>
              <a:r>
                <a:rPr kumimoji="0" lang="en-US" sz="2400" b="0" i="0" u="none" strike="noStrike" kern="0" cap="none" spc="0" normalizeH="0" baseline="-25000" noProof="0" dirty="0">
                  <a:ln>
                    <a:noFill/>
                  </a:ln>
                  <a:solidFill>
                    <a:sysClr val="windowText" lastClr="000000"/>
                  </a:solidFill>
                  <a:effectLst/>
                  <a:uLnTx/>
                  <a:uFillTx/>
                  <a:latin typeface="Myriad Pro Bold Cond"/>
                  <a:ea typeface="ヒラギノ角ゴ ProN W6"/>
                </a:rPr>
                <a:t>DD</a:t>
              </a:r>
              <a:r>
                <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rPr>
                <a:t>/2 + </a:t>
              </a:r>
              <a:r>
                <a:rPr kumimoji="0" lang="el-GR" sz="2400" b="0" i="0" u="none" strike="noStrike" kern="0" cap="none" spc="0" normalizeH="0" baseline="0" noProof="0" dirty="0">
                  <a:ln>
                    <a:noFill/>
                  </a:ln>
                  <a:solidFill>
                    <a:sysClr val="windowText" lastClr="000000"/>
                  </a:solidFill>
                  <a:effectLst/>
                  <a:uLnTx/>
                  <a:uFillTx/>
                  <a:latin typeface="Myriad Pro Bold Cond"/>
                  <a:ea typeface="ヒラギノ角ゴ ProN W6"/>
                </a:rPr>
                <a:t>δ</a:t>
              </a:r>
              <a:endParaRPr kumimoji="0" lang="en-US" sz="24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grpSp>
      <p:grpSp>
        <p:nvGrpSpPr>
          <p:cNvPr id="120" name="Group 47"/>
          <p:cNvGrpSpPr>
            <a:grpSpLocks/>
          </p:cNvGrpSpPr>
          <p:nvPr/>
        </p:nvGrpSpPr>
        <p:grpSpPr bwMode="auto">
          <a:xfrm>
            <a:off x="4165600" y="1881188"/>
            <a:ext cx="2362200" cy="4244975"/>
            <a:chOff x="1371600" y="1371600"/>
            <a:chExt cx="2362200" cy="4245429"/>
          </a:xfrm>
          <a:solidFill>
            <a:sysClr val="window" lastClr="FFFFFF">
              <a:lumMod val="75000"/>
            </a:sysClr>
          </a:solidFill>
        </p:grpSpPr>
        <p:sp>
          <p:nvSpPr>
            <p:cNvPr id="121" name="Isosceles Triangle 120"/>
            <p:cNvSpPr/>
            <p:nvPr/>
          </p:nvSpPr>
          <p:spPr>
            <a:xfrm rot="10800000">
              <a:off x="2971800" y="3657844"/>
              <a:ext cx="762000" cy="762081"/>
            </a:xfrm>
            <a:prstGeom prst="triangle">
              <a:avLst/>
            </a:prstGeom>
            <a:grp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122" name="Isosceles Triangle 121"/>
            <p:cNvSpPr/>
            <p:nvPr/>
          </p:nvSpPr>
          <p:spPr>
            <a:xfrm>
              <a:off x="1371600" y="3657844"/>
              <a:ext cx="762000" cy="762081"/>
            </a:xfrm>
            <a:prstGeom prst="triangle">
              <a:avLst/>
            </a:prstGeom>
            <a:grp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cxnSp>
          <p:nvCxnSpPr>
            <p:cNvPr id="123" name="Elbow Connector 122"/>
            <p:cNvCxnSpPr>
              <a:stCxn id="121" idx="0"/>
              <a:endCxn id="122" idx="3"/>
            </p:cNvCxnSpPr>
            <p:nvPr/>
          </p:nvCxnSpPr>
          <p:spPr>
            <a:xfrm rot="5400000">
              <a:off x="2553494" y="3619032"/>
              <a:ext cx="1588" cy="1600200"/>
            </a:xfrm>
            <a:prstGeom prst="bentConnector3">
              <a:avLst>
                <a:gd name="adj1" fmla="val 33302907"/>
              </a:avLst>
            </a:prstGeom>
            <a:grpFill/>
            <a:ln w="25400" cap="flat" cmpd="sng" algn="ctr">
              <a:solidFill>
                <a:srgbClr val="262626">
                  <a:shade val="50000"/>
                </a:srgbClr>
              </a:solidFill>
              <a:prstDash val="solid"/>
            </a:ln>
            <a:effectLst/>
          </p:spPr>
        </p:cxnSp>
        <p:cxnSp>
          <p:nvCxnSpPr>
            <p:cNvPr id="124" name="Elbow Connector 123"/>
            <p:cNvCxnSpPr>
              <a:stCxn id="122" idx="0"/>
              <a:endCxn id="121" idx="3"/>
            </p:cNvCxnSpPr>
            <p:nvPr/>
          </p:nvCxnSpPr>
          <p:spPr>
            <a:xfrm rot="5400000" flipH="1" flipV="1">
              <a:off x="2553494" y="2856950"/>
              <a:ext cx="1588" cy="1600200"/>
            </a:xfrm>
            <a:prstGeom prst="bentConnector3">
              <a:avLst>
                <a:gd name="adj1" fmla="val 32873247"/>
              </a:avLst>
            </a:prstGeom>
            <a:grpFill/>
            <a:ln w="25400" cap="flat" cmpd="sng" algn="ctr">
              <a:solidFill>
                <a:srgbClr val="262626">
                  <a:shade val="50000"/>
                </a:srgbClr>
              </a:solidFill>
              <a:prstDash val="solid"/>
            </a:ln>
            <a:effectLst/>
          </p:spPr>
        </p:cxnSp>
        <p:sp>
          <p:nvSpPr>
            <p:cNvPr id="125" name="Oval 124"/>
            <p:cNvSpPr/>
            <p:nvPr/>
          </p:nvSpPr>
          <p:spPr>
            <a:xfrm rot="10800000">
              <a:off x="3276600" y="4343718"/>
              <a:ext cx="152400" cy="152416"/>
            </a:xfrm>
            <a:prstGeom prst="ellipse">
              <a:avLst/>
            </a:prstGeom>
            <a:grp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126" name="Oval 125"/>
            <p:cNvSpPr/>
            <p:nvPr/>
          </p:nvSpPr>
          <p:spPr>
            <a:xfrm>
              <a:off x="1676400" y="3581636"/>
              <a:ext cx="152400" cy="152416"/>
            </a:xfrm>
            <a:prstGeom prst="ellipse">
              <a:avLst/>
            </a:prstGeom>
            <a:grp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cxnSp>
          <p:nvCxnSpPr>
            <p:cNvPr id="127" name="Straight Connector 126"/>
            <p:cNvCxnSpPr/>
            <p:nvPr/>
          </p:nvCxnSpPr>
          <p:spPr>
            <a:xfrm rot="5400000" flipH="1" flipV="1">
              <a:off x="1638206" y="2247994"/>
              <a:ext cx="1752787" cy="0"/>
            </a:xfrm>
            <a:prstGeom prst="line">
              <a:avLst/>
            </a:prstGeom>
            <a:grpFill/>
            <a:ln w="25400" cap="flat" cmpd="sng" algn="ctr">
              <a:solidFill>
                <a:srgbClr val="262626">
                  <a:shade val="50000"/>
                </a:srgbClr>
              </a:solidFill>
              <a:prstDash val="solid"/>
            </a:ln>
            <a:effectLst/>
          </p:spPr>
        </p:cxnSp>
        <p:cxnSp>
          <p:nvCxnSpPr>
            <p:cNvPr id="128" name="Straight Connector 127"/>
            <p:cNvCxnSpPr/>
            <p:nvPr/>
          </p:nvCxnSpPr>
          <p:spPr>
            <a:xfrm rot="5400000" flipH="1" flipV="1">
              <a:off x="2182777" y="5285207"/>
              <a:ext cx="663646" cy="0"/>
            </a:xfrm>
            <a:prstGeom prst="line">
              <a:avLst/>
            </a:prstGeom>
            <a:grpFill/>
            <a:ln w="25400" cap="flat" cmpd="sng" algn="ctr">
              <a:solidFill>
                <a:srgbClr val="262626">
                  <a:shade val="50000"/>
                </a:srgbClr>
              </a:solidFill>
              <a:prstDash val="solid"/>
            </a:ln>
            <a:effectLst/>
          </p:spPr>
        </p:cxnSp>
      </p:grpSp>
      <p:sp>
        <p:nvSpPr>
          <p:cNvPr id="129" name="TextBox 128"/>
          <p:cNvSpPr txBox="1"/>
          <p:nvPr/>
        </p:nvSpPr>
        <p:spPr>
          <a:xfrm>
            <a:off x="2860598" y="5549900"/>
            <a:ext cx="2181303" cy="830997"/>
          </a:xfrm>
          <a:prstGeom prst="rect">
            <a:avLst/>
          </a:prstGeom>
          <a:noFill/>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0000"/>
                    <a:lumOff val="10000"/>
                  </a:srgbClr>
                </a:solidFill>
                <a:effectLst/>
                <a:uLnTx/>
                <a:uFillTx/>
                <a:latin typeface="Myriad Pro Bold Cond"/>
                <a:ea typeface="ヒラギノ角ゴ ProN W6"/>
              </a:rPr>
              <a:t>Sense Amplifier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0000"/>
                    <a:lumOff val="10000"/>
                  </a:srgbClr>
                </a:solidFill>
                <a:effectLst/>
                <a:uLnTx/>
                <a:uFillTx/>
                <a:latin typeface="Myriad Pro Bold Cond"/>
                <a:ea typeface="ヒラギノ角ゴ ProN W6"/>
              </a:rPr>
              <a:t>(Row Buffer)</a:t>
            </a:r>
          </a:p>
        </p:txBody>
      </p:sp>
      <p:grpSp>
        <p:nvGrpSpPr>
          <p:cNvPr id="130" name="Group 61"/>
          <p:cNvGrpSpPr>
            <a:grpSpLocks/>
          </p:cNvGrpSpPr>
          <p:nvPr/>
        </p:nvGrpSpPr>
        <p:grpSpPr bwMode="auto">
          <a:xfrm>
            <a:off x="6016660" y="1750070"/>
            <a:ext cx="2724115" cy="4496098"/>
            <a:chOff x="-133867" y="1868815"/>
            <a:chExt cx="2724667" cy="4496773"/>
          </a:xfrm>
        </p:grpSpPr>
        <p:sp>
          <p:nvSpPr>
            <p:cNvPr id="131" name="TextBox 130"/>
            <p:cNvSpPr txBox="1"/>
            <p:nvPr/>
          </p:nvSpPr>
          <p:spPr>
            <a:xfrm>
              <a:off x="685414" y="3589279"/>
              <a:ext cx="1905386" cy="830388"/>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0000"/>
                      <a:lumOff val="10000"/>
                    </a:srgbClr>
                  </a:solidFill>
                  <a:effectLst/>
                  <a:uLnTx/>
                  <a:uFillTx/>
                  <a:latin typeface="Myriad Pro Bold Cond"/>
                  <a:ea typeface="ヒラギノ角ゴ ProN W6"/>
                </a:rPr>
                <a:t>Amplify the difference</a:t>
              </a:r>
            </a:p>
          </p:txBody>
        </p:sp>
        <p:cxnSp>
          <p:nvCxnSpPr>
            <p:cNvPr id="132" name="Shape 56"/>
            <p:cNvCxnSpPr>
              <a:stCxn id="108" idx="3"/>
              <a:endCxn id="131" idx="2"/>
            </p:cNvCxnSpPr>
            <p:nvPr/>
          </p:nvCxnSpPr>
          <p:spPr>
            <a:xfrm flipV="1">
              <a:off x="-133867" y="4419666"/>
              <a:ext cx="1771974" cy="1945922"/>
            </a:xfrm>
            <a:prstGeom prst="curvedConnector2">
              <a:avLst/>
            </a:prstGeom>
            <a:noFill/>
            <a:ln w="19050" cap="flat" cmpd="sng" algn="ctr">
              <a:solidFill>
                <a:srgbClr val="262626">
                  <a:lumMod val="90000"/>
                  <a:lumOff val="10000"/>
                </a:srgbClr>
              </a:solidFill>
              <a:prstDash val="solid"/>
              <a:headEnd type="stealth" w="lg" len="lg"/>
              <a:tailEnd type="none" w="lg" len="lg"/>
            </a:ln>
            <a:effectLst/>
          </p:spPr>
        </p:cxnSp>
        <p:cxnSp>
          <p:nvCxnSpPr>
            <p:cNvPr id="133" name="Shape 57"/>
            <p:cNvCxnSpPr>
              <a:stCxn id="131" idx="0"/>
              <a:endCxn id="111" idx="3"/>
            </p:cNvCxnSpPr>
            <p:nvPr/>
          </p:nvCxnSpPr>
          <p:spPr>
            <a:xfrm rot="16200000" flipV="1">
              <a:off x="37729" y="1988899"/>
              <a:ext cx="1720463" cy="1480295"/>
            </a:xfrm>
            <a:prstGeom prst="curvedConnector2">
              <a:avLst/>
            </a:prstGeom>
            <a:noFill/>
            <a:ln w="19050" cap="flat" cmpd="sng" algn="ctr">
              <a:solidFill>
                <a:srgbClr val="262626">
                  <a:lumMod val="90000"/>
                  <a:lumOff val="10000"/>
                </a:srgbClr>
              </a:solidFill>
              <a:prstDash val="solid"/>
              <a:headEnd type="none"/>
              <a:tailEnd type="stealth" w="lg" len="lg"/>
            </a:ln>
            <a:effectLst/>
          </p:spPr>
        </p:cxnSp>
      </p:grpSp>
      <p:sp>
        <p:nvSpPr>
          <p:cNvPr id="134" name="Oval 133"/>
          <p:cNvSpPr/>
          <p:nvPr/>
        </p:nvSpPr>
        <p:spPr>
          <a:xfrm>
            <a:off x="4479925" y="2360611"/>
            <a:ext cx="76200" cy="76200"/>
          </a:xfrm>
          <a:prstGeom prst="ellipse">
            <a:avLst/>
          </a:prstGeom>
          <a:solidFill>
            <a:srgbClr val="262626"/>
          </a:solidFill>
          <a:ln w="25400" cap="flat" cmpd="sng" algn="ctr">
            <a:solidFill>
              <a:srgbClr val="26262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35" name="Oval 134"/>
          <p:cNvSpPr/>
          <p:nvPr/>
        </p:nvSpPr>
        <p:spPr>
          <a:xfrm>
            <a:off x="3886200" y="2365374"/>
            <a:ext cx="76200" cy="76200"/>
          </a:xfrm>
          <a:prstGeom prst="ellipse">
            <a:avLst/>
          </a:prstGeom>
          <a:solidFill>
            <a:srgbClr val="262626"/>
          </a:solidFill>
          <a:ln w="25400" cap="flat" cmpd="sng" algn="ctr">
            <a:solidFill>
              <a:srgbClr val="26262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36" name="Rectangle 135"/>
          <p:cNvSpPr/>
          <p:nvPr/>
        </p:nvSpPr>
        <p:spPr>
          <a:xfrm>
            <a:off x="3052763" y="2900363"/>
            <a:ext cx="314325" cy="679450"/>
          </a:xfrm>
          <a:prstGeom prst="rect">
            <a:avLst/>
          </a:prstGeom>
          <a:solidFill>
            <a:srgbClr val="262626">
              <a:lumMod val="50000"/>
              <a:lumOff val="50000"/>
            </a:srgbClr>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nvGrpSpPr>
          <p:cNvPr id="137" name="Group 18"/>
          <p:cNvGrpSpPr>
            <a:grpSpLocks/>
          </p:cNvGrpSpPr>
          <p:nvPr/>
        </p:nvGrpSpPr>
        <p:grpSpPr bwMode="auto">
          <a:xfrm>
            <a:off x="2361817" y="2901950"/>
            <a:ext cx="1572008" cy="679450"/>
            <a:chOff x="1526615" y="2286000"/>
            <a:chExt cx="1902385" cy="762000"/>
          </a:xfrm>
        </p:grpSpPr>
        <p:grpSp>
          <p:nvGrpSpPr>
            <p:cNvPr id="138" name="Group 34"/>
            <p:cNvGrpSpPr>
              <a:grpSpLocks/>
            </p:cNvGrpSpPr>
            <p:nvPr/>
          </p:nvGrpSpPr>
          <p:grpSpPr bwMode="auto">
            <a:xfrm>
              <a:off x="1922742" y="2286000"/>
              <a:ext cx="1506258" cy="762000"/>
              <a:chOff x="1922742" y="2667000"/>
              <a:chExt cx="1506258" cy="762000"/>
            </a:xfrm>
          </p:grpSpPr>
          <p:cxnSp>
            <p:nvCxnSpPr>
              <p:cNvPr id="140" name="Straight Connector 139"/>
              <p:cNvCxnSpPr/>
              <p:nvPr/>
            </p:nvCxnSpPr>
            <p:spPr>
              <a:xfrm rot="5400000">
                <a:off x="1981772" y="3048000"/>
                <a:ext cx="762000" cy="0"/>
              </a:xfrm>
              <a:prstGeom prst="line">
                <a:avLst/>
              </a:prstGeom>
              <a:noFill/>
              <a:ln w="38100" cap="flat" cmpd="sng" algn="ctr">
                <a:solidFill>
                  <a:srgbClr val="262626">
                    <a:lumMod val="90000"/>
                    <a:lumOff val="10000"/>
                  </a:srgbClr>
                </a:solidFill>
                <a:prstDash val="solid"/>
                <a:headEnd type="none" w="med" len="med"/>
                <a:tailEnd type="none" w="med" len="med"/>
              </a:ln>
              <a:effectLst/>
            </p:spPr>
          </p:cxnSp>
          <p:cxnSp>
            <p:nvCxnSpPr>
              <p:cNvPr id="141" name="Straight Connector 140"/>
              <p:cNvCxnSpPr/>
              <p:nvPr/>
            </p:nvCxnSpPr>
            <p:spPr>
              <a:xfrm rot="5400000">
                <a:off x="2362156" y="3048000"/>
                <a:ext cx="762000" cy="0"/>
              </a:xfrm>
              <a:prstGeom prst="line">
                <a:avLst/>
              </a:prstGeom>
              <a:noFill/>
              <a:ln w="38100" cap="flat" cmpd="sng" algn="ctr">
                <a:solidFill>
                  <a:srgbClr val="262626">
                    <a:lumMod val="90000"/>
                    <a:lumOff val="10000"/>
                  </a:srgbClr>
                </a:solidFill>
                <a:prstDash val="solid"/>
                <a:headEnd type="none" w="med" len="med"/>
                <a:tailEnd type="none" w="med" len="med"/>
              </a:ln>
              <a:effectLst/>
            </p:spPr>
          </p:cxnSp>
          <p:cxnSp>
            <p:nvCxnSpPr>
              <p:cNvPr id="142" name="Straight Connector 141"/>
              <p:cNvCxnSpPr/>
              <p:nvPr/>
            </p:nvCxnSpPr>
            <p:spPr>
              <a:xfrm>
                <a:off x="2743156" y="3048000"/>
                <a:ext cx="685844" cy="0"/>
              </a:xfrm>
              <a:prstGeom prst="line">
                <a:avLst/>
              </a:prstGeom>
              <a:noFill/>
              <a:ln w="28575" cap="flat" cmpd="sng" algn="ctr">
                <a:solidFill>
                  <a:srgbClr val="262626">
                    <a:lumMod val="90000"/>
                    <a:lumOff val="10000"/>
                  </a:srgbClr>
                </a:solidFill>
                <a:prstDash val="solid"/>
                <a:headEnd type="none" w="med" len="med"/>
                <a:tailEnd type="none" w="med" len="med"/>
              </a:ln>
              <a:effectLst/>
            </p:spPr>
          </p:cxnSp>
          <p:cxnSp>
            <p:nvCxnSpPr>
              <p:cNvPr id="143" name="Shape 24"/>
              <p:cNvCxnSpPr>
                <a:endCxn id="139" idx="3"/>
              </p:cNvCxnSpPr>
              <p:nvPr/>
            </p:nvCxnSpPr>
            <p:spPr>
              <a:xfrm rot="10800000" flipV="1">
                <a:off x="1922742" y="3048000"/>
                <a:ext cx="440032" cy="2777"/>
              </a:xfrm>
              <a:prstGeom prst="bentConnector3">
                <a:avLst>
                  <a:gd name="adj1" fmla="val 50000"/>
                </a:avLst>
              </a:prstGeom>
              <a:noFill/>
              <a:ln w="28575" cap="flat" cmpd="sng" algn="ctr">
                <a:solidFill>
                  <a:srgbClr val="333333"/>
                </a:solidFill>
                <a:prstDash val="solid"/>
                <a:tailEnd type="stealth" w="lg" len="lg"/>
              </a:ln>
              <a:effectLst/>
            </p:spPr>
          </p:cxnSp>
        </p:grpSp>
        <p:sp>
          <p:nvSpPr>
            <p:cNvPr id="139" name="TextBox 81"/>
            <p:cNvSpPr txBox="1">
              <a:spLocks noChangeArrowheads="1"/>
            </p:cNvSpPr>
            <p:nvPr/>
          </p:nvSpPr>
          <p:spPr bwMode="auto">
            <a:xfrm>
              <a:off x="1526615" y="2445416"/>
              <a:ext cx="396127" cy="448721"/>
            </a:xfrm>
            <a:prstGeom prst="rect">
              <a:avLst/>
            </a:prstGeom>
            <a:noFill/>
            <a:ln w="9525">
              <a:noFill/>
              <a:miter lim="800000"/>
              <a:headEnd/>
              <a:tailEnd/>
            </a:ln>
          </p:spPr>
          <p:txBody>
            <a:bodyPr wrap="none"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Arial" pitchFamily="34" charset="0"/>
                  <a:ea typeface="ヒラギノ角ゴ ProN W6"/>
                  <a:cs typeface="Arial" pitchFamily="34" charset="0"/>
                </a:rPr>
                <a:t>0</a:t>
              </a:r>
            </a:p>
          </p:txBody>
        </p:sp>
      </p:grpSp>
      <p:cxnSp>
        <p:nvCxnSpPr>
          <p:cNvPr id="144" name="Straight Connector 143"/>
          <p:cNvCxnSpPr/>
          <p:nvPr/>
        </p:nvCxnSpPr>
        <p:spPr>
          <a:xfrm>
            <a:off x="4479925" y="3249613"/>
            <a:ext cx="827088" cy="0"/>
          </a:xfrm>
          <a:prstGeom prst="line">
            <a:avLst/>
          </a:prstGeom>
          <a:noFill/>
          <a:ln w="28575" cap="flat" cmpd="sng" algn="ctr">
            <a:solidFill>
              <a:srgbClr val="262626">
                <a:lumMod val="90000"/>
                <a:lumOff val="10000"/>
              </a:srgbClr>
            </a:solidFill>
            <a:prstDash val="solid"/>
            <a:headEnd type="none" w="med" len="med"/>
            <a:tailEnd type="none" w="med" len="med"/>
          </a:ln>
          <a:effectLst/>
        </p:spPr>
      </p:cxnSp>
      <p:cxnSp>
        <p:nvCxnSpPr>
          <p:cNvPr id="145" name="Straight Arrow Connector 144"/>
          <p:cNvCxnSpPr/>
          <p:nvPr/>
        </p:nvCxnSpPr>
        <p:spPr>
          <a:xfrm flipV="1">
            <a:off x="3937000" y="2944813"/>
            <a:ext cx="457200" cy="304800"/>
          </a:xfrm>
          <a:prstGeom prst="straightConnector1">
            <a:avLst/>
          </a:prstGeom>
          <a:noFill/>
          <a:ln w="28575" cap="flat" cmpd="sng" algn="ctr">
            <a:solidFill>
              <a:srgbClr val="FF0000"/>
            </a:solidFill>
            <a:prstDash val="solid"/>
            <a:headEnd type="none"/>
            <a:tailEnd type="stealth" w="lg" len="lg"/>
          </a:ln>
          <a:effectLst/>
        </p:spPr>
      </p:cxnSp>
      <p:cxnSp>
        <p:nvCxnSpPr>
          <p:cNvPr id="146" name="Straight Arrow Connector 145"/>
          <p:cNvCxnSpPr/>
          <p:nvPr/>
        </p:nvCxnSpPr>
        <p:spPr>
          <a:xfrm>
            <a:off x="3937000" y="3236913"/>
            <a:ext cx="533400" cy="1587"/>
          </a:xfrm>
          <a:prstGeom prst="straightConnector1">
            <a:avLst/>
          </a:prstGeom>
          <a:noFill/>
          <a:ln w="28575" cap="flat" cmpd="sng" algn="ctr">
            <a:solidFill>
              <a:srgbClr val="FF0000"/>
            </a:solidFill>
            <a:prstDash val="solid"/>
            <a:headEnd type="none"/>
            <a:tailEnd type="stealth" w="lg" len="lg"/>
          </a:ln>
          <a:effectLst/>
        </p:spPr>
      </p:cxnSp>
      <p:sp>
        <p:nvSpPr>
          <p:cNvPr id="147" name="Oval 146"/>
          <p:cNvSpPr/>
          <p:nvPr/>
        </p:nvSpPr>
        <p:spPr>
          <a:xfrm>
            <a:off x="4475163" y="3208338"/>
            <a:ext cx="76200" cy="76200"/>
          </a:xfrm>
          <a:prstGeom prst="ellipse">
            <a:avLst/>
          </a:prstGeom>
          <a:solidFill>
            <a:srgbClr val="262626"/>
          </a:solidFill>
          <a:ln w="25400" cap="flat" cmpd="sng" algn="ctr">
            <a:solidFill>
              <a:srgbClr val="26262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48" name="Oval 147"/>
          <p:cNvSpPr/>
          <p:nvPr/>
        </p:nvSpPr>
        <p:spPr>
          <a:xfrm>
            <a:off x="3881438" y="3211513"/>
            <a:ext cx="76200" cy="76200"/>
          </a:xfrm>
          <a:prstGeom prst="ellipse">
            <a:avLst/>
          </a:prstGeom>
          <a:solidFill>
            <a:srgbClr val="262626"/>
          </a:solidFill>
          <a:ln w="25400" cap="flat" cmpd="sng" algn="ctr">
            <a:solidFill>
              <a:srgbClr val="262626">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grpSp>
        <p:nvGrpSpPr>
          <p:cNvPr id="149" name="Group 91"/>
          <p:cNvGrpSpPr>
            <a:grpSpLocks/>
          </p:cNvGrpSpPr>
          <p:nvPr/>
        </p:nvGrpSpPr>
        <p:grpSpPr bwMode="auto">
          <a:xfrm>
            <a:off x="457200" y="3579814"/>
            <a:ext cx="2752726" cy="1641475"/>
            <a:chOff x="457203" y="3122335"/>
            <a:chExt cx="2752317" cy="1641772"/>
          </a:xfrm>
        </p:grpSpPr>
        <p:sp>
          <p:nvSpPr>
            <p:cNvPr id="150" name="TextBox 92"/>
            <p:cNvSpPr txBox="1">
              <a:spLocks noChangeArrowheads="1"/>
            </p:cNvSpPr>
            <p:nvPr/>
          </p:nvSpPr>
          <p:spPr bwMode="auto">
            <a:xfrm>
              <a:off x="457203" y="3810000"/>
              <a:ext cx="1911531" cy="954107"/>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Myriad Pro Bold Cond"/>
                  <a:ea typeface="ヒラギノ角ゴ ProN W6"/>
                </a:rPr>
                <a:t>Data gets copied</a:t>
              </a:r>
            </a:p>
          </p:txBody>
        </p:sp>
        <p:cxnSp>
          <p:nvCxnSpPr>
            <p:cNvPr id="151" name="Shape 75"/>
            <p:cNvCxnSpPr>
              <a:stCxn id="150" idx="3"/>
              <a:endCxn id="136" idx="2"/>
            </p:cNvCxnSpPr>
            <p:nvPr/>
          </p:nvCxnSpPr>
          <p:spPr>
            <a:xfrm flipV="1">
              <a:off x="2368734" y="3122335"/>
              <a:ext cx="840786" cy="1164719"/>
            </a:xfrm>
            <a:prstGeom prst="curvedConnector2">
              <a:avLst/>
            </a:prstGeom>
            <a:noFill/>
            <a:ln w="19050" cap="flat" cmpd="sng" algn="ctr">
              <a:solidFill>
                <a:srgbClr val="262626">
                  <a:lumMod val="90000"/>
                  <a:lumOff val="10000"/>
                </a:srgbClr>
              </a:solidFill>
              <a:prstDash val="solid"/>
              <a:headEnd type="none"/>
              <a:tailEnd type="stealth" w="lg" len="lg"/>
            </a:ln>
            <a:effectLst/>
          </p:spPr>
        </p:cxnSp>
      </p:grpSp>
      <p:sp>
        <p:nvSpPr>
          <p:cNvPr id="152" name="TextBox 78"/>
          <p:cNvSpPr txBox="1">
            <a:spLocks noChangeArrowheads="1"/>
          </p:cNvSpPr>
          <p:nvPr/>
        </p:nvSpPr>
        <p:spPr bwMode="auto">
          <a:xfrm>
            <a:off x="1525741" y="2134255"/>
            <a:ext cx="607859"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Text" lastClr="000000"/>
                </a:solidFill>
                <a:effectLst/>
                <a:uLnTx/>
                <a:uFillTx/>
                <a:latin typeface="Myriad Pro Bold Cond"/>
                <a:ea typeface="ヒラギノ角ゴ ProN W6"/>
              </a:rPr>
              <a:t>src</a:t>
            </a:r>
            <a:endParaRPr kumimoji="0" lang="en-US" sz="28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sp>
        <p:nvSpPr>
          <p:cNvPr id="153" name="TextBox 79"/>
          <p:cNvSpPr txBox="1">
            <a:spLocks noChangeArrowheads="1"/>
          </p:cNvSpPr>
          <p:nvPr/>
        </p:nvSpPr>
        <p:spPr bwMode="auto">
          <a:xfrm>
            <a:off x="1525741" y="2972455"/>
            <a:ext cx="647934" cy="523220"/>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Text" lastClr="000000"/>
                </a:solidFill>
                <a:effectLst/>
                <a:uLnTx/>
                <a:uFillTx/>
                <a:latin typeface="Myriad Pro Bold Cond"/>
                <a:ea typeface="ヒラギノ角ゴ ProN W6"/>
              </a:rPr>
              <a:t>dst</a:t>
            </a:r>
            <a:endParaRPr kumimoji="0" lang="en-US" sz="2800" b="0" i="0" u="none" strike="noStrike" kern="0" cap="none" spc="0" normalizeH="0" baseline="0" noProof="0" dirty="0">
              <a:ln>
                <a:noFill/>
              </a:ln>
              <a:solidFill>
                <a:sysClr val="windowText" lastClr="000000"/>
              </a:solidFill>
              <a:effectLst/>
              <a:uLnTx/>
              <a:uFillTx/>
              <a:latin typeface="Myriad Pro Bold Cond"/>
              <a:ea typeface="ヒラギノ角ゴ ProN W6"/>
            </a:endParaRPr>
          </a:p>
        </p:txBody>
      </p:sp>
    </p:spTree>
    <p:extLst>
      <p:ext uri="{BB962C8B-B14F-4D97-AF65-F5344CB8AC3E}">
        <p14:creationId xmlns:p14="http://schemas.microsoft.com/office/powerpoint/2010/main" val="2208791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9"/>
                                        </p:tgtEl>
                                      </p:cBhvr>
                                    </p:animEffect>
                                    <p:set>
                                      <p:cBhvr>
                                        <p:cTn id="7" dur="1" fill="hold">
                                          <p:stCondLst>
                                            <p:cond delay="499"/>
                                          </p:stCondLst>
                                        </p:cTn>
                                        <p:tgtEl>
                                          <p:spTgt spid="9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6" fill="hold" grpId="0" nodeType="clickEffect">
                                  <p:stCondLst>
                                    <p:cond delay="0"/>
                                  </p:stCondLst>
                                  <p:childTnLst>
                                    <p:animEffect transition="out" filter="barn(inHorizontal)">
                                      <p:cBhvr>
                                        <p:cTn id="14" dur="500"/>
                                        <p:tgtEl>
                                          <p:spTgt spid="79"/>
                                        </p:tgtEl>
                                      </p:cBhvr>
                                    </p:animEffect>
                                    <p:set>
                                      <p:cBhvr>
                                        <p:cTn id="15" dur="1" fill="hold">
                                          <p:stCondLst>
                                            <p:cond delay="499"/>
                                          </p:stCondLst>
                                        </p:cTn>
                                        <p:tgtEl>
                                          <p:spTgt spid="79"/>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81"/>
                                        </p:tgtEl>
                                      </p:cBhvr>
                                    </p:animEffect>
                                    <p:set>
                                      <p:cBhvr>
                                        <p:cTn id="20" dur="1" fill="hold">
                                          <p:stCondLst>
                                            <p:cond delay="499"/>
                                          </p:stCondLst>
                                        </p:cTn>
                                        <p:tgtEl>
                                          <p:spTgt spid="81"/>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par>
                                <p:cTn id="24" presetID="10" presetClass="exit" presetSubtype="0" fill="hold" nodeType="withEffect">
                                  <p:stCondLst>
                                    <p:cond delay="0"/>
                                  </p:stCondLst>
                                  <p:childTnLst>
                                    <p:animEffect transition="out" filter="fade">
                                      <p:cBhvr>
                                        <p:cTn id="25" dur="500"/>
                                        <p:tgtEl>
                                          <p:spTgt spid="112"/>
                                        </p:tgtEl>
                                      </p:cBhvr>
                                    </p:animEffect>
                                    <p:set>
                                      <p:cBhvr>
                                        <p:cTn id="26" dur="1" fill="hold">
                                          <p:stCondLst>
                                            <p:cond delay="499"/>
                                          </p:stCondLst>
                                        </p:cTn>
                                        <p:tgtEl>
                                          <p:spTgt spid="112"/>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fade">
                                      <p:cBhvr>
                                        <p:cTn id="29" dur="500"/>
                                        <p:tgtEl>
                                          <p:spTgt spid="1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01"/>
                                        </p:tgtEl>
                                      </p:cBhvr>
                                    </p:animEffect>
                                    <p:set>
                                      <p:cBhvr>
                                        <p:cTn id="34" dur="1" fill="hold">
                                          <p:stCondLst>
                                            <p:cond delay="499"/>
                                          </p:stCondLst>
                                        </p:cTn>
                                        <p:tgtEl>
                                          <p:spTgt spid="10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86"/>
                                        </p:tgtEl>
                                      </p:cBhvr>
                                    </p:animEffect>
                                    <p:set>
                                      <p:cBhvr>
                                        <p:cTn id="37" dur="1" fill="hold">
                                          <p:stCondLst>
                                            <p:cond delay="499"/>
                                          </p:stCondLst>
                                        </p:cTn>
                                        <p:tgtEl>
                                          <p:spTgt spid="86"/>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500"/>
                                        <p:tgtEl>
                                          <p:spTgt spid="106"/>
                                        </p:tgtEl>
                                      </p:cBhvr>
                                    </p:animEffect>
                                  </p:childTnLst>
                                </p:cTn>
                              </p:par>
                              <p:par>
                                <p:cTn id="41" presetID="10" presetClass="entr" presetSubtype="0" fill="hold" nodeType="withEffect">
                                  <p:stCondLst>
                                    <p:cond delay="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fade">
                                      <p:cBhvr>
                                        <p:cTn id="46" dur="500"/>
                                        <p:tgtEl>
                                          <p:spTgt spid="1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30"/>
                                        </p:tgtEl>
                                      </p:cBhvr>
                                    </p:animEffect>
                                    <p:set>
                                      <p:cBhvr>
                                        <p:cTn id="51" dur="1" fill="hold">
                                          <p:stCondLst>
                                            <p:cond delay="499"/>
                                          </p:stCondLst>
                                        </p:cTn>
                                        <p:tgtEl>
                                          <p:spTgt spid="1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2"/>
                                        </p:tgtEl>
                                        <p:attrNameLst>
                                          <p:attrName>style.visibility</p:attrName>
                                        </p:attrNameLst>
                                      </p:cBhvr>
                                      <p:to>
                                        <p:strVal val="visible"/>
                                      </p:to>
                                    </p:set>
                                    <p:animEffect transition="in" filter="fade">
                                      <p:cBhvr>
                                        <p:cTn id="56" dur="500"/>
                                        <p:tgtEl>
                                          <p:spTgt spid="112"/>
                                        </p:tgtEl>
                                      </p:cBhvr>
                                    </p:animEffect>
                                  </p:childTnLst>
                                </p:cTn>
                              </p:par>
                              <p:par>
                                <p:cTn id="57" presetID="10" presetClass="exit" presetSubtype="0" fill="hold" nodeType="withEffect">
                                  <p:stCondLst>
                                    <p:cond delay="0"/>
                                  </p:stCondLst>
                                  <p:childTnLst>
                                    <p:animEffect transition="out" filter="fade">
                                      <p:cBhvr>
                                        <p:cTn id="58" dur="500"/>
                                        <p:tgtEl>
                                          <p:spTgt spid="115"/>
                                        </p:tgtEl>
                                      </p:cBhvr>
                                    </p:animEffect>
                                    <p:set>
                                      <p:cBhvr>
                                        <p:cTn id="59" dur="1" fill="hold">
                                          <p:stCondLst>
                                            <p:cond delay="499"/>
                                          </p:stCondLst>
                                        </p:cTn>
                                        <p:tgtEl>
                                          <p:spTgt spid="11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80"/>
                                        </p:tgtEl>
                                      </p:cBhvr>
                                    </p:animEffect>
                                    <p:set>
                                      <p:cBhvr>
                                        <p:cTn id="62" dur="1" fill="hold">
                                          <p:stCondLst>
                                            <p:cond delay="499"/>
                                          </p:stCondLst>
                                        </p:cTn>
                                        <p:tgtEl>
                                          <p:spTgt spid="80"/>
                                        </p:tgtEl>
                                        <p:attrNameLst>
                                          <p:attrName>style.visibility</p:attrName>
                                        </p:attrNameLst>
                                      </p:cBhvr>
                                      <p:to>
                                        <p:strVal val="hidden"/>
                                      </p:to>
                                    </p:set>
                                  </p:childTnLst>
                                </p:cTn>
                              </p:par>
                              <p:par>
                                <p:cTn id="63" presetID="22" presetClass="entr" presetSubtype="4" fill="hold" grpId="1"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wipe(down)">
                                      <p:cBhvr>
                                        <p:cTn id="65" dur="500"/>
                                        <p:tgtEl>
                                          <p:spTgt spid="7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500"/>
                                        <p:tgtEl>
                                          <p:spTgt spid="99"/>
                                        </p:tgtEl>
                                      </p:cBhvr>
                                    </p:animEffect>
                                  </p:childTnLst>
                                </p:cTn>
                              </p:par>
                              <p:par>
                                <p:cTn id="71" presetID="10" presetClass="exit" presetSubtype="0" fill="hold" nodeType="withEffect">
                                  <p:stCondLst>
                                    <p:cond delay="0"/>
                                  </p:stCondLst>
                                  <p:childTnLst>
                                    <p:animEffect transition="out" filter="fade">
                                      <p:cBhvr>
                                        <p:cTn id="72" dur="500"/>
                                        <p:tgtEl>
                                          <p:spTgt spid="100"/>
                                        </p:tgtEl>
                                      </p:cBhvr>
                                    </p:animEffect>
                                    <p:set>
                                      <p:cBhvr>
                                        <p:cTn id="73" dur="1" fill="hold">
                                          <p:stCondLst>
                                            <p:cond delay="499"/>
                                          </p:stCondLst>
                                        </p:cTn>
                                        <p:tgtEl>
                                          <p:spTgt spid="100"/>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46"/>
                                        </p:tgtEl>
                                        <p:attrNameLst>
                                          <p:attrName>style.visibility</p:attrName>
                                        </p:attrNameLst>
                                      </p:cBhvr>
                                      <p:to>
                                        <p:strVal val="visible"/>
                                      </p:to>
                                    </p:set>
                                    <p:animEffect transition="in" filter="fade">
                                      <p:cBhvr>
                                        <p:cTn id="78" dur="500"/>
                                        <p:tgtEl>
                                          <p:spTgt spid="146"/>
                                        </p:tgtEl>
                                      </p:cBhvr>
                                    </p:animEffect>
                                  </p:childTnLst>
                                </p:cTn>
                              </p:par>
                              <p:par>
                                <p:cTn id="79" presetID="10" presetClass="exit" presetSubtype="0" fill="hold" nodeType="withEffect">
                                  <p:stCondLst>
                                    <p:cond delay="0"/>
                                  </p:stCondLst>
                                  <p:childTnLst>
                                    <p:animEffect transition="out" filter="fade">
                                      <p:cBhvr>
                                        <p:cTn id="80" dur="500"/>
                                        <p:tgtEl>
                                          <p:spTgt spid="145"/>
                                        </p:tgtEl>
                                      </p:cBhvr>
                                    </p:animEffect>
                                    <p:set>
                                      <p:cBhvr>
                                        <p:cTn id="81" dur="1" fill="hold">
                                          <p:stCondLst>
                                            <p:cond delay="499"/>
                                          </p:stCondLst>
                                        </p:cTn>
                                        <p:tgtEl>
                                          <p:spTgt spid="14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36"/>
                                        </p:tgtEl>
                                        <p:attrNameLst>
                                          <p:attrName>style.visibility</p:attrName>
                                        </p:attrNameLst>
                                      </p:cBhvr>
                                      <p:to>
                                        <p:strVal val="visible"/>
                                      </p:to>
                                    </p:set>
                                    <p:animEffect transition="in" filter="wipe(down)">
                                      <p:cBhvr>
                                        <p:cTn id="86" dur="500"/>
                                        <p:tgtEl>
                                          <p:spTgt spid="136"/>
                                        </p:tgtEl>
                                      </p:cBhvr>
                                    </p:animEffect>
                                  </p:childTnLst>
                                </p:cTn>
                              </p:par>
                              <p:par>
                                <p:cTn id="87" presetID="10" presetClass="entr" presetSubtype="0" fill="hold" nodeType="withEffect">
                                  <p:stCondLst>
                                    <p:cond delay="0"/>
                                  </p:stCondLst>
                                  <p:childTnLst>
                                    <p:set>
                                      <p:cBhvr>
                                        <p:cTn id="88" dur="1" fill="hold">
                                          <p:stCondLst>
                                            <p:cond delay="0"/>
                                          </p:stCondLst>
                                        </p:cTn>
                                        <p:tgtEl>
                                          <p:spTgt spid="149"/>
                                        </p:tgtEl>
                                        <p:attrNameLst>
                                          <p:attrName>style.visibility</p:attrName>
                                        </p:attrNameLst>
                                      </p:cBhvr>
                                      <p:to>
                                        <p:strVal val="visible"/>
                                      </p:to>
                                    </p:set>
                                    <p:animEffect transition="in" filter="fade">
                                      <p:cBhvr>
                                        <p:cTn id="8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1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We Want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3" descr="C:\1nenad\ireland-fields-sky-clou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95400"/>
            <a:ext cx="650240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1494169" y="6495147"/>
            <a:ext cx="132267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V. </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Milutinovic</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10626731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1A5712"/>
                </a:solidFill>
                <a:latin typeface="Garamond"/>
                <a:cs typeface="Garamond"/>
              </a:rPr>
              <a:t>RowClone: Intra-Subarray (II)</a:t>
            </a:r>
            <a:endParaRPr lang="en-US" dirty="0"/>
          </a:p>
        </p:txBody>
      </p:sp>
      <p:grpSp>
        <p:nvGrpSpPr>
          <p:cNvPr id="209" name="Group 107"/>
          <p:cNvGrpSpPr/>
          <p:nvPr/>
        </p:nvGrpSpPr>
        <p:grpSpPr>
          <a:xfrm>
            <a:off x="3276600" y="1219200"/>
            <a:ext cx="2286000" cy="2133600"/>
            <a:chOff x="3276600" y="1219200"/>
            <a:chExt cx="2286000" cy="2286000"/>
          </a:xfrm>
        </p:grpSpPr>
        <p:cxnSp>
          <p:nvCxnSpPr>
            <p:cNvPr id="210" name="Straight Connector 209"/>
            <p:cNvCxnSpPr/>
            <p:nvPr/>
          </p:nvCxnSpPr>
          <p:spPr>
            <a:xfrm rot="5400000" flipH="1" flipV="1">
              <a:off x="2133600" y="2362200"/>
              <a:ext cx="2286000" cy="0"/>
            </a:xfrm>
            <a:prstGeom prst="line">
              <a:avLst/>
            </a:prstGeom>
            <a:noFill/>
            <a:ln w="38100" cap="flat" cmpd="sng" algn="ctr">
              <a:solidFill>
                <a:srgbClr val="262626"/>
              </a:solidFill>
              <a:prstDash val="solid"/>
              <a:headEnd type="none" w="med" len="med"/>
              <a:tailEnd type="none" w="med" len="med"/>
            </a:ln>
            <a:effectLst/>
          </p:spPr>
        </p:cxnSp>
        <p:cxnSp>
          <p:nvCxnSpPr>
            <p:cNvPr id="211" name="Straight Connector 210"/>
            <p:cNvCxnSpPr/>
            <p:nvPr/>
          </p:nvCxnSpPr>
          <p:spPr>
            <a:xfrm rot="5400000" flipH="1" flipV="1">
              <a:off x="2590799" y="2362200"/>
              <a:ext cx="2286000" cy="0"/>
            </a:xfrm>
            <a:prstGeom prst="line">
              <a:avLst/>
            </a:prstGeom>
            <a:noFill/>
            <a:ln w="38100" cap="flat" cmpd="sng" algn="ctr">
              <a:solidFill>
                <a:srgbClr val="262626"/>
              </a:solidFill>
              <a:prstDash val="solid"/>
              <a:headEnd type="none" w="med" len="med"/>
              <a:tailEnd type="none" w="med" len="med"/>
            </a:ln>
            <a:effectLst/>
          </p:spPr>
        </p:cxnSp>
        <p:cxnSp>
          <p:nvCxnSpPr>
            <p:cNvPr id="212" name="Straight Connector 211"/>
            <p:cNvCxnSpPr/>
            <p:nvPr/>
          </p:nvCxnSpPr>
          <p:spPr>
            <a:xfrm rot="5400000" flipH="1" flipV="1">
              <a:off x="3047999" y="2362200"/>
              <a:ext cx="2286000" cy="0"/>
            </a:xfrm>
            <a:prstGeom prst="line">
              <a:avLst/>
            </a:prstGeom>
            <a:noFill/>
            <a:ln w="38100" cap="flat" cmpd="sng" algn="ctr">
              <a:solidFill>
                <a:srgbClr val="262626"/>
              </a:solidFill>
              <a:prstDash val="solid"/>
              <a:headEnd type="none" w="med" len="med"/>
              <a:tailEnd type="none" w="med" len="med"/>
            </a:ln>
            <a:effectLst/>
          </p:spPr>
        </p:cxnSp>
        <p:cxnSp>
          <p:nvCxnSpPr>
            <p:cNvPr id="213" name="Straight Connector 212"/>
            <p:cNvCxnSpPr/>
            <p:nvPr/>
          </p:nvCxnSpPr>
          <p:spPr>
            <a:xfrm rot="5400000" flipH="1" flipV="1">
              <a:off x="3505200" y="2362200"/>
              <a:ext cx="2286000" cy="0"/>
            </a:xfrm>
            <a:prstGeom prst="line">
              <a:avLst/>
            </a:prstGeom>
            <a:noFill/>
            <a:ln w="38100" cap="flat" cmpd="sng" algn="ctr">
              <a:solidFill>
                <a:srgbClr val="262626"/>
              </a:solidFill>
              <a:prstDash val="solid"/>
              <a:headEnd type="none" w="med" len="med"/>
              <a:tailEnd type="none" w="med" len="med"/>
            </a:ln>
            <a:effectLst/>
          </p:spPr>
        </p:cxnSp>
        <p:cxnSp>
          <p:nvCxnSpPr>
            <p:cNvPr id="214" name="Straight Connector 213"/>
            <p:cNvCxnSpPr/>
            <p:nvPr/>
          </p:nvCxnSpPr>
          <p:spPr>
            <a:xfrm rot="5400000" flipH="1" flipV="1">
              <a:off x="3962400" y="2362200"/>
              <a:ext cx="2286000" cy="0"/>
            </a:xfrm>
            <a:prstGeom prst="line">
              <a:avLst/>
            </a:prstGeom>
            <a:noFill/>
            <a:ln w="38100" cap="flat" cmpd="sng" algn="ctr">
              <a:solidFill>
                <a:srgbClr val="262626"/>
              </a:solidFill>
              <a:prstDash val="solid"/>
              <a:headEnd type="none" w="med" len="med"/>
              <a:tailEnd type="none" w="med" len="med"/>
            </a:ln>
            <a:effectLst/>
          </p:spPr>
        </p:cxnSp>
        <p:cxnSp>
          <p:nvCxnSpPr>
            <p:cNvPr id="215" name="Straight Connector 214"/>
            <p:cNvCxnSpPr/>
            <p:nvPr/>
          </p:nvCxnSpPr>
          <p:spPr>
            <a:xfrm rot="5400000" flipH="1" flipV="1">
              <a:off x="4419600" y="2362200"/>
              <a:ext cx="2286000" cy="0"/>
            </a:xfrm>
            <a:prstGeom prst="line">
              <a:avLst/>
            </a:prstGeom>
            <a:noFill/>
            <a:ln w="38100" cap="flat" cmpd="sng" algn="ctr">
              <a:solidFill>
                <a:srgbClr val="262626"/>
              </a:solidFill>
              <a:prstDash val="solid"/>
              <a:headEnd type="none" w="med" len="med"/>
              <a:tailEnd type="none" w="med" len="med"/>
            </a:ln>
            <a:effectLst/>
          </p:spPr>
        </p:cxnSp>
      </p:grpSp>
      <p:sp>
        <p:nvSpPr>
          <p:cNvPr id="216" name="Oval 215"/>
          <p:cNvSpPr/>
          <p:nvPr/>
        </p:nvSpPr>
        <p:spPr>
          <a:xfrm>
            <a:off x="3505200"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17" name="Oval 216"/>
          <p:cNvSpPr/>
          <p:nvPr/>
        </p:nvSpPr>
        <p:spPr>
          <a:xfrm>
            <a:off x="3962400"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c</a:t>
            </a:r>
          </a:p>
        </p:txBody>
      </p:sp>
      <p:sp>
        <p:nvSpPr>
          <p:cNvPr id="218" name="Oval 217"/>
          <p:cNvSpPr/>
          <p:nvPr/>
        </p:nvSpPr>
        <p:spPr>
          <a:xfrm>
            <a:off x="4419600"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19" name="Oval 218"/>
          <p:cNvSpPr/>
          <p:nvPr/>
        </p:nvSpPr>
        <p:spPr>
          <a:xfrm>
            <a:off x="4876800"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o</a:t>
            </a:r>
          </a:p>
        </p:txBody>
      </p:sp>
      <p:sp>
        <p:nvSpPr>
          <p:cNvPr id="220" name="Oval 219"/>
          <p:cNvSpPr/>
          <p:nvPr/>
        </p:nvSpPr>
        <p:spPr>
          <a:xfrm>
            <a:off x="5334000"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w</a:t>
            </a:r>
          </a:p>
        </p:txBody>
      </p:sp>
      <p:sp>
        <p:nvSpPr>
          <p:cNvPr id="221" name="Oval 220"/>
          <p:cNvSpPr/>
          <p:nvPr/>
        </p:nvSpPr>
        <p:spPr>
          <a:xfrm>
            <a:off x="3505200"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2" name="Oval 221"/>
          <p:cNvSpPr/>
          <p:nvPr/>
        </p:nvSpPr>
        <p:spPr>
          <a:xfrm>
            <a:off x="3962400"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3" name="Oval 222"/>
          <p:cNvSpPr/>
          <p:nvPr/>
        </p:nvSpPr>
        <p:spPr>
          <a:xfrm>
            <a:off x="4419600"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4" name="Oval 223"/>
          <p:cNvSpPr/>
          <p:nvPr/>
        </p:nvSpPr>
        <p:spPr>
          <a:xfrm>
            <a:off x="4876800"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5" name="Oval 224"/>
          <p:cNvSpPr/>
          <p:nvPr/>
        </p:nvSpPr>
        <p:spPr>
          <a:xfrm>
            <a:off x="5334000"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6" name="Oval 225"/>
          <p:cNvSpPr/>
          <p:nvPr/>
        </p:nvSpPr>
        <p:spPr>
          <a:xfrm>
            <a:off x="3025941" y="1371600"/>
            <a:ext cx="457200" cy="457200"/>
          </a:xfrm>
          <a:prstGeom prst="ellipse">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s</a:t>
            </a:r>
          </a:p>
        </p:txBody>
      </p:sp>
      <p:sp>
        <p:nvSpPr>
          <p:cNvPr id="227" name="Oval 226"/>
          <p:cNvSpPr/>
          <p:nvPr/>
        </p:nvSpPr>
        <p:spPr>
          <a:xfrm>
            <a:off x="3025941" y="18288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28" name="Oval 227"/>
          <p:cNvSpPr/>
          <p:nvPr/>
        </p:nvSpPr>
        <p:spPr>
          <a:xfrm>
            <a:off x="3505200"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s</a:t>
            </a:r>
          </a:p>
        </p:txBody>
      </p:sp>
      <p:sp>
        <p:nvSpPr>
          <p:cNvPr id="229" name="Oval 228"/>
          <p:cNvSpPr/>
          <p:nvPr/>
        </p:nvSpPr>
        <p:spPr>
          <a:xfrm>
            <a:off x="3962402"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t</a:t>
            </a:r>
          </a:p>
        </p:txBody>
      </p:sp>
      <p:sp>
        <p:nvSpPr>
          <p:cNvPr id="230" name="Oval 229"/>
          <p:cNvSpPr/>
          <p:nvPr/>
        </p:nvSpPr>
        <p:spPr>
          <a:xfrm>
            <a:off x="4876800"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o</a:t>
            </a:r>
          </a:p>
        </p:txBody>
      </p:sp>
      <p:sp>
        <p:nvSpPr>
          <p:cNvPr id="231" name="Oval 230"/>
          <p:cNvSpPr/>
          <p:nvPr/>
        </p:nvSpPr>
        <p:spPr>
          <a:xfrm>
            <a:off x="5334002"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w</a:t>
            </a:r>
          </a:p>
        </p:txBody>
      </p:sp>
      <p:sp>
        <p:nvSpPr>
          <p:cNvPr id="232" name="Oval 231"/>
          <p:cNvSpPr/>
          <p:nvPr/>
        </p:nvSpPr>
        <p:spPr>
          <a:xfrm>
            <a:off x="3025942"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d</a:t>
            </a:r>
          </a:p>
        </p:txBody>
      </p:sp>
      <p:sp>
        <p:nvSpPr>
          <p:cNvPr id="233" name="Oval 232"/>
          <p:cNvSpPr/>
          <p:nvPr/>
        </p:nvSpPr>
        <p:spPr>
          <a:xfrm>
            <a:off x="4419601" y="22860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34" name="Oval 233"/>
          <p:cNvSpPr/>
          <p:nvPr/>
        </p:nvSpPr>
        <p:spPr>
          <a:xfrm>
            <a:off x="3025941"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235" name="Oval 234"/>
          <p:cNvSpPr/>
          <p:nvPr/>
        </p:nvSpPr>
        <p:spPr>
          <a:xfrm>
            <a:off x="3505200"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236" name="Oval 235"/>
          <p:cNvSpPr/>
          <p:nvPr/>
        </p:nvSpPr>
        <p:spPr>
          <a:xfrm>
            <a:off x="3962400"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237" name="Oval 236"/>
          <p:cNvSpPr/>
          <p:nvPr/>
        </p:nvSpPr>
        <p:spPr>
          <a:xfrm>
            <a:off x="4419600"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238" name="Oval 237"/>
          <p:cNvSpPr/>
          <p:nvPr/>
        </p:nvSpPr>
        <p:spPr>
          <a:xfrm>
            <a:off x="4876800"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239" name="Oval 238"/>
          <p:cNvSpPr/>
          <p:nvPr/>
        </p:nvSpPr>
        <p:spPr>
          <a:xfrm>
            <a:off x="5334000" y="27432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cxnSp>
        <p:nvCxnSpPr>
          <p:cNvPr id="240" name="Curved Connector 239"/>
          <p:cNvCxnSpPr/>
          <p:nvPr/>
        </p:nvCxnSpPr>
        <p:spPr>
          <a:xfrm rot="10800000" flipV="1">
            <a:off x="3030646" y="1538260"/>
            <a:ext cx="1588" cy="2259904"/>
          </a:xfrm>
          <a:prstGeom prst="curvedConnector3">
            <a:avLst>
              <a:gd name="adj1" fmla="val 52121553"/>
            </a:avLst>
          </a:prstGeom>
          <a:noFill/>
          <a:ln w="38100" cap="flat" cmpd="sng" algn="ctr">
            <a:solidFill>
              <a:srgbClr val="C00000"/>
            </a:solidFill>
            <a:prstDash val="solid"/>
            <a:headEnd type="none" w="med" len="med"/>
            <a:tailEnd type="triangle" w="lg" len="lg"/>
          </a:ln>
          <a:effectLst/>
        </p:spPr>
      </p:cxnSp>
      <p:cxnSp>
        <p:nvCxnSpPr>
          <p:cNvPr id="241" name="Curved Connector 240"/>
          <p:cNvCxnSpPr/>
          <p:nvPr/>
        </p:nvCxnSpPr>
        <p:spPr>
          <a:xfrm flipV="1">
            <a:off x="5791200" y="2563562"/>
            <a:ext cx="1588" cy="1258275"/>
          </a:xfrm>
          <a:prstGeom prst="curvedConnector3">
            <a:avLst>
              <a:gd name="adj1" fmla="val 41200832"/>
            </a:avLst>
          </a:prstGeom>
          <a:noFill/>
          <a:ln w="38100" cap="flat" cmpd="sng" algn="ctr">
            <a:solidFill>
              <a:srgbClr val="C00000"/>
            </a:solidFill>
            <a:prstDash val="solid"/>
            <a:headEnd type="none" w="med" len="med"/>
            <a:tailEnd type="triangle" w="lg" len="lg"/>
          </a:ln>
          <a:effectLst/>
        </p:spPr>
      </p:cxnSp>
      <p:sp>
        <p:nvSpPr>
          <p:cNvPr id="242" name="TextBox 241"/>
          <p:cNvSpPr txBox="1"/>
          <p:nvPr/>
        </p:nvSpPr>
        <p:spPr>
          <a:xfrm>
            <a:off x="3500421" y="4038600"/>
            <a:ext cx="183357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lumMod val="95000"/>
                    <a:lumOff val="5000"/>
                  </a:srgbClr>
                </a:solidFill>
                <a:effectLst/>
                <a:uLnTx/>
                <a:uFillTx/>
                <a:latin typeface="Myriad Pro Bold Cond"/>
                <a:ea typeface="ヒラギノ角ゴ ProN W6"/>
              </a:rPr>
              <a:t>Row Buffer</a:t>
            </a:r>
          </a:p>
        </p:txBody>
      </p:sp>
      <p:sp>
        <p:nvSpPr>
          <p:cNvPr id="243" name="Rounded Rectangle 242"/>
          <p:cNvSpPr/>
          <p:nvPr/>
        </p:nvSpPr>
        <p:spPr>
          <a:xfrm>
            <a:off x="30480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grpSp>
        <p:nvGrpSpPr>
          <p:cNvPr id="244" name="Group 76"/>
          <p:cNvGrpSpPr/>
          <p:nvPr/>
        </p:nvGrpSpPr>
        <p:grpSpPr>
          <a:xfrm>
            <a:off x="3025941" y="2286000"/>
            <a:ext cx="2765259" cy="457200"/>
            <a:chOff x="3048000" y="3733800"/>
            <a:chExt cx="2765259" cy="457200"/>
          </a:xfrm>
        </p:grpSpPr>
        <p:sp>
          <p:nvSpPr>
            <p:cNvPr id="245" name="Oval 244"/>
            <p:cNvSpPr/>
            <p:nvPr/>
          </p:nvSpPr>
          <p:spPr>
            <a:xfrm>
              <a:off x="3527259"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46" name="Oval 245"/>
            <p:cNvSpPr/>
            <p:nvPr/>
          </p:nvSpPr>
          <p:spPr>
            <a:xfrm>
              <a:off x="3984459"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c</a:t>
              </a:r>
            </a:p>
          </p:txBody>
        </p:sp>
        <p:sp>
          <p:nvSpPr>
            <p:cNvPr id="247" name="Oval 246"/>
            <p:cNvSpPr/>
            <p:nvPr/>
          </p:nvSpPr>
          <p:spPr>
            <a:xfrm>
              <a:off x="4441659"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48" name="Oval 247"/>
            <p:cNvSpPr/>
            <p:nvPr/>
          </p:nvSpPr>
          <p:spPr>
            <a:xfrm>
              <a:off x="4898859"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o</a:t>
              </a:r>
            </a:p>
          </p:txBody>
        </p:sp>
        <p:sp>
          <p:nvSpPr>
            <p:cNvPr id="249" name="Oval 248"/>
            <p:cNvSpPr/>
            <p:nvPr/>
          </p:nvSpPr>
          <p:spPr>
            <a:xfrm>
              <a:off x="5356059"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w</a:t>
              </a:r>
            </a:p>
          </p:txBody>
        </p:sp>
        <p:sp>
          <p:nvSpPr>
            <p:cNvPr id="250" name="Oval 249"/>
            <p:cNvSpPr/>
            <p:nvPr/>
          </p:nvSpPr>
          <p:spPr>
            <a:xfrm>
              <a:off x="3048000" y="3733800"/>
              <a:ext cx="457200" cy="457200"/>
            </a:xfrm>
            <a:prstGeom prst="ellipse">
              <a:avLst/>
            </a:prstGeom>
            <a:solidFill>
              <a:srgbClr val="17365D"/>
            </a:solidFill>
            <a:ln w="25400" cap="flat" cmpd="sng" algn="ctr">
              <a:solidFill>
                <a:srgbClr val="17365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s</a:t>
              </a:r>
            </a:p>
          </p:txBody>
        </p:sp>
      </p:grpSp>
      <p:sp>
        <p:nvSpPr>
          <p:cNvPr id="251" name="Rounded Rectangle 250"/>
          <p:cNvSpPr/>
          <p:nvPr/>
        </p:nvSpPr>
        <p:spPr>
          <a:xfrm>
            <a:off x="35052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52" name="Rounded Rectangle 251"/>
          <p:cNvSpPr/>
          <p:nvPr/>
        </p:nvSpPr>
        <p:spPr>
          <a:xfrm>
            <a:off x="39624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53" name="Rounded Rectangle 252"/>
          <p:cNvSpPr/>
          <p:nvPr/>
        </p:nvSpPr>
        <p:spPr>
          <a:xfrm>
            <a:off x="44196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54" name="Rounded Rectangle 253"/>
          <p:cNvSpPr/>
          <p:nvPr/>
        </p:nvSpPr>
        <p:spPr>
          <a:xfrm>
            <a:off x="48768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255" name="Rounded Rectangle 254"/>
          <p:cNvSpPr/>
          <p:nvPr/>
        </p:nvSpPr>
        <p:spPr>
          <a:xfrm>
            <a:off x="5334000" y="33528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grpSp>
        <p:nvGrpSpPr>
          <p:cNvPr id="256" name="Group 88"/>
          <p:cNvGrpSpPr/>
          <p:nvPr/>
        </p:nvGrpSpPr>
        <p:grpSpPr>
          <a:xfrm>
            <a:off x="3048000" y="3352800"/>
            <a:ext cx="2743200" cy="685800"/>
            <a:chOff x="3048000" y="7696200"/>
            <a:chExt cx="2743200" cy="685800"/>
          </a:xfrm>
        </p:grpSpPr>
        <p:sp>
          <p:nvSpPr>
            <p:cNvPr id="257" name="Rounded Rectangle 256"/>
            <p:cNvSpPr/>
            <p:nvPr/>
          </p:nvSpPr>
          <p:spPr>
            <a:xfrm>
              <a:off x="30480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s</a:t>
              </a:r>
            </a:p>
          </p:txBody>
        </p:sp>
        <p:sp>
          <p:nvSpPr>
            <p:cNvPr id="258" name="Rounded Rectangle 257"/>
            <p:cNvSpPr/>
            <p:nvPr/>
          </p:nvSpPr>
          <p:spPr>
            <a:xfrm>
              <a:off x="35052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59" name="Rounded Rectangle 258"/>
            <p:cNvSpPr/>
            <p:nvPr/>
          </p:nvSpPr>
          <p:spPr>
            <a:xfrm>
              <a:off x="39624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c</a:t>
              </a:r>
            </a:p>
          </p:txBody>
        </p:sp>
        <p:sp>
          <p:nvSpPr>
            <p:cNvPr id="260" name="Rounded Rectangle 259"/>
            <p:cNvSpPr/>
            <p:nvPr/>
          </p:nvSpPr>
          <p:spPr>
            <a:xfrm>
              <a:off x="44196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r</a:t>
              </a:r>
            </a:p>
          </p:txBody>
        </p:sp>
        <p:sp>
          <p:nvSpPr>
            <p:cNvPr id="261" name="Rounded Rectangle 260"/>
            <p:cNvSpPr/>
            <p:nvPr/>
          </p:nvSpPr>
          <p:spPr>
            <a:xfrm>
              <a:off x="48768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o</a:t>
              </a:r>
            </a:p>
          </p:txBody>
        </p:sp>
        <p:sp>
          <p:nvSpPr>
            <p:cNvPr id="262" name="Rounded Rectangle 261"/>
            <p:cNvSpPr/>
            <p:nvPr/>
          </p:nvSpPr>
          <p:spPr>
            <a:xfrm>
              <a:off x="5334000" y="7696200"/>
              <a:ext cx="457200" cy="6858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latin typeface="Corbel"/>
                  <a:ea typeface="ヒラギノ角ゴ ProN W6"/>
                </a:rPr>
                <a:t>w</a:t>
              </a:r>
            </a:p>
          </p:txBody>
        </p:sp>
      </p:grpSp>
      <p:sp>
        <p:nvSpPr>
          <p:cNvPr id="263" name="Rounded Rectangle 262"/>
          <p:cNvSpPr/>
          <p:nvPr/>
        </p:nvSpPr>
        <p:spPr>
          <a:xfrm>
            <a:off x="457200" y="4724400"/>
            <a:ext cx="8382000" cy="609600"/>
          </a:xfrm>
          <a:prstGeom prst="roundRect">
            <a:avLst/>
          </a:prstGeom>
          <a:solidFill>
            <a:sysClr val="window" lastClr="FFFFFF"/>
          </a:solidFill>
          <a:ln w="25400" cap="flat" cmpd="sng" algn="ctr">
            <a:solidFill>
              <a:srgbClr val="262626"/>
            </a:solidFill>
            <a:prstDash val="solid"/>
          </a:ln>
          <a:effectLst/>
        </p:spPr>
        <p:txBody>
          <a:bodyPr lIns="2743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solidFill>
                <a:effectLst/>
                <a:uLnTx/>
                <a:uFillTx/>
                <a:latin typeface="Arial" pitchFamily="34" charset="0"/>
                <a:ea typeface="ヒラギノ角ゴ ProN W6"/>
                <a:cs typeface="Arial" pitchFamily="34" charset="0"/>
              </a:rPr>
              <a:t>1</a:t>
            </a:r>
            <a:r>
              <a:rPr kumimoji="0" lang="en-US" sz="2800" b="0" i="0" u="none" strike="noStrike" kern="0" cap="none" spc="0" normalizeH="0" baseline="0" noProof="0" dirty="0">
                <a:ln>
                  <a:noFill/>
                </a:ln>
                <a:solidFill>
                  <a:srgbClr val="262626"/>
                </a:solidFill>
                <a:effectLst/>
                <a:uLnTx/>
                <a:uFillTx/>
                <a:latin typeface="Corbel"/>
                <a:ea typeface="ヒラギノ角ゴ ProN W6"/>
              </a:rPr>
              <a:t>. </a:t>
            </a:r>
            <a:r>
              <a:rPr kumimoji="0" lang="en-US" sz="2800" b="1" i="0" u="none" strike="noStrike" kern="0" cap="none" spc="0" normalizeH="0" baseline="0" noProof="0" dirty="0">
                <a:ln>
                  <a:noFill/>
                </a:ln>
                <a:solidFill>
                  <a:srgbClr val="262626"/>
                </a:solidFill>
                <a:effectLst/>
                <a:uLnTx/>
                <a:uFillTx/>
                <a:latin typeface="Corbel"/>
                <a:ea typeface="ヒラギノ角ゴ ProN W6"/>
              </a:rPr>
              <a:t>Activate</a:t>
            </a:r>
            <a:r>
              <a:rPr kumimoji="0" lang="en-US" sz="2800" b="0" i="0" u="none" strike="noStrike" kern="0" cap="none" spc="0" normalizeH="0" baseline="0" noProof="0" dirty="0">
                <a:ln>
                  <a:noFill/>
                </a:ln>
                <a:solidFill>
                  <a:srgbClr val="262626"/>
                </a:solidFill>
                <a:effectLst/>
                <a:uLnTx/>
                <a:uFillTx/>
                <a:latin typeface="Corbel"/>
                <a:ea typeface="ヒラギノ角ゴ ProN W6"/>
              </a:rPr>
              <a:t>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src</a:t>
            </a:r>
            <a:r>
              <a:rPr kumimoji="0" lang="en-US" sz="2800" b="0" i="0" u="none" strike="noStrike" kern="0" cap="none" spc="0" normalizeH="0" baseline="0" noProof="0" dirty="0">
                <a:ln>
                  <a:noFill/>
                </a:ln>
                <a:solidFill>
                  <a:srgbClr val="262626"/>
                </a:solidFill>
                <a:effectLst/>
                <a:uLnTx/>
                <a:uFillTx/>
                <a:latin typeface="Corbel"/>
                <a:ea typeface="ヒラギノ角ゴ ProN W6"/>
              </a:rPr>
              <a:t> row (copy data from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src</a:t>
            </a:r>
            <a:r>
              <a:rPr kumimoji="0" lang="en-US" sz="2800" b="0" i="0" u="none" strike="noStrike" kern="0" cap="none" spc="0" normalizeH="0" baseline="0" noProof="0" dirty="0">
                <a:ln>
                  <a:noFill/>
                </a:ln>
                <a:solidFill>
                  <a:srgbClr val="262626"/>
                </a:solidFill>
                <a:effectLst/>
                <a:uLnTx/>
                <a:uFillTx/>
                <a:latin typeface="Corbel"/>
                <a:ea typeface="ヒラギノ角ゴ ProN W6"/>
              </a:rPr>
              <a:t> to row buffer)</a:t>
            </a:r>
          </a:p>
        </p:txBody>
      </p:sp>
      <p:sp>
        <p:nvSpPr>
          <p:cNvPr id="264" name="Rounded Rectangle 263"/>
          <p:cNvSpPr/>
          <p:nvPr/>
        </p:nvSpPr>
        <p:spPr>
          <a:xfrm>
            <a:off x="457200" y="5486400"/>
            <a:ext cx="8382000" cy="914400"/>
          </a:xfrm>
          <a:prstGeom prst="roundRect">
            <a:avLst/>
          </a:prstGeom>
          <a:solidFill>
            <a:sysClr val="window" lastClr="FFFFFF"/>
          </a:solidFill>
          <a:ln w="25400" cap="flat" cmpd="sng" algn="ctr">
            <a:solidFill>
              <a:srgbClr val="262626"/>
            </a:solidFill>
            <a:prstDash val="solid"/>
          </a:ln>
          <a:effectLst/>
        </p:spPr>
        <p:txBody>
          <a:bodyPr lIns="274320" rtlCol="0" anchor="ctr"/>
          <a:lstStyle/>
          <a:p>
            <a:pPr marL="346075" marR="0" lvl="0" indent="-346075"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solidFill>
                <a:effectLst/>
                <a:uLnTx/>
                <a:uFillTx/>
                <a:latin typeface="Arial" pitchFamily="34" charset="0"/>
                <a:ea typeface="ヒラギノ角ゴ ProN W6"/>
                <a:cs typeface="Arial" pitchFamily="34" charset="0"/>
              </a:rPr>
              <a:t>2</a:t>
            </a:r>
            <a:r>
              <a:rPr kumimoji="0" lang="en-US" sz="2800" b="0" i="0" u="none" strike="noStrike" kern="0" cap="none" spc="0" normalizeH="0" baseline="0" noProof="0" dirty="0">
                <a:ln>
                  <a:noFill/>
                </a:ln>
                <a:solidFill>
                  <a:srgbClr val="262626"/>
                </a:solidFill>
                <a:effectLst/>
                <a:uLnTx/>
                <a:uFillTx/>
                <a:latin typeface="Corbel"/>
                <a:ea typeface="ヒラギノ角ゴ ProN W6"/>
              </a:rPr>
              <a:t>. </a:t>
            </a:r>
            <a:r>
              <a:rPr kumimoji="0" lang="en-US" sz="2800" b="1" i="0" u="none" strike="noStrike" kern="0" cap="none" spc="0" normalizeH="0" baseline="0" noProof="0" dirty="0">
                <a:ln>
                  <a:noFill/>
                </a:ln>
                <a:solidFill>
                  <a:srgbClr val="262626"/>
                </a:solidFill>
                <a:effectLst/>
                <a:uLnTx/>
                <a:uFillTx/>
                <a:latin typeface="Corbel"/>
                <a:ea typeface="ヒラギノ角ゴ ProN W6"/>
              </a:rPr>
              <a:t>Activate</a:t>
            </a:r>
            <a:r>
              <a:rPr kumimoji="0" lang="en-US" sz="2800" b="0" i="0" u="none" strike="noStrike" kern="0" cap="none" spc="0" normalizeH="0" baseline="0" noProof="0" dirty="0">
                <a:ln>
                  <a:noFill/>
                </a:ln>
                <a:solidFill>
                  <a:srgbClr val="262626"/>
                </a:solidFill>
                <a:effectLst/>
                <a:uLnTx/>
                <a:uFillTx/>
                <a:latin typeface="Corbel"/>
                <a:ea typeface="ヒラギノ角ゴ ProN W6"/>
              </a:rPr>
              <a:t>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dst</a:t>
            </a:r>
            <a:r>
              <a:rPr kumimoji="0" lang="en-US" sz="2800" b="0" i="0" u="none" strike="noStrike" kern="0" cap="none" spc="0" normalizeH="0" baseline="0" noProof="0" dirty="0">
                <a:ln>
                  <a:noFill/>
                </a:ln>
                <a:solidFill>
                  <a:srgbClr val="262626"/>
                </a:solidFill>
                <a:effectLst/>
                <a:uLnTx/>
                <a:uFillTx/>
                <a:latin typeface="Corbel"/>
                <a:ea typeface="ヒラギノ角ゴ ProN W6"/>
              </a:rPr>
              <a:t> row (disconnect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src</a:t>
            </a:r>
            <a:r>
              <a:rPr kumimoji="0" lang="en-US" sz="2800" b="0" i="0" u="none" strike="noStrike" kern="0" cap="none" spc="0" normalizeH="0" baseline="0" noProof="0" dirty="0">
                <a:ln>
                  <a:noFill/>
                </a:ln>
                <a:solidFill>
                  <a:srgbClr val="262626"/>
                </a:solidFill>
                <a:effectLst/>
                <a:uLnTx/>
                <a:uFillTx/>
                <a:latin typeface="Corbel"/>
                <a:ea typeface="ヒラギノ角ゴ ProN W6"/>
              </a:rPr>
              <a:t> from row buffer, connect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dst</a:t>
            </a:r>
            <a:r>
              <a:rPr kumimoji="0" lang="en-US" sz="2800" b="0" i="0" u="none" strike="noStrike" kern="0" cap="none" spc="0" normalizeH="0" baseline="0" noProof="0" dirty="0">
                <a:ln>
                  <a:noFill/>
                </a:ln>
                <a:solidFill>
                  <a:srgbClr val="262626"/>
                </a:solidFill>
                <a:effectLst/>
                <a:uLnTx/>
                <a:uFillTx/>
                <a:latin typeface="Corbel"/>
                <a:ea typeface="ヒラギノ角ゴ ProN W6"/>
              </a:rPr>
              <a:t> – copy data from row buffer to </a:t>
            </a:r>
            <a:r>
              <a:rPr kumimoji="0" lang="en-US" sz="2800" b="0" i="0" u="none" strike="noStrike" kern="0" cap="none" spc="0" normalizeH="0" baseline="0" noProof="0" dirty="0" err="1">
                <a:ln>
                  <a:noFill/>
                </a:ln>
                <a:solidFill>
                  <a:srgbClr val="262626"/>
                </a:solidFill>
                <a:effectLst/>
                <a:uLnTx/>
                <a:uFillTx/>
                <a:latin typeface="Corbel"/>
                <a:ea typeface="ヒラギノ角ゴ ProN W6"/>
              </a:rPr>
              <a:t>dst</a:t>
            </a:r>
            <a:r>
              <a:rPr kumimoji="0" lang="en-US" sz="2800" b="0" i="0" u="none" strike="noStrike" kern="0" cap="none" spc="0" normalizeH="0" baseline="0" noProof="0" dirty="0">
                <a:ln>
                  <a:noFill/>
                </a:ln>
                <a:solidFill>
                  <a:srgbClr val="262626"/>
                </a:solidFill>
                <a:effectLst/>
                <a:uLnTx/>
                <a:uFillTx/>
                <a:latin typeface="Corbel"/>
                <a:ea typeface="ヒラギノ角ゴ ProN W6"/>
              </a:rPr>
              <a:t>)</a:t>
            </a:r>
          </a:p>
        </p:txBody>
      </p:sp>
    </p:spTree>
    <p:extLst>
      <p:ext uri="{BB962C8B-B14F-4D97-AF65-F5344CB8AC3E}">
        <p14:creationId xmlns:p14="http://schemas.microsoft.com/office/powerpoint/2010/main" val="1989886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56"/>
                                        </p:tgtEl>
                                        <p:attrNameLst>
                                          <p:attrName>style.visibility</p:attrName>
                                        </p:attrNameLst>
                                      </p:cBhvr>
                                      <p:to>
                                        <p:strVal val="visible"/>
                                      </p:to>
                                    </p:set>
                                    <p:animEffect transition="in" filter="fade">
                                      <p:cBhvr>
                                        <p:cTn id="10" dur="500"/>
                                        <p:tgtEl>
                                          <p:spTgt spid="2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xit" presetSubtype="0" fill="hold" nodeType="withEffect">
                                  <p:stCondLst>
                                    <p:cond delay="0"/>
                                  </p:stCondLst>
                                  <p:childTnLst>
                                    <p:animEffect transition="out" filter="fade">
                                      <p:cBhvr>
                                        <p:cTn id="20" dur="500"/>
                                        <p:tgtEl>
                                          <p:spTgt spid="240"/>
                                        </p:tgtEl>
                                      </p:cBhvr>
                                    </p:animEffect>
                                    <p:set>
                                      <p:cBhvr>
                                        <p:cTn id="21" dur="1" fill="hold">
                                          <p:stCondLst>
                                            <p:cond delay="499"/>
                                          </p:stCondLst>
                                        </p:cTn>
                                        <p:tgtEl>
                                          <p:spTgt spid="24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44"/>
                                        </p:tgtEl>
                                        <p:attrNameLst>
                                          <p:attrName>style.visibility</p:attrName>
                                        </p:attrNameLst>
                                      </p:cBhvr>
                                      <p:to>
                                        <p:strVal val="visible"/>
                                      </p:to>
                                    </p:set>
                                    <p:animEffect transition="in" filter="fade">
                                      <p:cBhvr>
                                        <p:cTn id="24" dur="500"/>
                                        <p:tgtEl>
                                          <p:spTgt spid="2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fade">
                                      <p:cBhvr>
                                        <p:cTn id="2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6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1A5712"/>
                </a:solidFill>
                <a:latin typeface="Garamond"/>
                <a:cs typeface="Garamond"/>
              </a:rPr>
              <a:t>RowClone: Inter-Bank</a:t>
            </a:r>
            <a:endParaRPr lang="en-US" dirty="0"/>
          </a:p>
        </p:txBody>
      </p:sp>
      <p:sp>
        <p:nvSpPr>
          <p:cNvPr id="84" name="Rounded Rectangle 83"/>
          <p:cNvSpPr/>
          <p:nvPr/>
        </p:nvSpPr>
        <p:spPr>
          <a:xfrm>
            <a:off x="1660269" y="1475095"/>
            <a:ext cx="4800600" cy="3505200"/>
          </a:xfrm>
          <a:prstGeom prst="roundRect">
            <a:avLst>
              <a:gd name="adj" fmla="val 5683"/>
            </a:avLst>
          </a:prstGeom>
          <a:solidFill>
            <a:sysClr val="window" lastClr="FFFFFF"/>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a:ea typeface="ヒラギノ角ゴ ProN W6"/>
            </a:endParaRPr>
          </a:p>
        </p:txBody>
      </p:sp>
      <p:cxnSp>
        <p:nvCxnSpPr>
          <p:cNvPr id="85" name="Straight Arrow Connector 84"/>
          <p:cNvCxnSpPr/>
          <p:nvPr/>
        </p:nvCxnSpPr>
        <p:spPr>
          <a:xfrm rot="5400000">
            <a:off x="-550326" y="3276600"/>
            <a:ext cx="3658394" cy="794"/>
          </a:xfrm>
          <a:prstGeom prst="straightConnector1">
            <a:avLst/>
          </a:prstGeom>
          <a:noFill/>
          <a:ln w="38100" cap="flat" cmpd="sng" algn="ctr">
            <a:solidFill>
              <a:srgbClr val="262626">
                <a:lumMod val="75000"/>
                <a:lumOff val="25000"/>
              </a:srgbClr>
            </a:solidFill>
            <a:prstDash val="solid"/>
            <a:headEnd type="stealth" w="lg" len="lg"/>
            <a:tailEnd type="stealth" w="lg" len="lg"/>
          </a:ln>
          <a:effectLst/>
        </p:spPr>
      </p:cxnSp>
      <p:sp>
        <p:nvSpPr>
          <p:cNvPr id="86" name="TextBox 85"/>
          <p:cNvSpPr txBox="1"/>
          <p:nvPr/>
        </p:nvSpPr>
        <p:spPr>
          <a:xfrm rot="16200000">
            <a:off x="-788653" y="2949549"/>
            <a:ext cx="30764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62626">
                    <a:lumMod val="95000"/>
                    <a:lumOff val="5000"/>
                  </a:srgbClr>
                </a:solidFill>
                <a:effectLst/>
                <a:uLnTx/>
                <a:uFillTx/>
                <a:latin typeface="Myriad Pro Bold Cond"/>
                <a:ea typeface="ヒラギノ角ゴ ProN W6"/>
              </a:rPr>
              <a:t>Memory Channel</a:t>
            </a:r>
          </a:p>
        </p:txBody>
      </p:sp>
      <p:sp>
        <p:nvSpPr>
          <p:cNvPr id="87" name="Rounded Rectangle 86"/>
          <p:cNvSpPr/>
          <p:nvPr/>
        </p:nvSpPr>
        <p:spPr>
          <a:xfrm>
            <a:off x="1888869" y="1627495"/>
            <a:ext cx="685800" cy="3200400"/>
          </a:xfrm>
          <a:prstGeom prst="roundRect">
            <a:avLst/>
          </a:prstGeom>
          <a:solidFill>
            <a:sysClr val="window" lastClr="FFFFFF"/>
          </a:solidFill>
          <a:ln w="28575" cap="flat" cmpd="sng" algn="ctr">
            <a:solidFill>
              <a:srgbClr val="262626"/>
            </a:solidFill>
            <a:prstDash val="solid"/>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62626"/>
                </a:solidFill>
                <a:effectLst/>
                <a:uLnTx/>
                <a:uFillTx/>
                <a:latin typeface="Corbel"/>
                <a:ea typeface="ヒラギノ角ゴ ProN W6"/>
              </a:rPr>
              <a:t>Chip I/O</a:t>
            </a:r>
          </a:p>
        </p:txBody>
      </p:sp>
      <p:cxnSp>
        <p:nvCxnSpPr>
          <p:cNvPr id="88" name="Straight Arrow Connector 87"/>
          <p:cNvCxnSpPr>
            <a:stCxn id="87" idx="1"/>
          </p:cNvCxnSpPr>
          <p:nvPr/>
        </p:nvCxnSpPr>
        <p:spPr>
          <a:xfrm rot="10800000">
            <a:off x="1279269" y="3227695"/>
            <a:ext cx="609600" cy="1588"/>
          </a:xfrm>
          <a:prstGeom prst="straightConnector1">
            <a:avLst/>
          </a:prstGeom>
          <a:noFill/>
          <a:ln w="38100" cap="flat" cmpd="sng" algn="ctr">
            <a:solidFill>
              <a:srgbClr val="262626">
                <a:lumMod val="75000"/>
                <a:lumOff val="25000"/>
              </a:srgbClr>
            </a:solidFill>
            <a:prstDash val="solid"/>
            <a:headEnd type="none" w="med" len="med"/>
            <a:tailEnd type="none" w="med" len="med"/>
          </a:ln>
          <a:effectLst/>
        </p:spPr>
      </p:cxnSp>
      <p:sp>
        <p:nvSpPr>
          <p:cNvPr id="89" name="Rounded Rectangle 88"/>
          <p:cNvSpPr/>
          <p:nvPr/>
        </p:nvSpPr>
        <p:spPr>
          <a:xfrm>
            <a:off x="2803269" y="1627495"/>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0" name="Rounded Rectangle 89"/>
          <p:cNvSpPr/>
          <p:nvPr/>
        </p:nvSpPr>
        <p:spPr>
          <a:xfrm>
            <a:off x="4632069" y="1627495"/>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262626"/>
                </a:solidFill>
                <a:effectLst/>
                <a:uLnTx/>
                <a:uFillTx/>
                <a:latin typeface="Corbel"/>
                <a:ea typeface="ヒラギノ角ゴ ProN W6"/>
              </a:rPr>
              <a:t>Bank</a:t>
            </a:r>
          </a:p>
        </p:txBody>
      </p:sp>
      <p:sp>
        <p:nvSpPr>
          <p:cNvPr id="91" name="Rounded Rectangle 90"/>
          <p:cNvSpPr/>
          <p:nvPr/>
        </p:nvSpPr>
        <p:spPr>
          <a:xfrm>
            <a:off x="2803269" y="3532495"/>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2" name="Rounded Rectangle 91"/>
          <p:cNvSpPr/>
          <p:nvPr/>
        </p:nvSpPr>
        <p:spPr>
          <a:xfrm>
            <a:off x="4632069" y="3532495"/>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ヒラギノ角ゴ ProN W6"/>
            </a:endParaRPr>
          </a:p>
        </p:txBody>
      </p:sp>
      <p:cxnSp>
        <p:nvCxnSpPr>
          <p:cNvPr id="93" name="Straight Arrow Connector 92"/>
          <p:cNvCxnSpPr/>
          <p:nvPr/>
        </p:nvCxnSpPr>
        <p:spPr>
          <a:xfrm rot="10800000">
            <a:off x="2574669" y="3227695"/>
            <a:ext cx="3657600" cy="1588"/>
          </a:xfrm>
          <a:prstGeom prst="straightConnector1">
            <a:avLst/>
          </a:prstGeom>
          <a:noFill/>
          <a:ln w="38100" cap="flat" cmpd="sng" algn="ctr">
            <a:solidFill>
              <a:srgbClr val="262626">
                <a:lumMod val="75000"/>
                <a:lumOff val="25000"/>
              </a:srgbClr>
            </a:solidFill>
            <a:prstDash val="solid"/>
            <a:headEnd type="none" w="med" len="med"/>
            <a:tailEnd type="none" w="med" len="med"/>
          </a:ln>
          <a:effectLst/>
        </p:spPr>
      </p:cxnSp>
      <p:cxnSp>
        <p:nvCxnSpPr>
          <p:cNvPr id="94" name="Straight Connector 93"/>
          <p:cNvCxnSpPr>
            <a:stCxn id="90" idx="2"/>
            <a:endCxn id="92" idx="0"/>
          </p:cNvCxnSpPr>
          <p:nvPr/>
        </p:nvCxnSpPr>
        <p:spPr>
          <a:xfrm rot="5400000">
            <a:off x="5127369" y="3227695"/>
            <a:ext cx="609600" cy="0"/>
          </a:xfrm>
          <a:prstGeom prst="line">
            <a:avLst/>
          </a:prstGeom>
          <a:noFill/>
          <a:ln w="38100" cap="flat" cmpd="sng" algn="ctr">
            <a:solidFill>
              <a:srgbClr val="262626">
                <a:lumMod val="75000"/>
                <a:lumOff val="25000"/>
              </a:srgbClr>
            </a:solidFill>
            <a:prstDash val="solid"/>
            <a:headEnd type="none" w="med" len="med"/>
            <a:tailEnd type="none" w="med" len="med"/>
          </a:ln>
          <a:effectLst/>
        </p:spPr>
      </p:cxnSp>
      <p:cxnSp>
        <p:nvCxnSpPr>
          <p:cNvPr id="95" name="Straight Connector 94"/>
          <p:cNvCxnSpPr>
            <a:stCxn id="89" idx="2"/>
            <a:endCxn id="91" idx="0"/>
          </p:cNvCxnSpPr>
          <p:nvPr/>
        </p:nvCxnSpPr>
        <p:spPr>
          <a:xfrm rot="5400000">
            <a:off x="3298569" y="3227695"/>
            <a:ext cx="609600" cy="0"/>
          </a:xfrm>
          <a:prstGeom prst="line">
            <a:avLst/>
          </a:prstGeom>
          <a:noFill/>
          <a:ln w="38100" cap="flat" cmpd="sng" algn="ctr">
            <a:solidFill>
              <a:srgbClr val="262626">
                <a:lumMod val="75000"/>
                <a:lumOff val="25000"/>
              </a:srgbClr>
            </a:solidFill>
            <a:prstDash val="solid"/>
            <a:headEnd type="none" w="med" len="med"/>
            <a:tailEnd type="none" w="med" len="med"/>
          </a:ln>
          <a:effectLst/>
        </p:spPr>
      </p:cxnSp>
      <p:grpSp>
        <p:nvGrpSpPr>
          <p:cNvPr id="96" name="Group 95"/>
          <p:cNvGrpSpPr/>
          <p:nvPr/>
        </p:nvGrpSpPr>
        <p:grpSpPr>
          <a:xfrm>
            <a:off x="2590800" y="2922895"/>
            <a:ext cx="3657600" cy="609600"/>
            <a:chOff x="3810000" y="3352800"/>
            <a:chExt cx="3657600" cy="609600"/>
          </a:xfrm>
        </p:grpSpPr>
        <p:cxnSp>
          <p:nvCxnSpPr>
            <p:cNvPr id="97" name="Straight Arrow Connector 96"/>
            <p:cNvCxnSpPr/>
            <p:nvPr/>
          </p:nvCxnSpPr>
          <p:spPr>
            <a:xfrm rot="10800000">
              <a:off x="3810000" y="3657600"/>
              <a:ext cx="3657600" cy="1588"/>
            </a:xfrm>
            <a:prstGeom prst="straightConnector1">
              <a:avLst/>
            </a:prstGeom>
            <a:noFill/>
            <a:ln w="76200" cap="flat" cmpd="sng" algn="ctr">
              <a:solidFill>
                <a:srgbClr val="C00000"/>
              </a:solidFill>
              <a:prstDash val="solid"/>
              <a:headEnd type="none" w="med" len="med"/>
              <a:tailEnd type="none" w="med" len="med"/>
            </a:ln>
            <a:effectLst/>
          </p:spPr>
        </p:cxnSp>
        <p:cxnSp>
          <p:nvCxnSpPr>
            <p:cNvPr id="98" name="Straight Connector 97"/>
            <p:cNvCxnSpPr/>
            <p:nvPr/>
          </p:nvCxnSpPr>
          <p:spPr>
            <a:xfrm rot="5400000">
              <a:off x="6347604" y="3657600"/>
              <a:ext cx="609600" cy="0"/>
            </a:xfrm>
            <a:prstGeom prst="line">
              <a:avLst/>
            </a:prstGeom>
            <a:noFill/>
            <a:ln w="76200" cap="flat" cmpd="sng" algn="ctr">
              <a:solidFill>
                <a:srgbClr val="C00000"/>
              </a:solidFill>
              <a:prstDash val="solid"/>
              <a:headEnd type="none" w="med" len="med"/>
              <a:tailEnd type="none" w="med" len="med"/>
            </a:ln>
            <a:effectLst/>
          </p:spPr>
        </p:cxnSp>
        <p:cxnSp>
          <p:nvCxnSpPr>
            <p:cNvPr id="99" name="Straight Connector 98"/>
            <p:cNvCxnSpPr/>
            <p:nvPr/>
          </p:nvCxnSpPr>
          <p:spPr>
            <a:xfrm rot="5400000">
              <a:off x="4513053" y="3657600"/>
              <a:ext cx="609600" cy="0"/>
            </a:xfrm>
            <a:prstGeom prst="line">
              <a:avLst/>
            </a:prstGeom>
            <a:noFill/>
            <a:ln w="76200" cap="flat" cmpd="sng" algn="ctr">
              <a:solidFill>
                <a:srgbClr val="C00000"/>
              </a:solidFill>
              <a:prstDash val="solid"/>
              <a:headEnd type="none" w="med" len="med"/>
              <a:tailEnd type="none" w="med" len="med"/>
            </a:ln>
            <a:effectLst/>
          </p:spPr>
        </p:cxnSp>
      </p:grpSp>
      <p:sp>
        <p:nvSpPr>
          <p:cNvPr id="100" name="TextBox 99"/>
          <p:cNvSpPr txBox="1"/>
          <p:nvPr/>
        </p:nvSpPr>
        <p:spPr>
          <a:xfrm>
            <a:off x="6781800" y="2694295"/>
            <a:ext cx="20574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lumMod val="95000"/>
                    <a:lumOff val="5000"/>
                  </a:srgbClr>
                </a:solidFill>
                <a:effectLst/>
                <a:uLnTx/>
                <a:uFillTx/>
                <a:latin typeface="Myriad Pro Bold Cond"/>
                <a:ea typeface="ヒラギノ角ゴ ProN W6"/>
              </a:rPr>
              <a:t>Shared internal bus</a:t>
            </a:r>
          </a:p>
        </p:txBody>
      </p:sp>
      <p:cxnSp>
        <p:nvCxnSpPr>
          <p:cNvPr id="101" name="Straight Arrow Connector 100"/>
          <p:cNvCxnSpPr>
            <a:stCxn id="100" idx="1"/>
          </p:cNvCxnSpPr>
          <p:nvPr/>
        </p:nvCxnSpPr>
        <p:spPr>
          <a:xfrm rot="10800000" flipV="1">
            <a:off x="6248400" y="3171349"/>
            <a:ext cx="533400" cy="56346"/>
          </a:xfrm>
          <a:prstGeom prst="straightConnector1">
            <a:avLst/>
          </a:prstGeom>
          <a:noFill/>
          <a:ln w="28575" cap="flat" cmpd="sng" algn="ctr">
            <a:solidFill>
              <a:srgbClr val="262626">
                <a:lumMod val="75000"/>
                <a:lumOff val="25000"/>
              </a:srgbClr>
            </a:solidFill>
            <a:prstDash val="solid"/>
            <a:tailEnd type="arrow"/>
          </a:ln>
          <a:effectLst/>
        </p:spPr>
      </p:cxnSp>
      <p:sp>
        <p:nvSpPr>
          <p:cNvPr id="102" name="Rectangle 101"/>
          <p:cNvSpPr/>
          <p:nvPr/>
        </p:nvSpPr>
        <p:spPr>
          <a:xfrm>
            <a:off x="2803634" y="2084695"/>
            <a:ext cx="1600200" cy="304800"/>
          </a:xfrm>
          <a:prstGeom prst="rect">
            <a:avLst/>
          </a:prstGeom>
          <a:solidFill>
            <a:srgbClr val="6F2926"/>
          </a:solidFill>
          <a:ln w="25400" cap="flat" cmpd="sng" algn="ctr">
            <a:solidFill>
              <a:srgbClr val="6F29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103" name="Rectangle 102"/>
          <p:cNvSpPr/>
          <p:nvPr/>
        </p:nvSpPr>
        <p:spPr>
          <a:xfrm>
            <a:off x="4632434" y="3989695"/>
            <a:ext cx="1600200" cy="304800"/>
          </a:xfrm>
          <a:prstGeom prst="rect">
            <a:avLst/>
          </a:prstGeom>
          <a:solidFill>
            <a:srgbClr val="262626"/>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cxnSp>
        <p:nvCxnSpPr>
          <p:cNvPr id="104" name="Elbow Connector 103"/>
          <p:cNvCxnSpPr>
            <a:stCxn id="89" idx="2"/>
            <a:endCxn id="92" idx="0"/>
          </p:cNvCxnSpPr>
          <p:nvPr/>
        </p:nvCxnSpPr>
        <p:spPr>
          <a:xfrm rot="16200000" flipH="1">
            <a:off x="4212969" y="2313295"/>
            <a:ext cx="609600" cy="1828800"/>
          </a:xfrm>
          <a:prstGeom prst="bentConnector3">
            <a:avLst>
              <a:gd name="adj1" fmla="val 50000"/>
            </a:avLst>
          </a:prstGeom>
          <a:noFill/>
          <a:ln w="38100" cap="flat" cmpd="sng" algn="ctr">
            <a:solidFill>
              <a:srgbClr val="C00000"/>
            </a:solidFill>
            <a:prstDash val="solid"/>
            <a:headEnd type="none" w="med" len="med"/>
            <a:tailEnd type="triangle" w="lg" len="med"/>
          </a:ln>
          <a:effectLst/>
        </p:spPr>
      </p:cxnSp>
      <p:sp>
        <p:nvSpPr>
          <p:cNvPr id="105" name="Rectangle 104"/>
          <p:cNvSpPr/>
          <p:nvPr/>
        </p:nvSpPr>
        <p:spPr>
          <a:xfrm>
            <a:off x="3457755" y="2084695"/>
            <a:ext cx="304800" cy="304800"/>
          </a:xfrm>
          <a:prstGeom prst="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106" name="Rounded Rectangle 105"/>
          <p:cNvSpPr/>
          <p:nvPr/>
        </p:nvSpPr>
        <p:spPr>
          <a:xfrm>
            <a:off x="304800" y="5257800"/>
            <a:ext cx="8534400" cy="1219200"/>
          </a:xfrm>
          <a:prstGeom prst="roundRect">
            <a:avLst/>
          </a:prstGeom>
          <a:solidFill>
            <a:sysClr val="window" lastClr="FFFFFF"/>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solidFill>
                <a:effectLst/>
                <a:uLnTx/>
                <a:uFillTx/>
                <a:latin typeface="Corbel"/>
                <a:ea typeface="ヒラギノ角ゴ ProN W6"/>
              </a:rPr>
              <a:t>Overlap the latency of the read and the write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FF0000"/>
                </a:solidFill>
                <a:effectLst/>
                <a:uLnTx/>
                <a:uFillTx/>
                <a:latin typeface="Arial" pitchFamily="34" charset="0"/>
                <a:ea typeface="ヒラギノ角ゴ ProN W6"/>
                <a:cs typeface="Arial" pitchFamily="34" charset="0"/>
              </a:rPr>
              <a:t>1.9</a:t>
            </a:r>
            <a:r>
              <a:rPr kumimoji="0" lang="en-US" sz="3200" b="1" i="0" u="none" strike="noStrike" kern="0" cap="none" spc="0" normalizeH="0" baseline="0" noProof="0" dirty="0">
                <a:ln>
                  <a:noFill/>
                </a:ln>
                <a:solidFill>
                  <a:srgbClr val="FF0000"/>
                </a:solidFill>
                <a:effectLst/>
                <a:uLnTx/>
                <a:uFillTx/>
                <a:latin typeface="Corbel"/>
                <a:ea typeface="ヒラギノ角ゴ ProN W6"/>
              </a:rPr>
              <a:t>X</a:t>
            </a:r>
            <a:r>
              <a:rPr kumimoji="0" lang="en-US" sz="3200" b="1" i="0" u="none" strike="noStrike" kern="0" cap="none" spc="0" normalizeH="0" baseline="0" noProof="0" dirty="0">
                <a:ln>
                  <a:noFill/>
                </a:ln>
                <a:solidFill>
                  <a:srgbClr val="262626"/>
                </a:solidFill>
                <a:effectLst/>
                <a:uLnTx/>
                <a:uFillTx/>
                <a:latin typeface="Corbel"/>
                <a:ea typeface="ヒラギノ角ゴ ProN W6"/>
              </a:rPr>
              <a:t> latency reduction, </a:t>
            </a:r>
            <a:r>
              <a:rPr kumimoji="0" lang="en-US" sz="2800" b="1" i="0" u="none" strike="noStrike" kern="0" cap="none" spc="0" normalizeH="0" baseline="0" noProof="0" dirty="0">
                <a:ln>
                  <a:noFill/>
                </a:ln>
                <a:solidFill>
                  <a:srgbClr val="FF0000"/>
                </a:solidFill>
                <a:effectLst/>
                <a:uLnTx/>
                <a:uFillTx/>
                <a:latin typeface="Arial" pitchFamily="34" charset="0"/>
                <a:ea typeface="ヒラギノ角ゴ ProN W6"/>
                <a:cs typeface="Arial" pitchFamily="34" charset="0"/>
              </a:rPr>
              <a:t>3.2</a:t>
            </a:r>
            <a:r>
              <a:rPr kumimoji="0" lang="en-US" sz="3200" b="1" i="0" u="none" strike="noStrike" kern="0" cap="none" spc="0" normalizeH="0" baseline="0" noProof="0" dirty="0">
                <a:ln>
                  <a:noFill/>
                </a:ln>
                <a:solidFill>
                  <a:srgbClr val="FF0000"/>
                </a:solidFill>
                <a:effectLst/>
                <a:uLnTx/>
                <a:uFillTx/>
                <a:latin typeface="Corbel"/>
                <a:ea typeface="ヒラギノ角ゴ ProN W6"/>
              </a:rPr>
              <a:t>X</a:t>
            </a:r>
            <a:r>
              <a:rPr kumimoji="0" lang="en-US" sz="3200" b="1" i="0" u="none" strike="noStrike" kern="0" cap="none" spc="0" normalizeH="0" baseline="0" noProof="0" dirty="0">
                <a:ln>
                  <a:noFill/>
                </a:ln>
                <a:solidFill>
                  <a:srgbClr val="262626"/>
                </a:solidFill>
                <a:effectLst/>
                <a:uLnTx/>
                <a:uFillTx/>
                <a:latin typeface="Corbel"/>
                <a:ea typeface="ヒラギノ角ゴ ProN W6"/>
              </a:rPr>
              <a:t> energy reduction </a:t>
            </a:r>
          </a:p>
        </p:txBody>
      </p:sp>
      <p:sp>
        <p:nvSpPr>
          <p:cNvPr id="107" name="Rectangle 106"/>
          <p:cNvSpPr/>
          <p:nvPr/>
        </p:nvSpPr>
        <p:spPr>
          <a:xfrm>
            <a:off x="3733800" y="2084695"/>
            <a:ext cx="304800" cy="304800"/>
          </a:xfrm>
          <a:prstGeom prst="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108" name="Rectangle 107"/>
          <p:cNvSpPr/>
          <p:nvPr/>
        </p:nvSpPr>
        <p:spPr>
          <a:xfrm>
            <a:off x="4031675" y="2084695"/>
            <a:ext cx="304800" cy="304800"/>
          </a:xfrm>
          <a:prstGeom prst="rect">
            <a:avLst/>
          </a:prstGeom>
          <a:solidFill>
            <a:srgbClr val="4F6128"/>
          </a:solidFill>
          <a:ln w="25400" cap="flat" cmpd="sng" algn="ctr">
            <a:solidFill>
              <a:srgbClr val="4F6128">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Tree>
    <p:extLst>
      <p:ext uri="{BB962C8B-B14F-4D97-AF65-F5344CB8AC3E}">
        <p14:creationId xmlns:p14="http://schemas.microsoft.com/office/powerpoint/2010/main" val="5802037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96"/>
                                        </p:tgtEl>
                                      </p:cBhvr>
                                    </p:animEffect>
                                    <p:set>
                                      <p:cBhvr>
                                        <p:cTn id="18" dur="1" fill="hold">
                                          <p:stCondLst>
                                            <p:cond delay="499"/>
                                          </p:stCondLst>
                                        </p:cTn>
                                        <p:tgtEl>
                                          <p:spTgt spid="9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500"/>
                                        <p:tgtEl>
                                          <p:spTgt spid="10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animEffect transition="in" filter="fade">
                                      <p:cBhvr>
                                        <p:cTn id="29" dur="500"/>
                                        <p:tgtEl>
                                          <p:spTgt spid="10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8"/>
                                        </p:tgtEl>
                                        <p:attrNameLst>
                                          <p:attrName>style.visibility</p:attrName>
                                        </p:attrNameLst>
                                      </p:cBhvr>
                                      <p:to>
                                        <p:strVal val="visible"/>
                                      </p:to>
                                    </p:set>
                                    <p:animEffect transition="in" filter="fade">
                                      <p:cBhvr>
                                        <p:cTn id="32" dur="500"/>
                                        <p:tgtEl>
                                          <p:spTgt spid="10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fade">
                                      <p:cBhvr>
                                        <p:cTn id="35" dur="500"/>
                                        <p:tgtEl>
                                          <p:spTgt spid="10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4"/>
                                        </p:tgtEl>
                                        <p:attrNameLst>
                                          <p:attrName>style.visibility</p:attrName>
                                        </p:attrNameLst>
                                      </p:cBhvr>
                                      <p:to>
                                        <p:strVal val="visible"/>
                                      </p:to>
                                    </p:set>
                                    <p:animEffect transition="in" filter="fade">
                                      <p:cBhvr>
                                        <p:cTn id="40" dur="500"/>
                                        <p:tgtEl>
                                          <p:spTgt spid="104"/>
                                        </p:tgtEl>
                                      </p:cBhvr>
                                    </p:animEffect>
                                  </p:childTnLst>
                                </p:cTn>
                              </p:par>
                              <p:par>
                                <p:cTn id="41" presetID="42" presetClass="path" presetSubtype="0" accel="50000" decel="50000" fill="hold" grpId="1" nodeType="withEffect">
                                  <p:stCondLst>
                                    <p:cond delay="0"/>
                                  </p:stCondLst>
                                  <p:childTnLst>
                                    <p:animMotion origin="layout" path="M -1.11111E-6 8.60315E-7 L -1.11111E-6 0.14431 " pathEditMode="relative" rAng="0" ptsTypes="AA">
                                      <p:cBhvr>
                                        <p:cTn id="42" dur="500" fill="hold"/>
                                        <p:tgtEl>
                                          <p:spTgt spid="105"/>
                                        </p:tgtEl>
                                        <p:attrNameLst>
                                          <p:attrName>ppt_x</p:attrName>
                                          <p:attrName>ppt_y</p:attrName>
                                        </p:attrNameLst>
                                      </p:cBhvr>
                                      <p:rCtr x="0" y="72"/>
                                    </p:animMotion>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1.11111E-6 8.60315E-7 L -1.11111E-6 0.14431 " pathEditMode="relative" rAng="0" ptsTypes="AA">
                                      <p:cBhvr>
                                        <p:cTn id="45" dur="500" fill="hold"/>
                                        <p:tgtEl>
                                          <p:spTgt spid="107"/>
                                        </p:tgtEl>
                                        <p:attrNameLst>
                                          <p:attrName>ppt_x</p:attrName>
                                          <p:attrName>ppt_y</p:attrName>
                                        </p:attrNameLst>
                                      </p:cBhvr>
                                      <p:rCtr x="0" y="72"/>
                                    </p:animMotion>
                                  </p:childTnLst>
                                </p:cTn>
                              </p:par>
                              <p:par>
                                <p:cTn id="46" presetID="63" presetClass="path" presetSubtype="0" accel="50000" decel="50000" fill="hold" grpId="2" nodeType="withEffect">
                                  <p:stCondLst>
                                    <p:cond delay="0"/>
                                  </p:stCondLst>
                                  <p:childTnLst>
                                    <p:animMotion origin="layout" path="M -1.11111E-6 0.14431 L 0.19722 0.14431 " pathEditMode="relative" rAng="0" ptsTypes="AA">
                                      <p:cBhvr>
                                        <p:cTn id="47" dur="500" fill="hold"/>
                                        <p:tgtEl>
                                          <p:spTgt spid="105"/>
                                        </p:tgtEl>
                                        <p:attrNameLst>
                                          <p:attrName>ppt_x</p:attrName>
                                          <p:attrName>ppt_y</p:attrName>
                                        </p:attrNameLst>
                                      </p:cBhvr>
                                      <p:rCtr x="99" y="0"/>
                                    </p:animMotion>
                                  </p:childTnLst>
                                </p:cTn>
                              </p:par>
                            </p:childTnLst>
                          </p:cTn>
                        </p:par>
                        <p:par>
                          <p:cTn id="48" fill="hold">
                            <p:stCondLst>
                              <p:cond delay="1000"/>
                            </p:stCondLst>
                            <p:childTnLst>
                              <p:par>
                                <p:cTn id="49" presetID="42" presetClass="path" presetSubtype="0" accel="50000" decel="50000" fill="hold" grpId="3" nodeType="afterEffect">
                                  <p:stCondLst>
                                    <p:cond delay="0"/>
                                  </p:stCondLst>
                                  <p:childTnLst>
                                    <p:animMotion origin="layout" path="M 0.19722 0.14431 L 0.19722 0.27752 " pathEditMode="relative" rAng="0" ptsTypes="AA">
                                      <p:cBhvr>
                                        <p:cTn id="50" dur="500" fill="hold"/>
                                        <p:tgtEl>
                                          <p:spTgt spid="105"/>
                                        </p:tgtEl>
                                        <p:attrNameLst>
                                          <p:attrName>ppt_x</p:attrName>
                                          <p:attrName>ppt_y</p:attrName>
                                        </p:attrNameLst>
                                      </p:cBhvr>
                                      <p:rCtr x="0" y="67"/>
                                    </p:animMotion>
                                  </p:childTnLst>
                                </p:cTn>
                              </p:par>
                              <p:par>
                                <p:cTn id="51" presetID="63" presetClass="path" presetSubtype="0" accel="50000" decel="50000" fill="hold" grpId="2" nodeType="withEffect">
                                  <p:stCondLst>
                                    <p:cond delay="0"/>
                                  </p:stCondLst>
                                  <p:childTnLst>
                                    <p:animMotion origin="layout" path="M -1.11111E-6 0.14431 L 0.19722 0.14431 " pathEditMode="relative" rAng="0" ptsTypes="AA">
                                      <p:cBhvr>
                                        <p:cTn id="52" dur="500" fill="hold"/>
                                        <p:tgtEl>
                                          <p:spTgt spid="107"/>
                                        </p:tgtEl>
                                        <p:attrNameLst>
                                          <p:attrName>ppt_x</p:attrName>
                                          <p:attrName>ppt_y</p:attrName>
                                        </p:attrNameLst>
                                      </p:cBhvr>
                                      <p:rCtr x="99" y="0"/>
                                    </p:animMotion>
                                  </p:childTnLst>
                                </p:cTn>
                              </p:par>
                              <p:par>
                                <p:cTn id="53" presetID="42" presetClass="path" presetSubtype="0" accel="50000" decel="50000" fill="hold" grpId="1" nodeType="withEffect">
                                  <p:stCondLst>
                                    <p:cond delay="0"/>
                                  </p:stCondLst>
                                  <p:childTnLst>
                                    <p:animMotion origin="layout" path="M -1.11111E-6 8.60315E-7 L -1.11111E-6 0.14431 " pathEditMode="relative" rAng="0" ptsTypes="AA">
                                      <p:cBhvr>
                                        <p:cTn id="54" dur="500" fill="hold"/>
                                        <p:tgtEl>
                                          <p:spTgt spid="108"/>
                                        </p:tgtEl>
                                        <p:attrNameLst>
                                          <p:attrName>ppt_x</p:attrName>
                                          <p:attrName>ppt_y</p:attrName>
                                        </p:attrNameLst>
                                      </p:cBhvr>
                                      <p:rCtr x="0" y="72"/>
                                    </p:animMotion>
                                  </p:childTnLst>
                                </p:cTn>
                              </p:par>
                            </p:childTnLst>
                          </p:cTn>
                        </p:par>
                        <p:par>
                          <p:cTn id="55" fill="hold">
                            <p:stCondLst>
                              <p:cond delay="1500"/>
                            </p:stCondLst>
                            <p:childTnLst>
                              <p:par>
                                <p:cTn id="56" presetID="42" presetClass="path" presetSubtype="0" accel="50000" decel="50000" fill="hold" grpId="3" nodeType="afterEffect">
                                  <p:stCondLst>
                                    <p:cond delay="0"/>
                                  </p:stCondLst>
                                  <p:childTnLst>
                                    <p:animMotion origin="layout" path="M 0.19722 0.14431 L 0.19722 0.27752 " pathEditMode="relative" rAng="0" ptsTypes="AA">
                                      <p:cBhvr>
                                        <p:cTn id="57" dur="500" fill="hold"/>
                                        <p:tgtEl>
                                          <p:spTgt spid="107"/>
                                        </p:tgtEl>
                                        <p:attrNameLst>
                                          <p:attrName>ppt_x</p:attrName>
                                          <p:attrName>ppt_y</p:attrName>
                                        </p:attrNameLst>
                                      </p:cBhvr>
                                      <p:rCtr x="0" y="67"/>
                                    </p:animMotion>
                                  </p:childTnLst>
                                </p:cTn>
                              </p:par>
                              <p:par>
                                <p:cTn id="58" presetID="63" presetClass="path" presetSubtype="0" accel="50000" decel="50000" fill="hold" grpId="2" nodeType="withEffect">
                                  <p:stCondLst>
                                    <p:cond delay="0"/>
                                  </p:stCondLst>
                                  <p:childTnLst>
                                    <p:animMotion origin="layout" path="M -1.11111E-6 0.14431 L 0.19722 0.14431 " pathEditMode="relative" rAng="0" ptsTypes="AA">
                                      <p:cBhvr>
                                        <p:cTn id="59" dur="500" fill="hold"/>
                                        <p:tgtEl>
                                          <p:spTgt spid="108"/>
                                        </p:tgtEl>
                                        <p:attrNameLst>
                                          <p:attrName>ppt_x</p:attrName>
                                          <p:attrName>ppt_y</p:attrName>
                                        </p:attrNameLst>
                                      </p:cBhvr>
                                      <p:rCtr x="99" y="0"/>
                                    </p:animMotion>
                                  </p:childTnLst>
                                </p:cTn>
                              </p:par>
                            </p:childTnLst>
                          </p:cTn>
                        </p:par>
                        <p:par>
                          <p:cTn id="60" fill="hold">
                            <p:stCondLst>
                              <p:cond delay="2000"/>
                            </p:stCondLst>
                            <p:childTnLst>
                              <p:par>
                                <p:cTn id="61" presetID="42" presetClass="path" presetSubtype="0" accel="50000" decel="50000" fill="hold" grpId="3" nodeType="afterEffect">
                                  <p:stCondLst>
                                    <p:cond delay="0"/>
                                  </p:stCondLst>
                                  <p:childTnLst>
                                    <p:animMotion origin="layout" path="M 0.19722 0.14431 L 0.19722 0.27752 " pathEditMode="relative" rAng="0" ptsTypes="AA">
                                      <p:cBhvr>
                                        <p:cTn id="62" dur="500" fill="hold"/>
                                        <p:tgtEl>
                                          <p:spTgt spid="108"/>
                                        </p:tgtEl>
                                        <p:attrNameLst>
                                          <p:attrName>ppt_x</p:attrName>
                                          <p:attrName>ppt_y</p:attrName>
                                        </p:attrNameLst>
                                      </p:cBhvr>
                                      <p:rCtr x="0" y="67"/>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fade">
                                      <p:cBhvr>
                                        <p:cTn id="6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2" grpId="0" animBg="1"/>
      <p:bldP spid="103" grpId="0" animBg="1"/>
      <p:bldP spid="105" grpId="0" animBg="1"/>
      <p:bldP spid="105" grpId="1" animBg="1"/>
      <p:bldP spid="105" grpId="2" animBg="1"/>
      <p:bldP spid="105" grpId="3" animBg="1"/>
      <p:bldP spid="106" grpId="0" animBg="1"/>
      <p:bldP spid="107" grpId="0" animBg="1"/>
      <p:bldP spid="107" grpId="1" animBg="1"/>
      <p:bldP spid="107" grpId="2" animBg="1"/>
      <p:bldP spid="107" grpId="3" animBg="1"/>
      <p:bldP spid="108" grpId="0" animBg="1"/>
      <p:bldP spid="108" grpId="1" animBg="1"/>
      <p:bldP spid="108" grpId="2" animBg="1"/>
      <p:bldP spid="108" grpId="3"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p:cNvCxnSpPr>
            <a:stCxn id="75" idx="0"/>
          </p:cNvCxnSpPr>
          <p:nvPr/>
        </p:nvCxnSpPr>
        <p:spPr>
          <a:xfrm rot="5400000" flipH="1" flipV="1">
            <a:off x="4906775" y="4982976"/>
            <a:ext cx="1752600" cy="16249"/>
          </a:xfrm>
          <a:prstGeom prst="line">
            <a:avLst/>
          </a:prstGeom>
          <a:noFill/>
          <a:ln w="38100" cap="flat" cmpd="sng" algn="ctr">
            <a:solidFill>
              <a:srgbClr val="262626"/>
            </a:solidFill>
            <a:prstDash val="solid"/>
            <a:headEnd type="none" w="med" len="med"/>
            <a:tailEnd type="none" w="med" len="med"/>
          </a:ln>
          <a:effectLst/>
        </p:spPr>
      </p:cxnSp>
      <p:cxnSp>
        <p:nvCxnSpPr>
          <p:cNvPr id="70" name="Straight Connector 69"/>
          <p:cNvCxnSpPr/>
          <p:nvPr/>
        </p:nvCxnSpPr>
        <p:spPr>
          <a:xfrm rot="5400000" flipH="1" flipV="1">
            <a:off x="5243591" y="4982976"/>
            <a:ext cx="1752600" cy="16249"/>
          </a:xfrm>
          <a:prstGeom prst="line">
            <a:avLst/>
          </a:prstGeom>
          <a:noFill/>
          <a:ln w="38100" cap="flat" cmpd="sng" algn="ctr">
            <a:solidFill>
              <a:srgbClr val="262626"/>
            </a:solidFill>
            <a:prstDash val="solid"/>
            <a:headEnd type="none" w="med" len="med"/>
            <a:tailEnd type="none" w="med" len="med"/>
          </a:ln>
          <a:effectLst/>
        </p:spPr>
      </p:cxnSp>
      <p:cxnSp>
        <p:nvCxnSpPr>
          <p:cNvPr id="71" name="Straight Connector 70"/>
          <p:cNvCxnSpPr/>
          <p:nvPr/>
        </p:nvCxnSpPr>
        <p:spPr>
          <a:xfrm rot="5400000" flipH="1" flipV="1">
            <a:off x="5545277" y="4982976"/>
            <a:ext cx="1752600" cy="16249"/>
          </a:xfrm>
          <a:prstGeom prst="line">
            <a:avLst/>
          </a:prstGeom>
          <a:noFill/>
          <a:ln w="38100" cap="flat" cmpd="sng" algn="ctr">
            <a:solidFill>
              <a:srgbClr val="262626"/>
            </a:solidFill>
            <a:prstDash val="solid"/>
            <a:headEnd type="none" w="med" len="med"/>
            <a:tailEnd type="none" w="med" len="med"/>
          </a:ln>
          <a:effectLst/>
        </p:spPr>
      </p:cxnSp>
      <p:cxnSp>
        <p:nvCxnSpPr>
          <p:cNvPr id="72" name="Straight Connector 71"/>
          <p:cNvCxnSpPr/>
          <p:nvPr/>
        </p:nvCxnSpPr>
        <p:spPr>
          <a:xfrm rot="5400000" flipH="1" flipV="1">
            <a:off x="5865843" y="4982976"/>
            <a:ext cx="1752600" cy="16249"/>
          </a:xfrm>
          <a:prstGeom prst="line">
            <a:avLst/>
          </a:prstGeom>
          <a:noFill/>
          <a:ln w="38100" cap="flat" cmpd="sng" algn="ctr">
            <a:solidFill>
              <a:srgbClr val="262626"/>
            </a:solidFill>
            <a:prstDash val="solid"/>
            <a:headEnd type="none" w="med" len="med"/>
            <a:tailEnd type="none" w="med" len="med"/>
          </a:ln>
          <a:effectLst/>
        </p:spPr>
      </p:cxnSp>
      <p:cxnSp>
        <p:nvCxnSpPr>
          <p:cNvPr id="73" name="Straight Connector 72"/>
          <p:cNvCxnSpPr/>
          <p:nvPr/>
        </p:nvCxnSpPr>
        <p:spPr>
          <a:xfrm rot="5400000" flipH="1" flipV="1">
            <a:off x="6202175" y="4982976"/>
            <a:ext cx="1752600" cy="16249"/>
          </a:xfrm>
          <a:prstGeom prst="line">
            <a:avLst/>
          </a:prstGeom>
          <a:noFill/>
          <a:ln w="38100" cap="flat" cmpd="sng" algn="ctr">
            <a:solidFill>
              <a:srgbClr val="262626"/>
            </a:solidFill>
            <a:prstDash val="solid"/>
            <a:headEnd type="none" w="med" len="med"/>
            <a:tailEnd type="none" w="med" len="med"/>
          </a:ln>
          <a:effectLst/>
        </p:spPr>
      </p:cxnSp>
      <p:cxnSp>
        <p:nvCxnSpPr>
          <p:cNvPr id="74" name="Straight Connector 73"/>
          <p:cNvCxnSpPr/>
          <p:nvPr/>
        </p:nvCxnSpPr>
        <p:spPr>
          <a:xfrm rot="5400000" flipH="1" flipV="1">
            <a:off x="6522741" y="4982976"/>
            <a:ext cx="1752600" cy="16249"/>
          </a:xfrm>
          <a:prstGeom prst="line">
            <a:avLst/>
          </a:prstGeom>
          <a:noFill/>
          <a:ln w="38100" cap="flat" cmpd="sng" algn="ctr">
            <a:solidFill>
              <a:srgbClr val="262626"/>
            </a:solidFill>
            <a:prstDash val="solid"/>
            <a:headEnd type="none" w="med" len="med"/>
            <a:tailEnd type="none" w="med" len="med"/>
          </a:ln>
          <a:effectLst/>
        </p:spPr>
      </p:cxnSp>
      <p:sp>
        <p:nvSpPr>
          <p:cNvPr id="75" name="Rounded Rectangle 74"/>
          <p:cNvSpPr/>
          <p:nvPr/>
        </p:nvSpPr>
        <p:spPr>
          <a:xfrm>
            <a:off x="5610359"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76" name="Rounded Rectangle 75"/>
          <p:cNvSpPr/>
          <p:nvPr/>
        </p:nvSpPr>
        <p:spPr>
          <a:xfrm>
            <a:off x="5938786"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77" name="Rounded Rectangle 76"/>
          <p:cNvSpPr/>
          <p:nvPr/>
        </p:nvSpPr>
        <p:spPr>
          <a:xfrm>
            <a:off x="6262346"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78" name="Rounded Rectangle 77"/>
          <p:cNvSpPr/>
          <p:nvPr/>
        </p:nvSpPr>
        <p:spPr>
          <a:xfrm>
            <a:off x="6573598"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79" name="Rounded Rectangle 78"/>
          <p:cNvSpPr/>
          <p:nvPr/>
        </p:nvSpPr>
        <p:spPr>
          <a:xfrm>
            <a:off x="6907765"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sp>
        <p:nvSpPr>
          <p:cNvPr id="80" name="Rounded Rectangle 79"/>
          <p:cNvSpPr/>
          <p:nvPr/>
        </p:nvSpPr>
        <p:spPr>
          <a:xfrm>
            <a:off x="7234783" y="5867400"/>
            <a:ext cx="329184" cy="457200"/>
          </a:xfrm>
          <a:prstGeom prst="roundRect">
            <a:avLst/>
          </a:prstGeom>
          <a:solidFill>
            <a:srgbClr val="262626">
              <a:lumMod val="90000"/>
              <a:lumOff val="1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ヒラギノ角ゴ ProN W6"/>
            </a:endParaRPr>
          </a:p>
        </p:txBody>
      </p:sp>
      <p:grpSp>
        <p:nvGrpSpPr>
          <p:cNvPr id="81" name="Group 80"/>
          <p:cNvGrpSpPr/>
          <p:nvPr/>
        </p:nvGrpSpPr>
        <p:grpSpPr>
          <a:xfrm>
            <a:off x="294361" y="2514600"/>
            <a:ext cx="4038600" cy="2590799"/>
            <a:chOff x="417468" y="3935105"/>
            <a:chExt cx="6059532" cy="3696201"/>
          </a:xfrm>
        </p:grpSpPr>
        <p:sp>
          <p:nvSpPr>
            <p:cNvPr id="82" name="Rounded Rectangle 81"/>
            <p:cNvSpPr/>
            <p:nvPr/>
          </p:nvSpPr>
          <p:spPr>
            <a:xfrm>
              <a:off x="1676400" y="3962400"/>
              <a:ext cx="4800600" cy="3505200"/>
            </a:xfrm>
            <a:prstGeom prst="roundRect">
              <a:avLst>
                <a:gd name="adj" fmla="val 5683"/>
              </a:avLst>
            </a:prstGeom>
            <a:solidFill>
              <a:sysClr val="window" lastClr="FFFFFF"/>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262626"/>
                </a:solidFill>
                <a:effectLst/>
                <a:uLnTx/>
                <a:uFillTx/>
                <a:latin typeface="Corbel"/>
                <a:ea typeface="ヒラギノ角ゴ ProN W6"/>
              </a:endParaRPr>
            </a:p>
          </p:txBody>
        </p:sp>
        <p:cxnSp>
          <p:nvCxnSpPr>
            <p:cNvPr id="83" name="Straight Arrow Connector 82"/>
            <p:cNvCxnSpPr/>
            <p:nvPr/>
          </p:nvCxnSpPr>
          <p:spPr>
            <a:xfrm rot="5400000">
              <a:off x="-534195" y="5763905"/>
              <a:ext cx="3658394" cy="794"/>
            </a:xfrm>
            <a:prstGeom prst="straightConnector1">
              <a:avLst/>
            </a:prstGeom>
            <a:noFill/>
            <a:ln w="38100" cap="flat" cmpd="sng" algn="ctr">
              <a:solidFill>
                <a:srgbClr val="262626">
                  <a:lumMod val="75000"/>
                  <a:lumOff val="25000"/>
                </a:srgbClr>
              </a:solidFill>
              <a:prstDash val="solid"/>
              <a:headEnd type="stealth" w="lg" len="lg"/>
              <a:tailEnd type="stealth" w="lg" len="lg"/>
            </a:ln>
            <a:effectLst/>
          </p:spPr>
        </p:cxnSp>
        <p:sp>
          <p:nvSpPr>
            <p:cNvPr id="84" name="TextBox 83"/>
            <p:cNvSpPr txBox="1"/>
            <p:nvPr/>
          </p:nvSpPr>
          <p:spPr>
            <a:xfrm rot="16200000">
              <a:off x="-678216" y="6012402"/>
              <a:ext cx="2714588" cy="5232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lumMod val="95000"/>
                      <a:lumOff val="5000"/>
                    </a:srgbClr>
                  </a:solidFill>
                  <a:effectLst/>
                  <a:uLnTx/>
                  <a:uFillTx/>
                  <a:latin typeface="Myriad Pro Bold Cond"/>
                  <a:ea typeface="ヒラギノ角ゴ ProN W6"/>
                </a:rPr>
                <a:t>Memory Channel</a:t>
              </a:r>
            </a:p>
          </p:txBody>
        </p:sp>
        <p:sp>
          <p:nvSpPr>
            <p:cNvPr id="85" name="Rounded Rectangle 84"/>
            <p:cNvSpPr/>
            <p:nvPr/>
          </p:nvSpPr>
          <p:spPr>
            <a:xfrm>
              <a:off x="1905000" y="4114800"/>
              <a:ext cx="685800" cy="3200400"/>
            </a:xfrm>
            <a:prstGeom prst="roundRect">
              <a:avLst/>
            </a:prstGeom>
            <a:solidFill>
              <a:sysClr val="window" lastClr="FFFFFF"/>
            </a:solidFill>
            <a:ln w="28575" cap="flat" cmpd="sng" algn="ctr">
              <a:solidFill>
                <a:srgbClr val="262626"/>
              </a:solidFill>
              <a:prstDash val="solid"/>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solidFill>
                  <a:effectLst/>
                  <a:uLnTx/>
                  <a:uFillTx/>
                  <a:latin typeface="Corbel"/>
                  <a:ea typeface="ヒラギノ角ゴ ProN W6"/>
                </a:rPr>
                <a:t>Chip I/O</a:t>
              </a:r>
            </a:p>
          </p:txBody>
        </p:sp>
        <p:cxnSp>
          <p:nvCxnSpPr>
            <p:cNvPr id="86" name="Straight Arrow Connector 85"/>
            <p:cNvCxnSpPr>
              <a:stCxn id="85" idx="1"/>
            </p:cNvCxnSpPr>
            <p:nvPr/>
          </p:nvCxnSpPr>
          <p:spPr>
            <a:xfrm rot="10800000">
              <a:off x="1295400" y="5715000"/>
              <a:ext cx="609600" cy="1588"/>
            </a:xfrm>
            <a:prstGeom prst="straightConnector1">
              <a:avLst/>
            </a:prstGeom>
            <a:noFill/>
            <a:ln w="38100" cap="flat" cmpd="sng" algn="ctr">
              <a:solidFill>
                <a:srgbClr val="262626">
                  <a:lumMod val="75000"/>
                  <a:lumOff val="25000"/>
                </a:srgbClr>
              </a:solidFill>
              <a:prstDash val="solid"/>
              <a:headEnd type="none" w="med" len="med"/>
              <a:tailEnd type="none" w="med" len="med"/>
            </a:ln>
            <a:effectLst/>
          </p:spPr>
        </p:cxnSp>
        <p:cxnSp>
          <p:nvCxnSpPr>
            <p:cNvPr id="87" name="Straight Arrow Connector 86"/>
            <p:cNvCxnSpPr/>
            <p:nvPr/>
          </p:nvCxnSpPr>
          <p:spPr>
            <a:xfrm rot="10800000">
              <a:off x="2590800" y="5715000"/>
              <a:ext cx="3657600" cy="1588"/>
            </a:xfrm>
            <a:prstGeom prst="straightConnector1">
              <a:avLst/>
            </a:prstGeom>
            <a:noFill/>
            <a:ln w="38100" cap="flat" cmpd="sng" algn="ctr">
              <a:solidFill>
                <a:srgbClr val="262626">
                  <a:lumMod val="75000"/>
                  <a:lumOff val="25000"/>
                </a:srgbClr>
              </a:solidFill>
              <a:prstDash val="solid"/>
              <a:headEnd type="none" w="med" len="med"/>
              <a:tailEnd type="none" w="med" len="med"/>
            </a:ln>
            <a:effectLst/>
          </p:spPr>
        </p:cxnSp>
        <p:sp>
          <p:nvSpPr>
            <p:cNvPr id="88" name="Rounded Rectangle 87"/>
            <p:cNvSpPr/>
            <p:nvPr/>
          </p:nvSpPr>
          <p:spPr>
            <a:xfrm>
              <a:off x="2819400" y="4114800"/>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89" name="Rounded Rectangle 88"/>
            <p:cNvSpPr/>
            <p:nvPr/>
          </p:nvSpPr>
          <p:spPr>
            <a:xfrm>
              <a:off x="4648200" y="4114800"/>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solidFill>
                  <a:effectLst/>
                  <a:uLnTx/>
                  <a:uFillTx/>
                  <a:latin typeface="Corbel"/>
                  <a:ea typeface="ヒラギノ角ゴ ProN W6"/>
                </a:rPr>
                <a:t>Bank</a:t>
              </a:r>
            </a:p>
          </p:txBody>
        </p:sp>
        <p:sp>
          <p:nvSpPr>
            <p:cNvPr id="90" name="Rounded Rectangle 89"/>
            <p:cNvSpPr/>
            <p:nvPr/>
          </p:nvSpPr>
          <p:spPr>
            <a:xfrm>
              <a:off x="2819400" y="6019800"/>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1" name="Rounded Rectangle 90"/>
            <p:cNvSpPr/>
            <p:nvPr/>
          </p:nvSpPr>
          <p:spPr>
            <a:xfrm>
              <a:off x="4648200" y="6019800"/>
              <a:ext cx="1600200" cy="1295400"/>
            </a:xfrm>
            <a:prstGeom prst="roundRect">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cxnSp>
          <p:nvCxnSpPr>
            <p:cNvPr id="92" name="Straight Connector 91"/>
            <p:cNvCxnSpPr>
              <a:stCxn id="89" idx="2"/>
              <a:endCxn id="91" idx="0"/>
            </p:cNvCxnSpPr>
            <p:nvPr/>
          </p:nvCxnSpPr>
          <p:spPr>
            <a:xfrm rot="5400000">
              <a:off x="5143500" y="5715000"/>
              <a:ext cx="609600" cy="0"/>
            </a:xfrm>
            <a:prstGeom prst="line">
              <a:avLst/>
            </a:prstGeom>
            <a:noFill/>
            <a:ln w="38100" cap="flat" cmpd="sng" algn="ctr">
              <a:solidFill>
                <a:srgbClr val="262626">
                  <a:lumMod val="75000"/>
                  <a:lumOff val="25000"/>
                </a:srgbClr>
              </a:solidFill>
              <a:prstDash val="solid"/>
              <a:headEnd type="none" w="med" len="med"/>
              <a:tailEnd type="none" w="med" len="med"/>
            </a:ln>
            <a:effectLst/>
          </p:spPr>
        </p:cxnSp>
        <p:cxnSp>
          <p:nvCxnSpPr>
            <p:cNvPr id="93" name="Straight Connector 92"/>
            <p:cNvCxnSpPr>
              <a:stCxn id="88" idx="2"/>
              <a:endCxn id="90" idx="0"/>
            </p:cNvCxnSpPr>
            <p:nvPr/>
          </p:nvCxnSpPr>
          <p:spPr>
            <a:xfrm rot="5400000">
              <a:off x="3314700" y="5715000"/>
              <a:ext cx="609600" cy="0"/>
            </a:xfrm>
            <a:prstGeom prst="line">
              <a:avLst/>
            </a:prstGeom>
            <a:noFill/>
            <a:ln w="38100" cap="flat" cmpd="sng" algn="ctr">
              <a:solidFill>
                <a:srgbClr val="262626">
                  <a:lumMod val="75000"/>
                  <a:lumOff val="25000"/>
                </a:srgbClr>
              </a:solidFill>
              <a:prstDash val="solid"/>
              <a:headEnd type="none" w="med" len="med"/>
              <a:tailEnd type="none" w="med" len="med"/>
            </a:ln>
            <a:effectLst/>
          </p:spPr>
        </p:cxnSp>
      </p:grpSp>
      <p:grpSp>
        <p:nvGrpSpPr>
          <p:cNvPr id="94" name="Group 93"/>
          <p:cNvGrpSpPr/>
          <p:nvPr/>
        </p:nvGrpSpPr>
        <p:grpSpPr>
          <a:xfrm>
            <a:off x="5475961" y="1371600"/>
            <a:ext cx="2209800" cy="2133600"/>
            <a:chOff x="7696200" y="4038600"/>
            <a:chExt cx="3200400" cy="3276600"/>
          </a:xfrm>
        </p:grpSpPr>
        <p:sp>
          <p:nvSpPr>
            <p:cNvPr id="95" name="Rounded Rectangle 94"/>
            <p:cNvSpPr/>
            <p:nvPr/>
          </p:nvSpPr>
          <p:spPr>
            <a:xfrm>
              <a:off x="7696200" y="4038600"/>
              <a:ext cx="3200400" cy="3276600"/>
            </a:xfrm>
            <a:prstGeom prst="roundRect">
              <a:avLst>
                <a:gd name="adj" fmla="val 4365"/>
              </a:avLst>
            </a:prstGeom>
            <a:solidFill>
              <a:srgbClr val="F2F2F2">
                <a:lumMod val="9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6" name="Rounded Rectangle 95"/>
            <p:cNvSpPr/>
            <p:nvPr/>
          </p:nvSpPr>
          <p:spPr>
            <a:xfrm>
              <a:off x="7848600" y="6477000"/>
              <a:ext cx="2895600" cy="685800"/>
            </a:xfrm>
            <a:prstGeom prst="roundRect">
              <a:avLst/>
            </a:prstGeom>
            <a:solidFill>
              <a:sysClr val="window" lastClr="FFFFFF"/>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solidFill>
                  <a:effectLst/>
                  <a:uLnTx/>
                  <a:uFillTx/>
                  <a:latin typeface="Corbel"/>
                  <a:ea typeface="ヒラギノ角ゴ ProN W6"/>
                </a:rPr>
                <a:t>Bank I/O</a:t>
              </a:r>
            </a:p>
          </p:txBody>
        </p:sp>
        <p:sp>
          <p:nvSpPr>
            <p:cNvPr id="97" name="Rounded Rectangle 96"/>
            <p:cNvSpPr/>
            <p:nvPr/>
          </p:nvSpPr>
          <p:spPr>
            <a:xfrm>
              <a:off x="7848600" y="5334000"/>
              <a:ext cx="2895600" cy="990600"/>
            </a:xfrm>
            <a:prstGeom prst="roundRect">
              <a:avLst>
                <a:gd name="adj" fmla="val 7118"/>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98" name="Rounded Rectangle 97"/>
            <p:cNvSpPr/>
            <p:nvPr/>
          </p:nvSpPr>
          <p:spPr>
            <a:xfrm>
              <a:off x="7848600" y="4191000"/>
              <a:ext cx="2895600" cy="990600"/>
            </a:xfrm>
            <a:prstGeom prst="roundRect">
              <a:avLst>
                <a:gd name="adj" fmla="val 7118"/>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solidFill>
                  <a:effectLst/>
                  <a:uLnTx/>
                  <a:uFillTx/>
                  <a:latin typeface="Corbel"/>
                  <a:ea typeface="ヒラギノ角ゴ ProN W6"/>
                </a:rPr>
                <a:t>Subarray</a:t>
              </a:r>
            </a:p>
          </p:txBody>
        </p:sp>
      </p:grpSp>
      <p:cxnSp>
        <p:nvCxnSpPr>
          <p:cNvPr id="99" name="Straight Connector 98"/>
          <p:cNvCxnSpPr/>
          <p:nvPr/>
        </p:nvCxnSpPr>
        <p:spPr>
          <a:xfrm>
            <a:off x="4114800" y="3505200"/>
            <a:ext cx="1361161" cy="0"/>
          </a:xfrm>
          <a:prstGeom prst="line">
            <a:avLst/>
          </a:prstGeom>
          <a:noFill/>
          <a:ln w="19050" cap="flat" cmpd="sng" algn="ctr">
            <a:solidFill>
              <a:srgbClr val="262626">
                <a:lumMod val="75000"/>
                <a:lumOff val="25000"/>
              </a:srgbClr>
            </a:solidFill>
            <a:prstDash val="dash"/>
            <a:headEnd type="none" w="med" len="med"/>
            <a:tailEnd type="none" w="med" len="med"/>
          </a:ln>
          <a:effectLst/>
        </p:spPr>
      </p:cxnSp>
      <p:cxnSp>
        <p:nvCxnSpPr>
          <p:cNvPr id="100" name="Straight Connector 99"/>
          <p:cNvCxnSpPr/>
          <p:nvPr/>
        </p:nvCxnSpPr>
        <p:spPr>
          <a:xfrm flipV="1">
            <a:off x="4114800" y="1447802"/>
            <a:ext cx="1361160" cy="1219198"/>
          </a:xfrm>
          <a:prstGeom prst="line">
            <a:avLst/>
          </a:prstGeom>
          <a:noFill/>
          <a:ln w="19050" cap="flat" cmpd="sng" algn="ctr">
            <a:solidFill>
              <a:srgbClr val="262626">
                <a:lumMod val="75000"/>
                <a:lumOff val="25000"/>
              </a:srgbClr>
            </a:solidFill>
            <a:prstDash val="dash"/>
            <a:headEnd type="none" w="med" len="med"/>
            <a:tailEnd type="none" w="med" len="med"/>
          </a:ln>
          <a:effectLst/>
        </p:spPr>
      </p:cxnSp>
      <p:sp>
        <p:nvSpPr>
          <p:cNvPr id="101" name="Oval 100"/>
          <p:cNvSpPr/>
          <p:nvPr/>
        </p:nvSpPr>
        <p:spPr>
          <a:xfrm>
            <a:off x="5931157"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2" name="Oval 101"/>
          <p:cNvSpPr/>
          <p:nvPr/>
        </p:nvSpPr>
        <p:spPr>
          <a:xfrm>
            <a:off x="6256009"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3" name="Oval 102"/>
          <p:cNvSpPr/>
          <p:nvPr/>
        </p:nvSpPr>
        <p:spPr>
          <a:xfrm>
            <a:off x="6580862"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4" name="Oval 103"/>
          <p:cNvSpPr/>
          <p:nvPr/>
        </p:nvSpPr>
        <p:spPr>
          <a:xfrm>
            <a:off x="6905715"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5" name="Oval 104"/>
          <p:cNvSpPr/>
          <p:nvPr/>
        </p:nvSpPr>
        <p:spPr>
          <a:xfrm>
            <a:off x="7230567"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6" name="Oval 105"/>
          <p:cNvSpPr/>
          <p:nvPr/>
        </p:nvSpPr>
        <p:spPr>
          <a:xfrm>
            <a:off x="5931157"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7" name="Oval 106"/>
          <p:cNvSpPr/>
          <p:nvPr/>
        </p:nvSpPr>
        <p:spPr>
          <a:xfrm>
            <a:off x="6256009"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8" name="Oval 107"/>
          <p:cNvSpPr/>
          <p:nvPr/>
        </p:nvSpPr>
        <p:spPr>
          <a:xfrm>
            <a:off x="6580862"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09" name="Oval 108"/>
          <p:cNvSpPr/>
          <p:nvPr/>
        </p:nvSpPr>
        <p:spPr>
          <a:xfrm>
            <a:off x="6905715"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0" name="Oval 109"/>
          <p:cNvSpPr/>
          <p:nvPr/>
        </p:nvSpPr>
        <p:spPr>
          <a:xfrm>
            <a:off x="7230567"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1" name="Oval 110"/>
          <p:cNvSpPr/>
          <p:nvPr/>
        </p:nvSpPr>
        <p:spPr>
          <a:xfrm>
            <a:off x="5606304" y="4375484"/>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2" name="Oval 111"/>
          <p:cNvSpPr/>
          <p:nvPr/>
        </p:nvSpPr>
        <p:spPr>
          <a:xfrm>
            <a:off x="5606304" y="4700337"/>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grpSp>
        <p:nvGrpSpPr>
          <p:cNvPr id="113" name="Group 120"/>
          <p:cNvGrpSpPr/>
          <p:nvPr/>
        </p:nvGrpSpPr>
        <p:grpSpPr>
          <a:xfrm>
            <a:off x="5606304" y="5025189"/>
            <a:ext cx="1949116" cy="324853"/>
            <a:chOff x="11963400" y="12192000"/>
            <a:chExt cx="2743200" cy="457200"/>
          </a:xfrm>
        </p:grpSpPr>
        <p:sp>
          <p:nvSpPr>
            <p:cNvPr id="114" name="Oval 113"/>
            <p:cNvSpPr/>
            <p:nvPr/>
          </p:nvSpPr>
          <p:spPr>
            <a:xfrm>
              <a:off x="124206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5" name="Oval 114"/>
            <p:cNvSpPr/>
            <p:nvPr/>
          </p:nvSpPr>
          <p:spPr>
            <a:xfrm>
              <a:off x="128778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6" name="Oval 115"/>
            <p:cNvSpPr/>
            <p:nvPr/>
          </p:nvSpPr>
          <p:spPr>
            <a:xfrm>
              <a:off x="137922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7" name="Oval 116"/>
            <p:cNvSpPr/>
            <p:nvPr/>
          </p:nvSpPr>
          <p:spPr>
            <a:xfrm>
              <a:off x="142494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8" name="Oval 117"/>
            <p:cNvSpPr/>
            <p:nvPr/>
          </p:nvSpPr>
          <p:spPr>
            <a:xfrm>
              <a:off x="119634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19" name="Oval 118"/>
            <p:cNvSpPr/>
            <p:nvPr/>
          </p:nvSpPr>
          <p:spPr>
            <a:xfrm>
              <a:off x="13335000" y="12192000"/>
              <a:ext cx="457200" cy="457200"/>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grpSp>
      <p:sp>
        <p:nvSpPr>
          <p:cNvPr id="120" name="Oval 119"/>
          <p:cNvSpPr/>
          <p:nvPr/>
        </p:nvSpPr>
        <p:spPr>
          <a:xfrm>
            <a:off x="5606304"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1" name="Oval 120"/>
          <p:cNvSpPr/>
          <p:nvPr/>
        </p:nvSpPr>
        <p:spPr>
          <a:xfrm>
            <a:off x="5931157"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2" name="Oval 121"/>
          <p:cNvSpPr/>
          <p:nvPr/>
        </p:nvSpPr>
        <p:spPr>
          <a:xfrm>
            <a:off x="6256009"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3" name="Oval 122"/>
          <p:cNvSpPr/>
          <p:nvPr/>
        </p:nvSpPr>
        <p:spPr>
          <a:xfrm>
            <a:off x="6580862"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4" name="Oval 123"/>
          <p:cNvSpPr/>
          <p:nvPr/>
        </p:nvSpPr>
        <p:spPr>
          <a:xfrm>
            <a:off x="6905715"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5" name="Oval 124"/>
          <p:cNvSpPr/>
          <p:nvPr/>
        </p:nvSpPr>
        <p:spPr>
          <a:xfrm>
            <a:off x="7230567" y="5350042"/>
            <a:ext cx="324853" cy="324853"/>
          </a:xfrm>
          <a:prstGeom prst="ellipse">
            <a:avLst/>
          </a:prstGeom>
          <a:solidFill>
            <a:srgbClr val="F2F2F2">
              <a:lumMod val="50000"/>
            </a:srgbClr>
          </a:solidFill>
          <a:ln w="25400" cap="flat" cmpd="sng" algn="ctr">
            <a:solidFill>
              <a:srgbClr val="262626">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 lastClr="FFFFFF"/>
              </a:solidFill>
              <a:effectLst/>
              <a:uLnTx/>
              <a:uFillTx/>
              <a:latin typeface="Corbel"/>
              <a:ea typeface="ヒラギノ角ゴ ProN W6"/>
            </a:endParaRPr>
          </a:p>
        </p:txBody>
      </p:sp>
      <p:sp>
        <p:nvSpPr>
          <p:cNvPr id="126" name="Freeform 125"/>
          <p:cNvSpPr/>
          <p:nvPr/>
        </p:nvSpPr>
        <p:spPr>
          <a:xfrm>
            <a:off x="7570939" y="2091846"/>
            <a:ext cx="492690" cy="2327754"/>
          </a:xfrm>
          <a:custGeom>
            <a:avLst/>
            <a:gdLst>
              <a:gd name="connsiteX0" fmla="*/ 0 w 492690"/>
              <a:gd name="connsiteY0" fmla="*/ 0 h 1941534"/>
              <a:gd name="connsiteX1" fmla="*/ 488515 w 492690"/>
              <a:gd name="connsiteY1" fmla="*/ 1102290 h 1941534"/>
              <a:gd name="connsiteX2" fmla="*/ 25052 w 492690"/>
              <a:gd name="connsiteY2" fmla="*/ 1941534 h 1941534"/>
            </a:gdLst>
            <a:ahLst/>
            <a:cxnLst>
              <a:cxn ang="0">
                <a:pos x="connsiteX0" y="connsiteY0"/>
              </a:cxn>
              <a:cxn ang="0">
                <a:pos x="connsiteX1" y="connsiteY1"/>
              </a:cxn>
              <a:cxn ang="0">
                <a:pos x="connsiteX2" y="connsiteY2"/>
              </a:cxn>
            </a:cxnLst>
            <a:rect l="l" t="t" r="r" b="b"/>
            <a:pathLst>
              <a:path w="492690" h="1941534">
                <a:moveTo>
                  <a:pt x="0" y="0"/>
                </a:moveTo>
                <a:cubicBezTo>
                  <a:pt x="242170" y="389350"/>
                  <a:pt x="484340" y="778701"/>
                  <a:pt x="488515" y="1102290"/>
                </a:cubicBezTo>
                <a:cubicBezTo>
                  <a:pt x="492690" y="1425879"/>
                  <a:pt x="258871" y="1683706"/>
                  <a:pt x="25052" y="1941534"/>
                </a:cubicBezTo>
              </a:path>
            </a:pathLst>
          </a:custGeom>
          <a:noFill/>
          <a:ln w="19050" cap="flat" cmpd="sng" algn="ctr">
            <a:solidFill>
              <a:srgbClr val="262626">
                <a:lumMod val="75000"/>
                <a:lumOff val="25000"/>
              </a:srgbClr>
            </a:solidFill>
            <a:prstDash val="dash"/>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a:ea typeface="ヒラギノ角ゴ ProN W6"/>
            </a:endParaRPr>
          </a:p>
        </p:txBody>
      </p:sp>
      <p:sp>
        <p:nvSpPr>
          <p:cNvPr id="127" name="Freeform 126"/>
          <p:cNvSpPr/>
          <p:nvPr/>
        </p:nvSpPr>
        <p:spPr>
          <a:xfrm>
            <a:off x="7570939" y="1465544"/>
            <a:ext cx="1192061" cy="4859055"/>
          </a:xfrm>
          <a:custGeom>
            <a:avLst/>
            <a:gdLst>
              <a:gd name="connsiteX0" fmla="*/ 0 w 1192061"/>
              <a:gd name="connsiteY0" fmla="*/ 0 h 4572000"/>
              <a:gd name="connsiteX1" fmla="*/ 1189973 w 1192061"/>
              <a:gd name="connsiteY1" fmla="*/ 1979113 h 4572000"/>
              <a:gd name="connsiteX2" fmla="*/ 12526 w 1192061"/>
              <a:gd name="connsiteY2" fmla="*/ 4572000 h 4572000"/>
            </a:gdLst>
            <a:ahLst/>
            <a:cxnLst>
              <a:cxn ang="0">
                <a:pos x="connsiteX0" y="connsiteY0"/>
              </a:cxn>
              <a:cxn ang="0">
                <a:pos x="connsiteX1" y="connsiteY1"/>
              </a:cxn>
              <a:cxn ang="0">
                <a:pos x="connsiteX2" y="connsiteY2"/>
              </a:cxn>
            </a:cxnLst>
            <a:rect l="l" t="t" r="r" b="b"/>
            <a:pathLst>
              <a:path w="1192061" h="4572000">
                <a:moveTo>
                  <a:pt x="0" y="0"/>
                </a:moveTo>
                <a:cubicBezTo>
                  <a:pt x="593942" y="608556"/>
                  <a:pt x="1187885" y="1217113"/>
                  <a:pt x="1189973" y="1979113"/>
                </a:cubicBezTo>
                <a:cubicBezTo>
                  <a:pt x="1192061" y="2741113"/>
                  <a:pt x="602293" y="3656556"/>
                  <a:pt x="12526" y="4572000"/>
                </a:cubicBezTo>
              </a:path>
            </a:pathLst>
          </a:custGeom>
          <a:noFill/>
          <a:ln w="19050" cap="flat" cmpd="sng" algn="ctr">
            <a:solidFill>
              <a:srgbClr val="262626">
                <a:lumMod val="75000"/>
                <a:lumOff val="25000"/>
              </a:srgbClr>
            </a:solidFill>
            <a:prstDash val="dash"/>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a:ea typeface="ヒラギノ角ゴ ProN W6"/>
            </a:endParaRPr>
          </a:p>
        </p:txBody>
      </p:sp>
      <p:cxnSp>
        <p:nvCxnSpPr>
          <p:cNvPr id="128" name="Curved Connector 127"/>
          <p:cNvCxnSpPr>
            <a:stCxn id="112" idx="2"/>
            <a:endCxn id="120" idx="2"/>
          </p:cNvCxnSpPr>
          <p:nvPr/>
        </p:nvCxnSpPr>
        <p:spPr>
          <a:xfrm rot="10800000" flipV="1">
            <a:off x="5606303" y="4862763"/>
            <a:ext cx="1588" cy="649705"/>
          </a:xfrm>
          <a:prstGeom prst="curvedConnector3">
            <a:avLst>
              <a:gd name="adj1" fmla="val 34115313"/>
            </a:avLst>
          </a:prstGeom>
          <a:noFill/>
          <a:ln w="38100" cap="flat" cmpd="sng" algn="ctr">
            <a:solidFill>
              <a:srgbClr val="C00000"/>
            </a:solidFill>
            <a:prstDash val="solid"/>
            <a:headEnd type="triangle" w="lg" len="med"/>
            <a:tailEnd type="triangle" w="lg" len="med"/>
          </a:ln>
          <a:effectLst/>
        </p:spPr>
      </p:cxnSp>
      <p:sp>
        <p:nvSpPr>
          <p:cNvPr id="129" name="TextBox 128"/>
          <p:cNvSpPr txBox="1"/>
          <p:nvPr/>
        </p:nvSpPr>
        <p:spPr>
          <a:xfrm>
            <a:off x="3163016" y="5399782"/>
            <a:ext cx="2159566" cy="8309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Intra </a:t>
            </a:r>
            <a:r>
              <a:rPr kumimoji="0" lang="en-US" sz="2400" b="0" i="0" u="none" strike="noStrike" kern="0" cap="none" spc="0" normalizeH="0" baseline="0" noProof="0" dirty="0" err="1">
                <a:ln>
                  <a:noFill/>
                </a:ln>
                <a:solidFill>
                  <a:srgbClr val="262626">
                    <a:lumMod val="95000"/>
                    <a:lumOff val="5000"/>
                  </a:srgbClr>
                </a:solidFill>
                <a:effectLst/>
                <a:uLnTx/>
                <a:uFillTx/>
                <a:latin typeface="Tahoma"/>
                <a:ea typeface="ヒラギノ角ゴ ProN W6"/>
                <a:cs typeface="Tahoma"/>
              </a:rPr>
              <a:t>Subarray</a:t>
            </a:r>
            <a:endPar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Copy (2 ACTs)</a:t>
            </a:r>
          </a:p>
        </p:txBody>
      </p:sp>
      <p:cxnSp>
        <p:nvCxnSpPr>
          <p:cNvPr id="130" name="Curved Connector 129"/>
          <p:cNvCxnSpPr>
            <a:stCxn id="90" idx="2"/>
            <a:endCxn id="91" idx="2"/>
          </p:cNvCxnSpPr>
          <p:nvPr/>
        </p:nvCxnSpPr>
        <p:spPr>
          <a:xfrm rot="16200000" flipH="1">
            <a:off x="3037910" y="4274393"/>
            <a:ext cx="1588" cy="1218871"/>
          </a:xfrm>
          <a:prstGeom prst="curvedConnector3">
            <a:avLst>
              <a:gd name="adj1" fmla="val 33326522"/>
            </a:avLst>
          </a:prstGeom>
          <a:noFill/>
          <a:ln w="38100" cap="flat" cmpd="sng" algn="ctr">
            <a:solidFill>
              <a:srgbClr val="C00000"/>
            </a:solidFill>
            <a:prstDash val="solid"/>
            <a:headEnd type="triangle" w="lg" len="med"/>
            <a:tailEnd type="triangle" w="lg" len="med"/>
          </a:ln>
          <a:effectLst/>
        </p:spPr>
      </p:cxnSp>
      <p:sp>
        <p:nvSpPr>
          <p:cNvPr id="131" name="TextBox 130"/>
          <p:cNvSpPr txBox="1"/>
          <p:nvPr/>
        </p:nvSpPr>
        <p:spPr>
          <a:xfrm>
            <a:off x="495587" y="5325016"/>
            <a:ext cx="2450461" cy="12003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Inter Bank Copy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(Pipelined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Internal RD/WR)</a:t>
            </a:r>
          </a:p>
        </p:txBody>
      </p:sp>
      <p:cxnSp>
        <p:nvCxnSpPr>
          <p:cNvPr id="132" name="Curved Connector 131"/>
          <p:cNvCxnSpPr>
            <a:stCxn id="98" idx="1"/>
            <a:endCxn id="97" idx="1"/>
          </p:cNvCxnSpPr>
          <p:nvPr/>
        </p:nvCxnSpPr>
        <p:spPr>
          <a:xfrm rot="10800000" flipV="1">
            <a:off x="5581190" y="1793357"/>
            <a:ext cx="1588" cy="744279"/>
          </a:xfrm>
          <a:prstGeom prst="curvedConnector3">
            <a:avLst>
              <a:gd name="adj1" fmla="val 68822188"/>
            </a:avLst>
          </a:prstGeom>
          <a:noFill/>
          <a:ln w="38100" cap="flat" cmpd="sng" algn="ctr">
            <a:solidFill>
              <a:srgbClr val="C00000"/>
            </a:solidFill>
            <a:prstDash val="solid"/>
            <a:headEnd type="triangle" w="lg" len="med"/>
            <a:tailEnd type="triangle" w="lg" len="med"/>
          </a:ln>
          <a:effectLst/>
        </p:spPr>
      </p:cxnSp>
      <p:sp>
        <p:nvSpPr>
          <p:cNvPr id="133" name="TextBox 132"/>
          <p:cNvSpPr txBox="1"/>
          <p:nvPr/>
        </p:nvSpPr>
        <p:spPr>
          <a:xfrm>
            <a:off x="374953" y="1268760"/>
            <a:ext cx="4109869"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Inter S</a:t>
            </a:r>
            <a:r>
              <a:rPr kumimoji="0" lang="en-US" sz="2400" b="0" i="0" u="none" strike="noStrike" kern="0" cap="none" spc="0" normalizeH="0" baseline="0" noProof="0" dirty="0" err="1">
                <a:ln>
                  <a:noFill/>
                </a:ln>
                <a:solidFill>
                  <a:srgbClr val="262626">
                    <a:lumMod val="95000"/>
                    <a:lumOff val="5000"/>
                  </a:srgbClr>
                </a:solidFill>
                <a:effectLst/>
                <a:uLnTx/>
                <a:uFillTx/>
                <a:latin typeface="Tahoma"/>
                <a:ea typeface="ヒラギノ角ゴ ProN W6"/>
                <a:cs typeface="Tahoma"/>
              </a:rPr>
              <a:t>ubarray</a:t>
            </a: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 Copy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Tahoma"/>
                <a:ea typeface="ヒラギノ角ゴ ProN W6"/>
                <a:cs typeface="Tahoma"/>
              </a:rPr>
              <a:t>(Use Inter-Bank Copy Twice)</a:t>
            </a:r>
          </a:p>
        </p:txBody>
      </p:sp>
      <p:sp>
        <p:nvSpPr>
          <p:cNvPr id="134" name="Rectangle 4"/>
          <p:cNvSpPr>
            <a:spLocks noGrp="1" noChangeArrowheads="1"/>
          </p:cNvSpPr>
          <p:nvPr>
            <p:ph type="title"/>
          </p:nvPr>
        </p:nvSpPr>
        <p:spPr>
          <a:xfrm>
            <a:off x="419100" y="196850"/>
            <a:ext cx="8545388" cy="558800"/>
          </a:xfrm>
          <a:ln/>
        </p:spPr>
        <p:txBody>
          <a:bodyPr/>
          <a:lstStyle/>
          <a:p>
            <a:r>
              <a:rPr lang="en-US" sz="4000" dirty="0">
                <a:solidFill>
                  <a:srgbClr val="1A5712"/>
                </a:solidFill>
                <a:latin typeface="Garamond"/>
                <a:cs typeface="Garamond"/>
              </a:rPr>
              <a:t>Generalized RowClone</a:t>
            </a:r>
          </a:p>
        </p:txBody>
      </p:sp>
      <p:sp>
        <p:nvSpPr>
          <p:cNvPr id="68" name="TextBox 67"/>
          <p:cNvSpPr txBox="1"/>
          <p:nvPr/>
        </p:nvSpPr>
        <p:spPr>
          <a:xfrm>
            <a:off x="5940152" y="395952"/>
            <a:ext cx="32763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8000"/>
                </a:solidFill>
                <a:effectLst/>
                <a:uLnTx/>
                <a:uFillTx/>
                <a:latin typeface="Tahoma"/>
                <a:ea typeface="ヒラギノ角ゴ ProN W6"/>
                <a:cs typeface="Tahoma"/>
              </a:rPr>
              <a:t>0.01% area cost</a:t>
            </a:r>
          </a:p>
        </p:txBody>
      </p:sp>
    </p:spTree>
    <p:extLst>
      <p:ext uri="{BB962C8B-B14F-4D97-AF65-F5344CB8AC3E}">
        <p14:creationId xmlns:p14="http://schemas.microsoft.com/office/powerpoint/2010/main" val="7434654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500"/>
                                        <p:tgtEl>
                                          <p:spTgt spid="1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fade">
                                      <p:cBhvr>
                                        <p:cTn id="10" dur="5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8"/>
                                        </p:tgtEl>
                                      </p:cBhvr>
                                    </p:animEffect>
                                    <p:set>
                                      <p:cBhvr>
                                        <p:cTn id="15" dur="1" fill="hold">
                                          <p:stCondLst>
                                            <p:cond delay="499"/>
                                          </p:stCondLst>
                                        </p:cTn>
                                        <p:tgtEl>
                                          <p:spTgt spid="12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9"/>
                                        </p:tgtEl>
                                      </p:cBhvr>
                                    </p:animEffect>
                                    <p:set>
                                      <p:cBhvr>
                                        <p:cTn id="18" dur="1" fill="hold">
                                          <p:stCondLst>
                                            <p:cond delay="499"/>
                                          </p:stCondLst>
                                        </p:cTn>
                                        <p:tgtEl>
                                          <p:spTgt spid="1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130"/>
                                        </p:tgtEl>
                                        <p:attrNameLst>
                                          <p:attrName>style.visibility</p:attrName>
                                        </p:attrNameLst>
                                      </p:cBhvr>
                                      <p:to>
                                        <p:strVal val="visible"/>
                                      </p:to>
                                    </p:set>
                                    <p:animEffect transition="in" filter="fade">
                                      <p:cBhvr>
                                        <p:cTn id="26" dur="500"/>
                                        <p:tgtEl>
                                          <p:spTgt spid="1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30"/>
                                        </p:tgtEl>
                                      </p:cBhvr>
                                    </p:animEffect>
                                    <p:set>
                                      <p:cBhvr>
                                        <p:cTn id="31" dur="1" fill="hold">
                                          <p:stCondLst>
                                            <p:cond delay="499"/>
                                          </p:stCondLst>
                                        </p:cTn>
                                        <p:tgtEl>
                                          <p:spTgt spid="130"/>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2"/>
                                        </p:tgtEl>
                                        <p:attrNameLst>
                                          <p:attrName>style.visibility</p:attrName>
                                        </p:attrNameLst>
                                      </p:cBhvr>
                                      <p:to>
                                        <p:strVal val="visible"/>
                                      </p:to>
                                    </p:set>
                                    <p:animEffect transition="in" filter="fade">
                                      <p:cBhvr>
                                        <p:cTn id="39" dur="500"/>
                                        <p:tgtEl>
                                          <p:spTgt spid="1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fade">
                                      <p:cBhvr>
                                        <p:cTn id="42" dur="500"/>
                                        <p:tgtEl>
                                          <p:spTgt spid="1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133"/>
                                        </p:tgtEl>
                                      </p:cBhvr>
                                    </p:animEffect>
                                    <p:set>
                                      <p:cBhvr>
                                        <p:cTn id="47" dur="1" fill="hold">
                                          <p:stCondLst>
                                            <p:cond delay="499"/>
                                          </p:stCondLst>
                                        </p:cTn>
                                        <p:tgtEl>
                                          <p:spTgt spid="13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32"/>
                                        </p:tgtEl>
                                      </p:cBhvr>
                                    </p:animEffect>
                                    <p:set>
                                      <p:cBhvr>
                                        <p:cTn id="50" dur="1" fill="hold">
                                          <p:stCondLst>
                                            <p:cond delay="499"/>
                                          </p:stCondLst>
                                        </p:cTn>
                                        <p:tgtEl>
                                          <p:spTgt spid="13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129" grpId="1"/>
      <p:bldP spid="131" grpId="0"/>
      <p:bldP spid="131" grpId="1"/>
      <p:bldP spid="133" grpId="0"/>
      <p:bldP spid="133" grpId="1"/>
      <p:bldP spid="6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1A5712"/>
                </a:solidFill>
                <a:latin typeface="Garamond"/>
                <a:cs typeface="Garamond"/>
              </a:rPr>
              <a:t>RowClone: Fast Row Initialization</a:t>
            </a:r>
            <a:endParaRPr lang="en-US" dirty="0"/>
          </a:p>
        </p:txBody>
      </p:sp>
      <p:sp>
        <p:nvSpPr>
          <p:cNvPr id="4" name="Rectangle 3"/>
          <p:cNvSpPr/>
          <p:nvPr/>
        </p:nvSpPr>
        <p:spPr bwMode="auto">
          <a:xfrm>
            <a:off x="1752600"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 name="Rectangle 4"/>
          <p:cNvSpPr/>
          <p:nvPr/>
        </p:nvSpPr>
        <p:spPr bwMode="auto">
          <a:xfrm>
            <a:off x="2227729"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 name="Rectangle 5"/>
          <p:cNvSpPr/>
          <p:nvPr/>
        </p:nvSpPr>
        <p:spPr bwMode="auto">
          <a:xfrm>
            <a:off x="2698377"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7" name="Rectangle 6"/>
          <p:cNvSpPr/>
          <p:nvPr/>
        </p:nvSpPr>
        <p:spPr bwMode="auto">
          <a:xfrm>
            <a:off x="3160059"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8" name="Rectangle 7"/>
          <p:cNvSpPr/>
          <p:nvPr/>
        </p:nvSpPr>
        <p:spPr bwMode="auto">
          <a:xfrm>
            <a:off x="3639671"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9" name="Rectangle 8"/>
          <p:cNvSpPr/>
          <p:nvPr/>
        </p:nvSpPr>
        <p:spPr bwMode="auto">
          <a:xfrm>
            <a:off x="4114800"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0" name="Rectangle 9"/>
          <p:cNvSpPr/>
          <p:nvPr/>
        </p:nvSpPr>
        <p:spPr bwMode="auto">
          <a:xfrm>
            <a:off x="4585448"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1" name="Rectangle 10"/>
          <p:cNvSpPr/>
          <p:nvPr/>
        </p:nvSpPr>
        <p:spPr bwMode="auto">
          <a:xfrm>
            <a:off x="5047130"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2" name="Rectangle 11"/>
          <p:cNvSpPr/>
          <p:nvPr/>
        </p:nvSpPr>
        <p:spPr bwMode="auto">
          <a:xfrm>
            <a:off x="5526742"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3" name="Rectangle 12"/>
          <p:cNvSpPr/>
          <p:nvPr/>
        </p:nvSpPr>
        <p:spPr bwMode="auto">
          <a:xfrm>
            <a:off x="6001871"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4" name="Rectangle 13"/>
          <p:cNvSpPr/>
          <p:nvPr/>
        </p:nvSpPr>
        <p:spPr bwMode="auto">
          <a:xfrm>
            <a:off x="6472519"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5" name="Rectangle 14"/>
          <p:cNvSpPr/>
          <p:nvPr/>
        </p:nvSpPr>
        <p:spPr bwMode="auto">
          <a:xfrm>
            <a:off x="6934201" y="1606535"/>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6" name="Rectangle 15"/>
          <p:cNvSpPr/>
          <p:nvPr/>
        </p:nvSpPr>
        <p:spPr bwMode="auto">
          <a:xfrm>
            <a:off x="1752600"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7" name="Rectangle 16"/>
          <p:cNvSpPr/>
          <p:nvPr/>
        </p:nvSpPr>
        <p:spPr bwMode="auto">
          <a:xfrm>
            <a:off x="2227729"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8" name="Rectangle 17"/>
          <p:cNvSpPr/>
          <p:nvPr/>
        </p:nvSpPr>
        <p:spPr bwMode="auto">
          <a:xfrm>
            <a:off x="2698377"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19" name="Rectangle 18"/>
          <p:cNvSpPr/>
          <p:nvPr/>
        </p:nvSpPr>
        <p:spPr bwMode="auto">
          <a:xfrm>
            <a:off x="3160059"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0" name="Rectangle 19"/>
          <p:cNvSpPr/>
          <p:nvPr/>
        </p:nvSpPr>
        <p:spPr bwMode="auto">
          <a:xfrm>
            <a:off x="3639671"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1" name="Rectangle 20"/>
          <p:cNvSpPr/>
          <p:nvPr/>
        </p:nvSpPr>
        <p:spPr bwMode="auto">
          <a:xfrm>
            <a:off x="4114800"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2" name="Rectangle 21"/>
          <p:cNvSpPr/>
          <p:nvPr/>
        </p:nvSpPr>
        <p:spPr bwMode="auto">
          <a:xfrm>
            <a:off x="4585448"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3" name="Rectangle 22"/>
          <p:cNvSpPr/>
          <p:nvPr/>
        </p:nvSpPr>
        <p:spPr bwMode="auto">
          <a:xfrm>
            <a:off x="5047130"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4" name="Rectangle 23"/>
          <p:cNvSpPr/>
          <p:nvPr/>
        </p:nvSpPr>
        <p:spPr bwMode="auto">
          <a:xfrm>
            <a:off x="5526742"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5" name="Rectangle 24"/>
          <p:cNvSpPr/>
          <p:nvPr/>
        </p:nvSpPr>
        <p:spPr bwMode="auto">
          <a:xfrm>
            <a:off x="6001871"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6" name="Rectangle 25"/>
          <p:cNvSpPr/>
          <p:nvPr/>
        </p:nvSpPr>
        <p:spPr bwMode="auto">
          <a:xfrm>
            <a:off x="6472519"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7" name="Rectangle 26"/>
          <p:cNvSpPr/>
          <p:nvPr/>
        </p:nvSpPr>
        <p:spPr bwMode="auto">
          <a:xfrm>
            <a:off x="6934201" y="2108943"/>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8" name="Rectangle 27"/>
          <p:cNvSpPr/>
          <p:nvPr/>
        </p:nvSpPr>
        <p:spPr bwMode="auto">
          <a:xfrm>
            <a:off x="1752600"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29" name="Rectangle 28"/>
          <p:cNvSpPr/>
          <p:nvPr/>
        </p:nvSpPr>
        <p:spPr bwMode="auto">
          <a:xfrm>
            <a:off x="2227729"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0" name="Rectangle 29"/>
          <p:cNvSpPr/>
          <p:nvPr/>
        </p:nvSpPr>
        <p:spPr bwMode="auto">
          <a:xfrm>
            <a:off x="2698377"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1" name="Rectangle 30"/>
          <p:cNvSpPr/>
          <p:nvPr/>
        </p:nvSpPr>
        <p:spPr bwMode="auto">
          <a:xfrm>
            <a:off x="3160059"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2" name="Rectangle 31"/>
          <p:cNvSpPr/>
          <p:nvPr/>
        </p:nvSpPr>
        <p:spPr bwMode="auto">
          <a:xfrm>
            <a:off x="3639671"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3" name="Rectangle 32"/>
          <p:cNvSpPr/>
          <p:nvPr/>
        </p:nvSpPr>
        <p:spPr bwMode="auto">
          <a:xfrm>
            <a:off x="4114800"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4" name="Rectangle 33"/>
          <p:cNvSpPr/>
          <p:nvPr/>
        </p:nvSpPr>
        <p:spPr bwMode="auto">
          <a:xfrm>
            <a:off x="4585448"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5" name="Rectangle 34"/>
          <p:cNvSpPr/>
          <p:nvPr/>
        </p:nvSpPr>
        <p:spPr bwMode="auto">
          <a:xfrm>
            <a:off x="5047130"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6" name="Rectangle 35"/>
          <p:cNvSpPr/>
          <p:nvPr/>
        </p:nvSpPr>
        <p:spPr bwMode="auto">
          <a:xfrm>
            <a:off x="5526742"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7" name="Rectangle 36"/>
          <p:cNvSpPr/>
          <p:nvPr/>
        </p:nvSpPr>
        <p:spPr bwMode="auto">
          <a:xfrm>
            <a:off x="6001871"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8" name="Rectangle 37"/>
          <p:cNvSpPr/>
          <p:nvPr/>
        </p:nvSpPr>
        <p:spPr bwMode="auto">
          <a:xfrm>
            <a:off x="6472519"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39" name="Rectangle 38"/>
          <p:cNvSpPr/>
          <p:nvPr/>
        </p:nvSpPr>
        <p:spPr bwMode="auto">
          <a:xfrm>
            <a:off x="6934201" y="2619931"/>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40" name="Rectangle 39"/>
          <p:cNvSpPr/>
          <p:nvPr/>
        </p:nvSpPr>
        <p:spPr bwMode="auto">
          <a:xfrm>
            <a:off x="1752600"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1" name="Rectangle 40"/>
          <p:cNvSpPr/>
          <p:nvPr/>
        </p:nvSpPr>
        <p:spPr bwMode="auto">
          <a:xfrm>
            <a:off x="2227729"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2" name="Rectangle 41"/>
          <p:cNvSpPr/>
          <p:nvPr/>
        </p:nvSpPr>
        <p:spPr bwMode="auto">
          <a:xfrm>
            <a:off x="2698377"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3" name="Rectangle 42"/>
          <p:cNvSpPr/>
          <p:nvPr/>
        </p:nvSpPr>
        <p:spPr bwMode="auto">
          <a:xfrm>
            <a:off x="3160059"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4" name="Rectangle 43"/>
          <p:cNvSpPr/>
          <p:nvPr/>
        </p:nvSpPr>
        <p:spPr bwMode="auto">
          <a:xfrm>
            <a:off x="3639671"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5" name="Rectangle 44"/>
          <p:cNvSpPr/>
          <p:nvPr/>
        </p:nvSpPr>
        <p:spPr bwMode="auto">
          <a:xfrm>
            <a:off x="4114800"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6" name="Rectangle 45"/>
          <p:cNvSpPr/>
          <p:nvPr/>
        </p:nvSpPr>
        <p:spPr bwMode="auto">
          <a:xfrm>
            <a:off x="4585448"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7" name="Rectangle 46"/>
          <p:cNvSpPr/>
          <p:nvPr/>
        </p:nvSpPr>
        <p:spPr bwMode="auto">
          <a:xfrm>
            <a:off x="5047130"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8" name="Rectangle 47"/>
          <p:cNvSpPr/>
          <p:nvPr/>
        </p:nvSpPr>
        <p:spPr bwMode="auto">
          <a:xfrm>
            <a:off x="5526742"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49" name="Rectangle 48"/>
          <p:cNvSpPr/>
          <p:nvPr/>
        </p:nvSpPr>
        <p:spPr bwMode="auto">
          <a:xfrm>
            <a:off x="6001871"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50" name="Rectangle 49"/>
          <p:cNvSpPr/>
          <p:nvPr/>
        </p:nvSpPr>
        <p:spPr bwMode="auto">
          <a:xfrm>
            <a:off x="6472519"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sp>
        <p:nvSpPr>
          <p:cNvPr id="51" name="Rectangle 50"/>
          <p:cNvSpPr/>
          <p:nvPr/>
        </p:nvSpPr>
        <p:spPr bwMode="auto">
          <a:xfrm>
            <a:off x="6934201" y="3123827"/>
            <a:ext cx="470647" cy="49754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charset="0"/>
                <a:ea typeface="ヒラギノ角ゴ ProN W6"/>
              </a:rPr>
              <a:t>0</a:t>
            </a:r>
          </a:p>
        </p:txBody>
      </p:sp>
      <p:grpSp>
        <p:nvGrpSpPr>
          <p:cNvPr id="52" name="Group 51"/>
          <p:cNvGrpSpPr/>
          <p:nvPr/>
        </p:nvGrpSpPr>
        <p:grpSpPr>
          <a:xfrm>
            <a:off x="1752600" y="3635052"/>
            <a:ext cx="5652248" cy="718528"/>
            <a:chOff x="1815351" y="3610404"/>
            <a:chExt cx="5652248" cy="718528"/>
          </a:xfrm>
        </p:grpSpPr>
        <p:sp>
          <p:nvSpPr>
            <p:cNvPr id="53" name="Rectangle 52"/>
            <p:cNvSpPr/>
            <p:nvPr/>
          </p:nvSpPr>
          <p:spPr bwMode="auto">
            <a:xfrm>
              <a:off x="1815351"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4" name="Rectangle 53"/>
            <p:cNvSpPr/>
            <p:nvPr/>
          </p:nvSpPr>
          <p:spPr bwMode="auto">
            <a:xfrm>
              <a:off x="2290480"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5" name="Rectangle 54"/>
            <p:cNvSpPr/>
            <p:nvPr/>
          </p:nvSpPr>
          <p:spPr bwMode="auto">
            <a:xfrm>
              <a:off x="2761128"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6" name="Rectangle 55"/>
            <p:cNvSpPr/>
            <p:nvPr/>
          </p:nvSpPr>
          <p:spPr bwMode="auto">
            <a:xfrm>
              <a:off x="3222810"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7" name="Rectangle 56"/>
            <p:cNvSpPr/>
            <p:nvPr/>
          </p:nvSpPr>
          <p:spPr bwMode="auto">
            <a:xfrm>
              <a:off x="3702422"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8" name="Rectangle 57"/>
            <p:cNvSpPr/>
            <p:nvPr/>
          </p:nvSpPr>
          <p:spPr bwMode="auto">
            <a:xfrm>
              <a:off x="4177551"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59" name="Rectangle 58"/>
            <p:cNvSpPr/>
            <p:nvPr/>
          </p:nvSpPr>
          <p:spPr bwMode="auto">
            <a:xfrm>
              <a:off x="4648199"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0" name="Rectangle 59"/>
            <p:cNvSpPr/>
            <p:nvPr/>
          </p:nvSpPr>
          <p:spPr bwMode="auto">
            <a:xfrm>
              <a:off x="5109881"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1" name="Rectangle 60"/>
            <p:cNvSpPr/>
            <p:nvPr/>
          </p:nvSpPr>
          <p:spPr bwMode="auto">
            <a:xfrm>
              <a:off x="5589493"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2" name="Rectangle 61"/>
            <p:cNvSpPr/>
            <p:nvPr/>
          </p:nvSpPr>
          <p:spPr bwMode="auto">
            <a:xfrm>
              <a:off x="6064622"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3" name="Rectangle 62"/>
            <p:cNvSpPr/>
            <p:nvPr/>
          </p:nvSpPr>
          <p:spPr bwMode="auto">
            <a:xfrm>
              <a:off x="6535270"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sp>
          <p:nvSpPr>
            <p:cNvPr id="64" name="Rectangle 63"/>
            <p:cNvSpPr/>
            <p:nvPr/>
          </p:nvSpPr>
          <p:spPr bwMode="auto">
            <a:xfrm>
              <a:off x="6996952" y="3610404"/>
              <a:ext cx="470647" cy="718528"/>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200" b="1" i="0" u="none" strike="noStrike" kern="1200" cap="none" spc="0" normalizeH="0" baseline="0" noProof="0">
                <a:ln>
                  <a:noFill/>
                </a:ln>
                <a:solidFill>
                  <a:prstClr val="black"/>
                </a:solidFill>
                <a:effectLst/>
                <a:uLnTx/>
                <a:uFillTx/>
                <a:latin typeface="Arial" charset="0"/>
                <a:ea typeface="ヒラギノ角ゴ ProN W6"/>
              </a:endParaRPr>
            </a:p>
          </p:txBody>
        </p:sp>
      </p:grpSp>
      <p:sp>
        <p:nvSpPr>
          <p:cNvPr id="66" name="TextBox 65"/>
          <p:cNvSpPr txBox="1"/>
          <p:nvPr/>
        </p:nvSpPr>
        <p:spPr>
          <a:xfrm>
            <a:off x="762000" y="4810780"/>
            <a:ext cx="2916824" cy="89255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ヒラギノ角ゴ ProN W6"/>
              </a:rPr>
              <a:t>Fix a row at Zero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ヒラギノ角ゴ ProN W6"/>
              </a:rPr>
              <a:t>(0.5% loss in capacity)</a:t>
            </a:r>
          </a:p>
        </p:txBody>
      </p:sp>
      <p:cxnSp>
        <p:nvCxnSpPr>
          <p:cNvPr id="68" name="Shape 67"/>
          <p:cNvCxnSpPr>
            <a:stCxn id="40" idx="1"/>
          </p:cNvCxnSpPr>
          <p:nvPr/>
        </p:nvCxnSpPr>
        <p:spPr>
          <a:xfrm rot="10800000" flipV="1">
            <a:off x="1295400" y="3372598"/>
            <a:ext cx="457200" cy="1438182"/>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70" name="Slide Number Placeholder 69"/>
          <p:cNvSpPr>
            <a:spLocks noGrp="1"/>
          </p:cNvSpPr>
          <p:nvPr>
            <p:ph type="sldNum" sz="quarter" idx="4294967295"/>
          </p:nvPr>
        </p:nvSpPr>
        <p:spPr>
          <a:xfrm>
            <a:off x="65532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63C8E0-6DD9-4302-9AA9-5177C785CB79}" type="slidenum">
              <a:rPr kumimoji="0" lang="en-US" sz="1800" b="0" i="0" u="none" strike="noStrike" kern="1200" cap="none" spc="0" normalizeH="0" baseline="0" noProof="0" smtClean="0">
                <a:ln>
                  <a:noFill/>
                </a:ln>
                <a:solidFill>
                  <a:prstClr val="black">
                    <a:tint val="75000"/>
                  </a:prstClr>
                </a:solidFill>
                <a:effectLst/>
                <a:uLnTx/>
                <a:uFillTx/>
                <a:latin typeface="Calibri"/>
                <a:ea typeface="ヒラギノ角ゴ ProN W6"/>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a:ln>
                <a:noFill/>
              </a:ln>
              <a:solidFill>
                <a:prstClr val="black">
                  <a:tint val="75000"/>
                </a:prstClr>
              </a:solidFill>
              <a:effectLst/>
              <a:uLnTx/>
              <a:uFillTx/>
              <a:latin typeface="Calibri"/>
              <a:ea typeface="ヒラギノ角ゴ ProN W6"/>
            </a:endParaRPr>
          </a:p>
        </p:txBody>
      </p:sp>
    </p:spTree>
    <p:extLst>
      <p:ext uri="{BB962C8B-B14F-4D97-AF65-F5344CB8AC3E}">
        <p14:creationId xmlns:p14="http://schemas.microsoft.com/office/powerpoint/2010/main" val="941642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1A5712"/>
                </a:solidFill>
                <a:cs typeface="Garamond"/>
              </a:rPr>
              <a:t>RowClone: Bulk Initialization</a:t>
            </a:r>
            <a:endParaRPr lang="en-US" sz="3600" dirty="0"/>
          </a:p>
        </p:txBody>
      </p:sp>
      <p:sp>
        <p:nvSpPr>
          <p:cNvPr id="3" name="Content Placeholder 2"/>
          <p:cNvSpPr>
            <a:spLocks noGrp="1"/>
          </p:cNvSpPr>
          <p:nvPr>
            <p:ph idx="1"/>
          </p:nvPr>
        </p:nvSpPr>
        <p:spPr>
          <a:xfrm>
            <a:off x="228600" y="1124744"/>
            <a:ext cx="8610600" cy="5123656"/>
          </a:xfrm>
        </p:spPr>
        <p:txBody>
          <a:bodyPr/>
          <a:lstStyle/>
          <a:p>
            <a:r>
              <a:rPr lang="en-US" dirty="0"/>
              <a:t>Initialization with arbitrary data</a:t>
            </a:r>
          </a:p>
          <a:p>
            <a:pPr lvl="1"/>
            <a:r>
              <a:rPr lang="en-US" dirty="0"/>
              <a:t>Initialize one row</a:t>
            </a:r>
          </a:p>
          <a:p>
            <a:pPr lvl="1"/>
            <a:r>
              <a:rPr lang="en-US" dirty="0"/>
              <a:t>Copy the data to other rows</a:t>
            </a:r>
          </a:p>
          <a:p>
            <a:pPr lvl="1"/>
            <a:endParaRPr lang="en-US" dirty="0"/>
          </a:p>
          <a:p>
            <a:r>
              <a:rPr lang="en-US" dirty="0"/>
              <a:t>Zero initialization (most common)</a:t>
            </a:r>
          </a:p>
          <a:p>
            <a:pPr lvl="1"/>
            <a:r>
              <a:rPr lang="en-US" dirty="0"/>
              <a:t>Reserve a row in each subarray (always zero)</a:t>
            </a:r>
          </a:p>
          <a:p>
            <a:pPr lvl="1"/>
            <a:r>
              <a:rPr lang="en-US" dirty="0"/>
              <a:t>Copy data from reserved row (FPM mode)</a:t>
            </a:r>
          </a:p>
          <a:p>
            <a:pPr lvl="1"/>
            <a:r>
              <a:rPr lang="en-US" sz="2400" b="1" dirty="0">
                <a:latin typeface="Arial" pitchFamily="34" charset="0"/>
                <a:cs typeface="Arial" pitchFamily="34" charset="0"/>
              </a:rPr>
              <a:t>6.0</a:t>
            </a:r>
            <a:r>
              <a:rPr lang="en-US" b="1" dirty="0"/>
              <a:t>X</a:t>
            </a:r>
            <a:r>
              <a:rPr lang="en-US" dirty="0"/>
              <a:t> lower latency, </a:t>
            </a:r>
            <a:r>
              <a:rPr lang="en-US" sz="2400" b="1" dirty="0">
                <a:latin typeface="Arial" pitchFamily="34" charset="0"/>
                <a:cs typeface="Arial" pitchFamily="34" charset="0"/>
              </a:rPr>
              <a:t>41.5</a:t>
            </a:r>
            <a:r>
              <a:rPr lang="en-US" b="1" dirty="0"/>
              <a:t>X</a:t>
            </a:r>
            <a:r>
              <a:rPr lang="en-US" dirty="0"/>
              <a:t> lower DRAM energy</a:t>
            </a:r>
          </a:p>
          <a:p>
            <a:pPr lvl="1"/>
            <a:r>
              <a:rPr lang="en-US" sz="2400" dirty="0">
                <a:latin typeface="Arial" pitchFamily="34" charset="0"/>
                <a:cs typeface="Arial" pitchFamily="34" charset="0"/>
              </a:rPr>
              <a:t>0.2%</a:t>
            </a:r>
            <a:r>
              <a:rPr lang="en-US" sz="2400" dirty="0"/>
              <a:t> </a:t>
            </a:r>
            <a:r>
              <a:rPr lang="en-US" dirty="0"/>
              <a:t>loss in capacity</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6476557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1A5712"/>
                </a:solidFill>
                <a:cs typeface="Garamond"/>
              </a:rPr>
              <a:t>RowClone: Latency &amp; Energy Benefits</a:t>
            </a:r>
            <a:endParaRPr lang="en-US" sz="3600"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17" name="Chart 16"/>
          <p:cNvGraphicFramePr/>
          <p:nvPr/>
        </p:nvGraphicFramePr>
        <p:xfrm>
          <a:off x="381000" y="1295400"/>
          <a:ext cx="3886200" cy="4953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Chart 17"/>
          <p:cNvGraphicFramePr/>
          <p:nvPr/>
        </p:nvGraphicFramePr>
        <p:xfrm>
          <a:off x="4724400" y="1219200"/>
          <a:ext cx="4010025" cy="5029200"/>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p:cNvSpPr txBox="1"/>
          <p:nvPr/>
        </p:nvSpPr>
        <p:spPr>
          <a:xfrm>
            <a:off x="1143000" y="1824335"/>
            <a:ext cx="915251"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11.6x</a:t>
            </a:r>
          </a:p>
        </p:txBody>
      </p:sp>
      <p:sp>
        <p:nvSpPr>
          <p:cNvPr id="20" name="TextBox 19"/>
          <p:cNvSpPr txBox="1"/>
          <p:nvPr/>
        </p:nvSpPr>
        <p:spPr>
          <a:xfrm>
            <a:off x="1828800" y="3272135"/>
            <a:ext cx="76655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1.9x</a:t>
            </a:r>
          </a:p>
        </p:txBody>
      </p:sp>
      <p:sp>
        <p:nvSpPr>
          <p:cNvPr id="21" name="TextBox 20"/>
          <p:cNvSpPr txBox="1"/>
          <p:nvPr/>
        </p:nvSpPr>
        <p:spPr>
          <a:xfrm>
            <a:off x="3424443" y="2510135"/>
            <a:ext cx="76655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6.0x</a:t>
            </a:r>
          </a:p>
        </p:txBody>
      </p:sp>
      <p:sp>
        <p:nvSpPr>
          <p:cNvPr id="22" name="TextBox 21"/>
          <p:cNvSpPr txBox="1"/>
          <p:nvPr/>
        </p:nvSpPr>
        <p:spPr>
          <a:xfrm>
            <a:off x="2590800" y="3424535"/>
            <a:ext cx="76655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1.0x</a:t>
            </a:r>
          </a:p>
        </p:txBody>
      </p:sp>
      <p:sp>
        <p:nvSpPr>
          <p:cNvPr id="23" name="TextBox 22"/>
          <p:cNvSpPr txBox="1"/>
          <p:nvPr/>
        </p:nvSpPr>
        <p:spPr>
          <a:xfrm>
            <a:off x="5410200" y="1676400"/>
            <a:ext cx="93807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74.4x</a:t>
            </a:r>
          </a:p>
        </p:txBody>
      </p:sp>
      <p:sp>
        <p:nvSpPr>
          <p:cNvPr id="24" name="TextBox 23"/>
          <p:cNvSpPr txBox="1"/>
          <p:nvPr/>
        </p:nvSpPr>
        <p:spPr>
          <a:xfrm>
            <a:off x="6243843" y="3500735"/>
            <a:ext cx="76655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3.2x</a:t>
            </a:r>
          </a:p>
        </p:txBody>
      </p:sp>
      <p:sp>
        <p:nvSpPr>
          <p:cNvPr id="25" name="TextBox 24"/>
          <p:cNvSpPr txBox="1"/>
          <p:nvPr/>
        </p:nvSpPr>
        <p:spPr>
          <a:xfrm>
            <a:off x="7082043" y="3500735"/>
            <a:ext cx="76655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1.5x</a:t>
            </a:r>
          </a:p>
        </p:txBody>
      </p:sp>
      <p:sp>
        <p:nvSpPr>
          <p:cNvPr id="26" name="TextBox 25"/>
          <p:cNvSpPr txBox="1"/>
          <p:nvPr/>
        </p:nvSpPr>
        <p:spPr>
          <a:xfrm>
            <a:off x="7696200" y="2281535"/>
            <a:ext cx="938077" cy="461665"/>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262626">
                    <a:lumMod val="95000"/>
                    <a:lumOff val="5000"/>
                  </a:srgbClr>
                </a:solidFill>
                <a:effectLst/>
                <a:uLnTx/>
                <a:uFillTx/>
                <a:latin typeface="Arial" pitchFamily="34" charset="0"/>
                <a:ea typeface=""/>
                <a:cs typeface="Arial" pitchFamily="34" charset="0"/>
              </a:rPr>
              <a:t>41.5x</a:t>
            </a:r>
          </a:p>
        </p:txBody>
      </p:sp>
      <p:sp>
        <p:nvSpPr>
          <p:cNvPr id="27" name="Rounded Rectangle 26"/>
          <p:cNvSpPr/>
          <p:nvPr/>
        </p:nvSpPr>
        <p:spPr>
          <a:xfrm>
            <a:off x="304800" y="4495800"/>
            <a:ext cx="8534400" cy="1219200"/>
          </a:xfrm>
          <a:prstGeom prst="roundRect">
            <a:avLst/>
          </a:prstGeom>
          <a:solidFill>
            <a:sysClr val="window" lastClr="FFFFFF"/>
          </a:solidFill>
          <a:ln w="2540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262626"/>
                </a:solidFill>
                <a:effectLst/>
                <a:uLnTx/>
                <a:uFillTx/>
                <a:latin typeface="Corbel"/>
                <a:ea typeface=""/>
                <a:cs typeface="+mn-cs"/>
              </a:rPr>
              <a:t>Very low cost: </a:t>
            </a:r>
            <a:r>
              <a:rPr kumimoji="0" lang="en-US" sz="2800" b="1" i="0" u="none" strike="noStrike" kern="0" cap="none" spc="0" normalizeH="0" baseline="0" noProof="0" dirty="0">
                <a:ln>
                  <a:noFill/>
                </a:ln>
                <a:solidFill>
                  <a:srgbClr val="262626"/>
                </a:solidFill>
                <a:effectLst/>
                <a:uLnTx/>
                <a:uFillTx/>
                <a:latin typeface="Arial" pitchFamily="34" charset="0"/>
                <a:ea typeface=""/>
                <a:cs typeface="Arial" pitchFamily="34" charset="0"/>
              </a:rPr>
              <a:t>0.01%</a:t>
            </a:r>
            <a:r>
              <a:rPr kumimoji="0" lang="en-US" sz="3200" b="1" i="0" u="none" strike="noStrike" kern="0" cap="none" spc="0" normalizeH="0" baseline="0" noProof="0" dirty="0">
                <a:ln>
                  <a:noFill/>
                </a:ln>
                <a:solidFill>
                  <a:srgbClr val="262626"/>
                </a:solidFill>
                <a:effectLst/>
                <a:uLnTx/>
                <a:uFillTx/>
                <a:latin typeface="Corbel"/>
                <a:ea typeface=""/>
                <a:cs typeface="+mn-cs"/>
              </a:rPr>
              <a:t> increase in die area</a:t>
            </a:r>
          </a:p>
        </p:txBody>
      </p:sp>
    </p:spTree>
    <p:extLst>
      <p:ext uri="{BB962C8B-B14F-4D97-AF65-F5344CB8AC3E}">
        <p14:creationId xmlns:p14="http://schemas.microsoft.com/office/powerpoint/2010/main" val="17727485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17"/>
                                        </p:tgtEl>
                                        <p:attrNameLst>
                                          <p:attrName>style.opacity</p:attrName>
                                        </p:attrNameLst>
                                      </p:cBhvr>
                                      <p:to>
                                        <p:strVal val="0.25"/>
                                      </p:to>
                                    </p:set>
                                    <p:animEffect filter="image" prLst="opacity: 0.25">
                                      <p:cBhvr rctx="IE">
                                        <p:cTn id="7" dur="indefinite"/>
                                        <p:tgtEl>
                                          <p:spTgt spid="17"/>
                                        </p:tgtEl>
                                      </p:cBhvr>
                                    </p:animEffect>
                                  </p:childTnLst>
                                </p:cTn>
                              </p:par>
                              <p:par>
                                <p:cTn id="8" presetID="9" presetClass="emph" presetSubtype="0" grpId="0" nodeType="withEffect">
                                  <p:stCondLst>
                                    <p:cond delay="0"/>
                                  </p:stCondLst>
                                  <p:childTnLst>
                                    <p:set>
                                      <p:cBhvr rctx="PPT">
                                        <p:cTn id="9" dur="indefinite"/>
                                        <p:tgtEl>
                                          <p:spTgt spid="18"/>
                                        </p:tgtEl>
                                        <p:attrNameLst>
                                          <p:attrName>style.opacity</p:attrName>
                                        </p:attrNameLst>
                                      </p:cBhvr>
                                      <p:to>
                                        <p:strVal val="0.25"/>
                                      </p:to>
                                    </p:set>
                                    <p:animEffect filter="image" prLst="opacity: 0.25">
                                      <p:cBhvr rctx="IE">
                                        <p:cTn id="10" dur="indefinite"/>
                                        <p:tgtEl>
                                          <p:spTgt spid="18"/>
                                        </p:tgtEl>
                                      </p:cBhvr>
                                    </p:animEffect>
                                  </p:childTnLst>
                                </p:cTn>
                              </p:par>
                              <p:par>
                                <p:cTn id="11" presetID="9" presetClass="emph" presetSubtype="0" grpId="0" nodeType="withEffect">
                                  <p:stCondLst>
                                    <p:cond delay="0"/>
                                  </p:stCondLst>
                                  <p:childTnLst>
                                    <p:set>
                                      <p:cBhvr rctx="PPT">
                                        <p:cTn id="12" dur="indefinite"/>
                                        <p:tgtEl>
                                          <p:spTgt spid="19"/>
                                        </p:tgtEl>
                                        <p:attrNameLst>
                                          <p:attrName>style.opacity</p:attrName>
                                        </p:attrNameLst>
                                      </p:cBhvr>
                                      <p:to>
                                        <p:strVal val="0.25"/>
                                      </p:to>
                                    </p:set>
                                    <p:animEffect filter="image" prLst="opacity: 0.25">
                                      <p:cBhvr rctx="IE">
                                        <p:cTn id="13" dur="indefinite"/>
                                        <p:tgtEl>
                                          <p:spTgt spid="19"/>
                                        </p:tgtEl>
                                      </p:cBhvr>
                                    </p:animEffect>
                                  </p:childTnLst>
                                </p:cTn>
                              </p:par>
                              <p:par>
                                <p:cTn id="14" presetID="9" presetClass="emph" presetSubtype="0" grpId="0" nodeType="withEffect">
                                  <p:stCondLst>
                                    <p:cond delay="0"/>
                                  </p:stCondLst>
                                  <p:childTnLst>
                                    <p:set>
                                      <p:cBhvr rctx="PPT">
                                        <p:cTn id="15" dur="indefinite"/>
                                        <p:tgtEl>
                                          <p:spTgt spid="20"/>
                                        </p:tgtEl>
                                        <p:attrNameLst>
                                          <p:attrName>style.opacity</p:attrName>
                                        </p:attrNameLst>
                                      </p:cBhvr>
                                      <p:to>
                                        <p:strVal val="0.25"/>
                                      </p:to>
                                    </p:set>
                                    <p:animEffect filter="image" prLst="opacity: 0.25">
                                      <p:cBhvr rctx="IE">
                                        <p:cTn id="16" dur="indefinite"/>
                                        <p:tgtEl>
                                          <p:spTgt spid="20"/>
                                        </p:tgtEl>
                                      </p:cBhvr>
                                    </p:animEffect>
                                  </p:childTnLst>
                                </p:cTn>
                              </p:par>
                              <p:par>
                                <p:cTn id="17" presetID="9" presetClass="emph" presetSubtype="0" grpId="0" nodeType="withEffect">
                                  <p:stCondLst>
                                    <p:cond delay="0"/>
                                  </p:stCondLst>
                                  <p:childTnLst>
                                    <p:set>
                                      <p:cBhvr rctx="PPT">
                                        <p:cTn id="18" dur="indefinite"/>
                                        <p:tgtEl>
                                          <p:spTgt spid="21"/>
                                        </p:tgtEl>
                                        <p:attrNameLst>
                                          <p:attrName>style.opacity</p:attrName>
                                        </p:attrNameLst>
                                      </p:cBhvr>
                                      <p:to>
                                        <p:strVal val="0.25"/>
                                      </p:to>
                                    </p:set>
                                    <p:animEffect filter="image" prLst="opacity: 0.25">
                                      <p:cBhvr rctx="IE">
                                        <p:cTn id="19" dur="indefinite"/>
                                        <p:tgtEl>
                                          <p:spTgt spid="21"/>
                                        </p:tgtEl>
                                      </p:cBhvr>
                                    </p:animEffect>
                                  </p:childTnLst>
                                </p:cTn>
                              </p:par>
                              <p:par>
                                <p:cTn id="20" presetID="9" presetClass="emph" presetSubtype="0" grpId="0" nodeType="withEffect">
                                  <p:stCondLst>
                                    <p:cond delay="0"/>
                                  </p:stCondLst>
                                  <p:childTnLst>
                                    <p:set>
                                      <p:cBhvr rctx="PPT">
                                        <p:cTn id="21" dur="indefinite"/>
                                        <p:tgtEl>
                                          <p:spTgt spid="22"/>
                                        </p:tgtEl>
                                        <p:attrNameLst>
                                          <p:attrName>style.opacity</p:attrName>
                                        </p:attrNameLst>
                                      </p:cBhvr>
                                      <p:to>
                                        <p:strVal val="0.25"/>
                                      </p:to>
                                    </p:set>
                                    <p:animEffect filter="image" prLst="opacity: 0.25">
                                      <p:cBhvr rctx="IE">
                                        <p:cTn id="22" dur="indefinite"/>
                                        <p:tgtEl>
                                          <p:spTgt spid="22"/>
                                        </p:tgtEl>
                                      </p:cBhvr>
                                    </p:animEffect>
                                  </p:childTnLst>
                                </p:cTn>
                              </p:par>
                              <p:par>
                                <p:cTn id="23" presetID="9" presetClass="emph" presetSubtype="0" grpId="0" nodeType="withEffect">
                                  <p:stCondLst>
                                    <p:cond delay="0"/>
                                  </p:stCondLst>
                                  <p:childTnLst>
                                    <p:set>
                                      <p:cBhvr rctx="PPT">
                                        <p:cTn id="24" dur="indefinite"/>
                                        <p:tgtEl>
                                          <p:spTgt spid="23"/>
                                        </p:tgtEl>
                                        <p:attrNameLst>
                                          <p:attrName>style.opacity</p:attrName>
                                        </p:attrNameLst>
                                      </p:cBhvr>
                                      <p:to>
                                        <p:strVal val="0.25"/>
                                      </p:to>
                                    </p:set>
                                    <p:animEffect filter="image" prLst="opacity: 0.25">
                                      <p:cBhvr rctx="IE">
                                        <p:cTn id="25" dur="indefinite"/>
                                        <p:tgtEl>
                                          <p:spTgt spid="23"/>
                                        </p:tgtEl>
                                      </p:cBhvr>
                                    </p:animEffect>
                                  </p:childTnLst>
                                </p:cTn>
                              </p:par>
                              <p:par>
                                <p:cTn id="26" presetID="9" presetClass="emph" presetSubtype="0" grpId="0" nodeType="withEffect">
                                  <p:stCondLst>
                                    <p:cond delay="0"/>
                                  </p:stCondLst>
                                  <p:childTnLst>
                                    <p:set>
                                      <p:cBhvr rctx="PPT">
                                        <p:cTn id="27" dur="indefinite"/>
                                        <p:tgtEl>
                                          <p:spTgt spid="24"/>
                                        </p:tgtEl>
                                        <p:attrNameLst>
                                          <p:attrName>style.opacity</p:attrName>
                                        </p:attrNameLst>
                                      </p:cBhvr>
                                      <p:to>
                                        <p:strVal val="0.25"/>
                                      </p:to>
                                    </p:set>
                                    <p:animEffect filter="image" prLst="opacity: 0.25">
                                      <p:cBhvr rctx="IE">
                                        <p:cTn id="28" dur="indefinite"/>
                                        <p:tgtEl>
                                          <p:spTgt spid="24"/>
                                        </p:tgtEl>
                                      </p:cBhvr>
                                    </p:animEffect>
                                  </p:childTnLst>
                                </p:cTn>
                              </p:par>
                              <p:par>
                                <p:cTn id="29" presetID="9" presetClass="emph" presetSubtype="0" grpId="0" nodeType="withEffect">
                                  <p:stCondLst>
                                    <p:cond delay="0"/>
                                  </p:stCondLst>
                                  <p:childTnLst>
                                    <p:set>
                                      <p:cBhvr rctx="PPT">
                                        <p:cTn id="30" dur="indefinite"/>
                                        <p:tgtEl>
                                          <p:spTgt spid="25"/>
                                        </p:tgtEl>
                                        <p:attrNameLst>
                                          <p:attrName>style.opacity</p:attrName>
                                        </p:attrNameLst>
                                      </p:cBhvr>
                                      <p:to>
                                        <p:strVal val="0.25"/>
                                      </p:to>
                                    </p:set>
                                    <p:animEffect filter="image" prLst="opacity: 0.25">
                                      <p:cBhvr rctx="IE">
                                        <p:cTn id="31" dur="indefinite"/>
                                        <p:tgtEl>
                                          <p:spTgt spid="25"/>
                                        </p:tgtEl>
                                      </p:cBhvr>
                                    </p:animEffect>
                                  </p:childTnLst>
                                </p:cTn>
                              </p:par>
                              <p:par>
                                <p:cTn id="32" presetID="9" presetClass="emph" presetSubtype="0" grpId="0" nodeType="withEffect">
                                  <p:stCondLst>
                                    <p:cond delay="0"/>
                                  </p:stCondLst>
                                  <p:childTnLst>
                                    <p:set>
                                      <p:cBhvr rctx="PPT">
                                        <p:cTn id="33" dur="indefinite"/>
                                        <p:tgtEl>
                                          <p:spTgt spid="26"/>
                                        </p:tgtEl>
                                        <p:attrNameLst>
                                          <p:attrName>style.opacity</p:attrName>
                                        </p:attrNameLst>
                                      </p:cBhvr>
                                      <p:to>
                                        <p:strVal val="0.25"/>
                                      </p:to>
                                    </p:set>
                                    <p:animEffect filter="image" prLst="opacity: 0.25">
                                      <p:cBhvr rctx="IE">
                                        <p:cTn id="34" dur="indefinite"/>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Graphic spid="18" grpId="0">
        <p:bldAsOne/>
      </p:bldGraphic>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and Initialization in Workloads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graphicFrame>
        <p:nvGraphicFramePr>
          <p:cNvPr id="12" name="Chart 11"/>
          <p:cNvGraphicFramePr/>
          <p:nvPr/>
        </p:nvGraphicFramePr>
        <p:xfrm>
          <a:off x="609600" y="1295400"/>
          <a:ext cx="8164285" cy="4781006"/>
        </p:xfrm>
        <a:graphic>
          <a:graphicData uri="http://schemas.openxmlformats.org/drawingml/2006/chart">
            <c:chart xmlns:c="http://schemas.openxmlformats.org/drawingml/2006/chart" xmlns:r="http://schemas.openxmlformats.org/officeDocument/2006/relationships" r:id="rId2"/>
          </a:graphicData>
        </a:graphic>
      </p:graphicFrame>
      <p:sp>
        <p:nvSpPr>
          <p:cNvPr id="13" name="Oval 12"/>
          <p:cNvSpPr/>
          <p:nvPr/>
        </p:nvSpPr>
        <p:spPr>
          <a:xfrm>
            <a:off x="1828800" y="1981200"/>
            <a:ext cx="762000" cy="19050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
        <p:nvSpPr>
          <p:cNvPr id="14" name="Oval 13"/>
          <p:cNvSpPr/>
          <p:nvPr/>
        </p:nvSpPr>
        <p:spPr>
          <a:xfrm>
            <a:off x="2971800" y="1981200"/>
            <a:ext cx="762000" cy="13716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
        <p:nvSpPr>
          <p:cNvPr id="15" name="Oval 14"/>
          <p:cNvSpPr/>
          <p:nvPr/>
        </p:nvSpPr>
        <p:spPr>
          <a:xfrm>
            <a:off x="4191000" y="1981200"/>
            <a:ext cx="762000" cy="25146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
        <p:nvSpPr>
          <p:cNvPr id="16" name="Oval 15"/>
          <p:cNvSpPr/>
          <p:nvPr/>
        </p:nvSpPr>
        <p:spPr>
          <a:xfrm>
            <a:off x="5334000" y="1981200"/>
            <a:ext cx="762000" cy="5334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
        <p:nvSpPr>
          <p:cNvPr id="17" name="Oval 16"/>
          <p:cNvSpPr/>
          <p:nvPr/>
        </p:nvSpPr>
        <p:spPr>
          <a:xfrm>
            <a:off x="6477000" y="1981200"/>
            <a:ext cx="762000" cy="6858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
        <p:nvSpPr>
          <p:cNvPr id="18" name="Oval 17"/>
          <p:cNvSpPr/>
          <p:nvPr/>
        </p:nvSpPr>
        <p:spPr>
          <a:xfrm>
            <a:off x="7620000" y="1981200"/>
            <a:ext cx="762000" cy="3124200"/>
          </a:xfrm>
          <a:prstGeom prst="ellipse">
            <a:avLst/>
          </a:prstGeom>
          <a:noFill/>
          <a:ln w="57150" cap="flat" cmpd="sng" algn="ctr">
            <a:solidFill>
              <a:srgbClr val="26262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ysClr val="window" lastClr="FFFFFF"/>
              </a:solidFill>
              <a:effectLst/>
              <a:uLnTx/>
              <a:uFillTx/>
              <a:latin typeface="Corbel"/>
              <a:ea typeface=""/>
              <a:cs typeface="+mn-cs"/>
            </a:endParaRPr>
          </a:p>
        </p:txBody>
      </p:sp>
    </p:spTree>
    <p:extLst>
      <p:ext uri="{BB962C8B-B14F-4D97-AF65-F5344CB8AC3E}">
        <p14:creationId xmlns:p14="http://schemas.microsoft.com/office/powerpoint/2010/main" val="33950216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2"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grpId="2"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2"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5" grpId="0" animBg="1"/>
      <p:bldP spid="15" grpId="1" animBg="1"/>
      <p:bldP spid="15" grpId="2" animBg="1"/>
      <p:bldP spid="16" grpId="0" animBg="1"/>
      <p:bldP spid="16" grpId="1" animBg="1"/>
      <p:bldP spid="17" grpId="0" animBg="1"/>
      <p:bldP spid="17" grpId="1" animBg="1"/>
      <p:bldP spid="18" grpId="0" animBg="1"/>
      <p:bldP spid="18" grpId="1" animBg="1"/>
      <p:bldP spid="18" grpId="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1143000"/>
          </a:xfrm>
        </p:spPr>
        <p:txBody>
          <a:bodyPr>
            <a:normAutofit/>
          </a:bodyPr>
          <a:lstStyle/>
          <a:p>
            <a:r>
              <a:rPr lang="en-US" sz="4000" dirty="0">
                <a:solidFill>
                  <a:srgbClr val="1A5712"/>
                </a:solidFill>
                <a:latin typeface="Garamond"/>
                <a:cs typeface="Garamond"/>
              </a:rPr>
              <a:t>RowClone: Application Performance</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63C8E0-6DD9-4302-9AA9-5177C785CB79}"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graphicFrame>
        <p:nvGraphicFramePr>
          <p:cNvPr id="6" name="Chart 5"/>
          <p:cNvGraphicFramePr/>
          <p:nvPr>
            <p:extLst/>
          </p:nvPr>
        </p:nvGraphicFramePr>
        <p:xfrm>
          <a:off x="395536" y="1556792"/>
          <a:ext cx="8412479" cy="48201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80508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760"/>
            <a:ext cx="8229600" cy="1143000"/>
          </a:xfrm>
        </p:spPr>
        <p:txBody>
          <a:bodyPr>
            <a:normAutofit/>
          </a:bodyPr>
          <a:lstStyle/>
          <a:p>
            <a:r>
              <a:rPr lang="en-US" sz="4000" dirty="0">
                <a:solidFill>
                  <a:srgbClr val="1A5712"/>
                </a:solidFill>
                <a:latin typeface="Garamond"/>
                <a:cs typeface="Garamond"/>
              </a:rPr>
              <a:t>End-to-End System Design</a:t>
            </a: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D63C8E0-6DD9-4302-9AA9-5177C785CB79}"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Arial" charset="0"/>
              <a:ea typeface="ＭＳ Ｐゴシック" charset="-128"/>
              <a:cs typeface="+mn-cs"/>
            </a:endParaRPr>
          </a:p>
        </p:txBody>
      </p:sp>
      <p:sp>
        <p:nvSpPr>
          <p:cNvPr id="23" name="Rounded Rectangle 22"/>
          <p:cNvSpPr/>
          <p:nvPr/>
        </p:nvSpPr>
        <p:spPr>
          <a:xfrm>
            <a:off x="838200" y="5486400"/>
            <a:ext cx="3276600" cy="762000"/>
          </a:xfrm>
          <a:prstGeom prst="roundRect">
            <a:avLst/>
          </a:prstGeom>
          <a:ln w="57150"/>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 DRAM (RowClone)</a:t>
            </a:r>
          </a:p>
        </p:txBody>
      </p:sp>
      <p:sp>
        <p:nvSpPr>
          <p:cNvPr id="24" name="Rounded Rectangle 23"/>
          <p:cNvSpPr/>
          <p:nvPr/>
        </p:nvSpPr>
        <p:spPr>
          <a:xfrm>
            <a:off x="838200" y="4495800"/>
            <a:ext cx="3276600" cy="762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Microarchitecture</a:t>
            </a:r>
          </a:p>
        </p:txBody>
      </p:sp>
      <p:sp>
        <p:nvSpPr>
          <p:cNvPr id="25" name="Rounded Rectangle 24"/>
          <p:cNvSpPr/>
          <p:nvPr/>
        </p:nvSpPr>
        <p:spPr>
          <a:xfrm>
            <a:off x="838200" y="3505200"/>
            <a:ext cx="3276600" cy="762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ISA</a:t>
            </a:r>
          </a:p>
        </p:txBody>
      </p:sp>
      <p:sp>
        <p:nvSpPr>
          <p:cNvPr id="26" name="Rounded Rectangle 25"/>
          <p:cNvSpPr/>
          <p:nvPr/>
        </p:nvSpPr>
        <p:spPr>
          <a:xfrm>
            <a:off x="838200" y="2514600"/>
            <a:ext cx="3276600" cy="762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Operating System</a:t>
            </a:r>
          </a:p>
        </p:txBody>
      </p:sp>
      <p:sp>
        <p:nvSpPr>
          <p:cNvPr id="27" name="Rounded Rectangle 26"/>
          <p:cNvSpPr/>
          <p:nvPr/>
        </p:nvSpPr>
        <p:spPr>
          <a:xfrm>
            <a:off x="838200" y="1524000"/>
            <a:ext cx="3276600" cy="762000"/>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Application</a:t>
            </a:r>
          </a:p>
        </p:txBody>
      </p:sp>
      <p:sp>
        <p:nvSpPr>
          <p:cNvPr id="28" name="TextBox 27"/>
          <p:cNvSpPr txBox="1"/>
          <p:nvPr/>
        </p:nvSpPr>
        <p:spPr>
          <a:xfrm>
            <a:off x="4648200" y="1412776"/>
            <a:ext cx="4191000" cy="1200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rPr>
              <a:t>How to communicate occurrences of bulk copy/initialization across layers?</a:t>
            </a:r>
          </a:p>
        </p:txBody>
      </p:sp>
      <p:sp>
        <p:nvSpPr>
          <p:cNvPr id="29" name="TextBox 28"/>
          <p:cNvSpPr txBox="1"/>
          <p:nvPr/>
        </p:nvSpPr>
        <p:spPr>
          <a:xfrm>
            <a:off x="4648200" y="4491117"/>
            <a:ext cx="4191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rPr>
              <a:t>How to maximize latency and energy savings?</a:t>
            </a:r>
          </a:p>
        </p:txBody>
      </p:sp>
      <p:sp>
        <p:nvSpPr>
          <p:cNvPr id="30" name="TextBox 29"/>
          <p:cNvSpPr txBox="1"/>
          <p:nvPr/>
        </p:nvSpPr>
        <p:spPr>
          <a:xfrm>
            <a:off x="4648200" y="3197294"/>
            <a:ext cx="41910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rPr>
              <a:t>How to ensure cache coherence?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endParaRPr>
          </a:p>
        </p:txBody>
      </p:sp>
      <p:sp>
        <p:nvSpPr>
          <p:cNvPr id="31" name="TextBox 30"/>
          <p:cNvSpPr txBox="1"/>
          <p:nvPr/>
        </p:nvSpPr>
        <p:spPr>
          <a:xfrm>
            <a:off x="4648200" y="5714092"/>
            <a:ext cx="4191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lumMod val="95000"/>
                    <a:lumOff val="5000"/>
                  </a:prstClr>
                </a:solidFill>
                <a:effectLst/>
                <a:uLnTx/>
                <a:uFillTx/>
                <a:latin typeface="Tahoma"/>
                <a:ea typeface=""/>
                <a:cs typeface="Tahoma"/>
              </a:rPr>
              <a:t>How to handle data reuse?</a:t>
            </a:r>
          </a:p>
        </p:txBody>
      </p:sp>
    </p:spTree>
    <p:extLst>
      <p:ext uri="{BB962C8B-B14F-4D97-AF65-F5344CB8AC3E}">
        <p14:creationId xmlns:p14="http://schemas.microsoft.com/office/powerpoint/2010/main" val="42489203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p:bldP spid="29" grpId="0"/>
      <p:bldP spid="30"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53752"/>
            <a:ext cx="8229600" cy="1143000"/>
          </a:xfrm>
        </p:spPr>
        <p:txBody>
          <a:bodyPr>
            <a:normAutofit fontScale="90000"/>
          </a:bodyPr>
          <a:lstStyle/>
          <a:p>
            <a:r>
              <a:rPr lang="en-US" dirty="0" err="1">
                <a:solidFill>
                  <a:srgbClr val="1A5712"/>
                </a:solidFill>
                <a:latin typeface="Garamond"/>
                <a:cs typeface="Garamond"/>
              </a:rPr>
              <a:t>RowClone</a:t>
            </a:r>
            <a:r>
              <a:rPr lang="en-US" dirty="0">
                <a:solidFill>
                  <a:srgbClr val="1A5712"/>
                </a:solidFill>
                <a:latin typeface="Garamond"/>
                <a:cs typeface="Garamond"/>
              </a:rPr>
              <a:t>: Latency and Energy Savings</a:t>
            </a:r>
          </a:p>
        </p:txBody>
      </p:sp>
      <p:graphicFrame>
        <p:nvGraphicFramePr>
          <p:cNvPr id="4" name="Chart 3"/>
          <p:cNvGraphicFramePr/>
          <p:nvPr/>
        </p:nvGraphicFramePr>
        <p:xfrm>
          <a:off x="457200" y="1447800"/>
          <a:ext cx="8077200" cy="48006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Arrow Connector 4"/>
          <p:cNvCxnSpPr/>
          <p:nvPr/>
        </p:nvCxnSpPr>
        <p:spPr bwMode="auto">
          <a:xfrm rot="16200000" flipH="1">
            <a:off x="1409703" y="3695699"/>
            <a:ext cx="2819397" cy="1"/>
          </a:xfrm>
          <a:prstGeom prst="straightConnector1">
            <a:avLst/>
          </a:prstGeom>
          <a:solidFill>
            <a:schemeClr val="accent1"/>
          </a:solidFill>
          <a:ln w="28575" cap="flat" cmpd="sng" algn="ctr">
            <a:solidFill>
              <a:schemeClr val="tx1"/>
            </a:solidFill>
            <a:prstDash val="solid"/>
            <a:round/>
            <a:headEnd type="stealth" w="lg" len="lg"/>
            <a:tailEnd type="stealth" w="lg" len="lg"/>
          </a:ln>
          <a:effectLst/>
        </p:spPr>
      </p:cxnSp>
      <p:sp>
        <p:nvSpPr>
          <p:cNvPr id="6" name="TextBox 5"/>
          <p:cNvSpPr txBox="1"/>
          <p:nvPr/>
        </p:nvSpPr>
        <p:spPr>
          <a:xfrm>
            <a:off x="2819400" y="2438400"/>
            <a:ext cx="992579" cy="523220"/>
          </a:xfrm>
          <a:prstGeom prst="rect">
            <a:avLst/>
          </a:prstGeom>
          <a:noFill/>
          <a:ln>
            <a:noFill/>
          </a:ln>
        </p:spPr>
        <p:txBody>
          <a:bodyPr wrap="none" rtlCol="0">
            <a:spAutoFit/>
          </a:bodyPr>
          <a:lstStyle/>
          <a:p>
            <a:r>
              <a:rPr lang="en-US" sz="2800" b="1" dirty="0">
                <a:solidFill>
                  <a:srgbClr val="FF0000"/>
                </a:solidFill>
              </a:rPr>
              <a:t>11.6x</a:t>
            </a:r>
          </a:p>
        </p:txBody>
      </p:sp>
      <p:cxnSp>
        <p:nvCxnSpPr>
          <p:cNvPr id="7" name="Straight Arrow Connector 6"/>
          <p:cNvCxnSpPr/>
          <p:nvPr/>
        </p:nvCxnSpPr>
        <p:spPr bwMode="auto">
          <a:xfrm rot="16200000" flipH="1">
            <a:off x="4615523" y="3842676"/>
            <a:ext cx="3124200" cy="10847"/>
          </a:xfrm>
          <a:prstGeom prst="straightConnector1">
            <a:avLst/>
          </a:prstGeom>
          <a:solidFill>
            <a:schemeClr val="accent1"/>
          </a:solidFill>
          <a:ln w="28575" cap="flat" cmpd="sng" algn="ctr">
            <a:solidFill>
              <a:schemeClr val="tx1"/>
            </a:solidFill>
            <a:prstDash val="solid"/>
            <a:round/>
            <a:headEnd type="stealth" w="lg" len="lg"/>
            <a:tailEnd type="stealth" w="lg" len="lg"/>
          </a:ln>
          <a:effectLst/>
        </p:spPr>
      </p:cxnSp>
      <p:sp>
        <p:nvSpPr>
          <p:cNvPr id="8" name="TextBox 7"/>
          <p:cNvSpPr txBox="1"/>
          <p:nvPr/>
        </p:nvSpPr>
        <p:spPr>
          <a:xfrm>
            <a:off x="6183045" y="2438400"/>
            <a:ext cx="713632" cy="523220"/>
          </a:xfrm>
          <a:prstGeom prst="rect">
            <a:avLst/>
          </a:prstGeom>
          <a:noFill/>
          <a:ln>
            <a:noFill/>
          </a:ln>
        </p:spPr>
        <p:txBody>
          <a:bodyPr wrap="none" rtlCol="0">
            <a:spAutoFit/>
          </a:bodyPr>
          <a:lstStyle/>
          <a:p>
            <a:r>
              <a:rPr lang="en-US" sz="2800" b="1" dirty="0">
                <a:solidFill>
                  <a:srgbClr val="FF0000"/>
                </a:solidFill>
              </a:rPr>
              <a:t>74x</a:t>
            </a:r>
          </a:p>
        </p:txBody>
      </p:sp>
      <p:sp>
        <p:nvSpPr>
          <p:cNvPr id="10" name="Slide Number Placeholder 9"/>
          <p:cNvSpPr>
            <a:spLocks noGrp="1"/>
          </p:cNvSpPr>
          <p:nvPr>
            <p:ph type="sldNum" sz="quarter" idx="12"/>
          </p:nvPr>
        </p:nvSpPr>
        <p:spPr/>
        <p:txBody>
          <a:bodyPr/>
          <a:lstStyle/>
          <a:p>
            <a:fld id="{CD63C8E0-6DD9-4302-9AA9-5177C785CB79}" type="slidenum">
              <a:rPr lang="en-US" smtClean="0">
                <a:solidFill>
                  <a:prstClr val="black">
                    <a:tint val="75000"/>
                  </a:prstClr>
                </a:solidFill>
              </a:rPr>
              <a:pPr/>
              <a:t>49</a:t>
            </a:fld>
            <a:endParaRPr lang="en-US">
              <a:solidFill>
                <a:prstClr val="black">
                  <a:tint val="75000"/>
                </a:prstClr>
              </a:solidFill>
            </a:endParaRPr>
          </a:p>
        </p:txBody>
      </p:sp>
      <p:sp>
        <p:nvSpPr>
          <p:cNvPr id="11" name="Rectangle 10"/>
          <p:cNvSpPr/>
          <p:nvPr/>
        </p:nvSpPr>
        <p:spPr>
          <a:xfrm>
            <a:off x="251520" y="6165304"/>
            <a:ext cx="7848872" cy="677108"/>
          </a:xfrm>
          <a:prstGeom prst="rect">
            <a:avLst/>
          </a:prstGeom>
        </p:spPr>
        <p:txBody>
          <a:bodyPr wrap="square">
            <a:spAutoFit/>
          </a:bodyPr>
          <a:lstStyle/>
          <a:p>
            <a:r>
              <a:rPr lang="en-US" sz="1900" dirty="0">
                <a:solidFill>
                  <a:srgbClr val="000000"/>
                </a:solidFill>
                <a:latin typeface="Tahoma" charset="0"/>
              </a:rPr>
              <a:t>Seshadri et al., “</a:t>
            </a:r>
            <a:r>
              <a:rPr lang="en-US" altLang="ja-JP" sz="1900" dirty="0" err="1">
                <a:solidFill>
                  <a:srgbClr val="0000FF"/>
                </a:solidFill>
                <a:latin typeface="Tahoma" charset="0"/>
              </a:rPr>
              <a:t>RowClone</a:t>
            </a:r>
            <a:r>
              <a:rPr lang="en-US" altLang="ja-JP" sz="1900" dirty="0">
                <a:solidFill>
                  <a:srgbClr val="0000FF"/>
                </a:solidFill>
                <a:latin typeface="Tahoma" charset="0"/>
              </a:rPr>
              <a:t>: Fast and Efficient In-DRAM Copy and Initialization of Bulk Data</a:t>
            </a:r>
            <a:r>
              <a:rPr lang="en-US" altLang="ja-JP" sz="1900" dirty="0">
                <a:solidFill>
                  <a:srgbClr val="000000"/>
                </a:solidFill>
                <a:latin typeface="Tahoma" charset="0"/>
              </a:rPr>
              <a:t>,</a:t>
            </a:r>
            <a:r>
              <a:rPr lang="en-US" sz="1900" dirty="0">
                <a:solidFill>
                  <a:srgbClr val="000000"/>
                </a:solidFill>
                <a:latin typeface="Tahoma" charset="0"/>
              </a:rPr>
              <a:t>”</a:t>
            </a:r>
            <a:r>
              <a:rPr lang="en-US" altLang="ja-JP" sz="1900" dirty="0">
                <a:solidFill>
                  <a:srgbClr val="000000"/>
                </a:solidFill>
                <a:latin typeface="Tahoma" charset="0"/>
              </a:rPr>
              <a:t> MICRO 2013.</a:t>
            </a:r>
            <a:endParaRPr lang="en-US" sz="1900" dirty="0">
              <a:solidFill>
                <a:srgbClr val="000000"/>
              </a:solidFill>
              <a:latin typeface="Tahoma"/>
            </a:endParaRPr>
          </a:p>
        </p:txBody>
      </p:sp>
    </p:spTree>
    <p:extLst>
      <p:ext uri="{BB962C8B-B14F-4D97-AF65-F5344CB8AC3E}">
        <p14:creationId xmlns:p14="http://schemas.microsoft.com/office/powerpoint/2010/main" val="135360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This?</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6" name="Picture 2" descr="C:\1nenad\Widnes_Smok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213891"/>
            <a:ext cx="8763000" cy="4951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Box 2"/>
          <p:cNvSpPr txBox="1"/>
          <p:nvPr/>
        </p:nvSpPr>
        <p:spPr>
          <a:xfrm>
            <a:off x="1494169" y="6495147"/>
            <a:ext cx="132267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Calibri"/>
              </a:rPr>
              <a:t>Source: V. </a:t>
            </a:r>
            <a:r>
              <a:rPr kumimoji="0" lang="en-US" sz="1000" b="0" i="0" u="none" strike="noStrike" kern="1200" cap="none" spc="0" normalizeH="0" baseline="0" noProof="0" dirty="0" err="1">
                <a:ln>
                  <a:noFill/>
                </a:ln>
                <a:solidFill>
                  <a:srgbClr val="000000"/>
                </a:solidFill>
                <a:effectLst/>
                <a:uLnTx/>
                <a:uFillTx/>
                <a:latin typeface="Calibri"/>
                <a:ea typeface="+mn-ea"/>
                <a:cs typeface="Calibri"/>
              </a:rPr>
              <a:t>Milutinovic</a:t>
            </a:r>
            <a:endParaRPr kumimoji="0" lang="en-US" sz="1000" b="0" i="0" u="none" strike="noStrike" kern="1200" cap="none" spc="0" normalizeH="0" baseline="0" noProof="0" dirty="0">
              <a:ln>
                <a:noFill/>
              </a:ln>
              <a:solidFill>
                <a:srgbClr val="000000"/>
              </a:solidFill>
              <a:effectLst/>
              <a:uLnTx/>
              <a:uFillTx/>
              <a:latin typeface="Calibri"/>
              <a:ea typeface="+mn-ea"/>
              <a:cs typeface="Calibri"/>
            </a:endParaRPr>
          </a:p>
        </p:txBody>
      </p:sp>
    </p:spTree>
    <p:extLst>
      <p:ext uri="{BB962C8B-B14F-4D97-AF65-F5344CB8AC3E}">
        <p14:creationId xmlns:p14="http://schemas.microsoft.com/office/powerpoint/2010/main" val="256507627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RowClone</a:t>
            </a:r>
          </a:p>
        </p:txBody>
      </p:sp>
      <p:sp>
        <p:nvSpPr>
          <p:cNvPr id="3" name="Content Placeholder 2"/>
          <p:cNvSpPr>
            <a:spLocks noGrp="1"/>
          </p:cNvSpPr>
          <p:nvPr>
            <p:ph idx="1"/>
          </p:nvPr>
        </p:nvSpPr>
        <p:spPr>
          <a:xfrm>
            <a:off x="228600" y="1012279"/>
            <a:ext cx="8610600" cy="5153025"/>
          </a:xfrm>
        </p:spPr>
        <p:txBody>
          <a:bodyPr/>
          <a:lstStyle/>
          <a:p>
            <a:r>
              <a:rPr lang="en-US" sz="1800" dirty="0"/>
              <a:t>Vivek Seshadri, Yoongu Kim, Chris Fallin, Donghyuk Lee, </a:t>
            </a:r>
            <a:r>
              <a:rPr lang="en-US" sz="1800" dirty="0" err="1"/>
              <a:t>Rachata</a:t>
            </a:r>
            <a:r>
              <a:rPr lang="en-US" sz="1800" dirty="0"/>
              <a:t> </a:t>
            </a:r>
            <a:r>
              <a:rPr lang="en-US" sz="1800" dirty="0" err="1"/>
              <a:t>Ausavarungnirun</a:t>
            </a:r>
            <a:r>
              <a:rPr lang="en-US" sz="1800" dirty="0"/>
              <a:t>, Gennady </a:t>
            </a:r>
            <a:r>
              <a:rPr lang="en-US" sz="1800" dirty="0" err="1"/>
              <a:t>Pekhimenko</a:t>
            </a:r>
            <a:r>
              <a:rPr lang="en-US" sz="1800" dirty="0"/>
              <a:t>, </a:t>
            </a:r>
            <a:r>
              <a:rPr lang="en-US" sz="1800" dirty="0" err="1"/>
              <a:t>Yixin</a:t>
            </a:r>
            <a:r>
              <a:rPr lang="en-US" sz="1800" dirty="0"/>
              <a:t> </a:t>
            </a:r>
            <a:r>
              <a:rPr lang="en-US" sz="1800" dirty="0" err="1"/>
              <a:t>Luo</a:t>
            </a:r>
            <a:r>
              <a:rPr lang="en-US" sz="1800" dirty="0"/>
              <a:t>, Onur Mutlu, Michael A. </a:t>
            </a:r>
            <a:r>
              <a:rPr lang="en-US" sz="1800" dirty="0" err="1"/>
              <a:t>Kozuch</a:t>
            </a:r>
            <a:r>
              <a:rPr lang="en-US" sz="1800" dirty="0"/>
              <a:t>, Phillip B. Gibbons, and Todd C. </a:t>
            </a:r>
            <a:r>
              <a:rPr lang="en-US" sz="1800" dirty="0" err="1"/>
              <a:t>Mowry</a:t>
            </a:r>
            <a:r>
              <a:rPr lang="en-US" sz="1800" dirty="0"/>
              <a:t>,</a:t>
            </a:r>
            <a:br>
              <a:rPr lang="en-US" sz="1800" dirty="0"/>
            </a:br>
            <a:r>
              <a:rPr lang="en-US" sz="1800" b="1" dirty="0">
                <a:hlinkClick r:id="rId2"/>
              </a:rPr>
              <a:t>"RowClone: Fast and Energy-Efficient In-DRAM Bulk Data Copy and Initialization"</a:t>
            </a:r>
            <a:br>
              <a:rPr lang="en-US" sz="1800" dirty="0"/>
            </a:br>
            <a:r>
              <a:rPr lang="en-US" sz="1800" i="1" dirty="0"/>
              <a:t>Proceedings of the </a:t>
            </a:r>
            <a:r>
              <a:rPr lang="en-US" sz="1800" i="1" dirty="0">
                <a:hlinkClick r:id="rId3"/>
              </a:rPr>
              <a:t>46th International Symposium on Microarchitecture</a:t>
            </a:r>
            <a:r>
              <a:rPr lang="en-US" sz="1800" i="1" dirty="0"/>
              <a:t> (</a:t>
            </a:r>
            <a:r>
              <a:rPr lang="en-US" sz="1800" b="1" i="1" dirty="0"/>
              <a:t>MICRO</a:t>
            </a:r>
            <a:r>
              <a:rPr lang="en-US" sz="1800" i="1" dirty="0"/>
              <a:t>)</a:t>
            </a:r>
            <a:r>
              <a:rPr lang="en-US" sz="1800" dirty="0"/>
              <a:t>, Davis, CA, December 2013. [</a:t>
            </a:r>
            <a:r>
              <a:rPr lang="en-US" sz="1800" dirty="0">
                <a:hlinkClick r:id="rId4"/>
              </a:rPr>
              <a:t>Slides (pptx)</a:t>
            </a:r>
            <a:r>
              <a:rPr lang="en-US" sz="1800" dirty="0"/>
              <a:t> </a:t>
            </a:r>
            <a:r>
              <a:rPr lang="en-US" sz="1800" dirty="0">
                <a:hlinkClick r:id="rId5"/>
              </a:rPr>
              <a:t>(pdf)</a:t>
            </a:r>
            <a:r>
              <a:rPr lang="en-US" sz="1800" dirty="0"/>
              <a:t>] [</a:t>
            </a:r>
            <a:r>
              <a:rPr lang="en-US" sz="1800" dirty="0">
                <a:hlinkClick r:id="rId6"/>
              </a:rPr>
              <a:t>Lightning Session Slides (pptx)</a:t>
            </a:r>
            <a:r>
              <a:rPr lang="en-US" sz="1800" dirty="0"/>
              <a:t> </a:t>
            </a:r>
            <a:r>
              <a:rPr lang="en-US" sz="1800" dirty="0">
                <a:hlinkClick r:id="rId7"/>
              </a:rPr>
              <a:t>(pdf)</a:t>
            </a:r>
            <a:r>
              <a:rPr lang="en-US" sz="1800" dirty="0"/>
              <a:t>] [</a:t>
            </a:r>
            <a:r>
              <a:rPr lang="en-US" sz="1800" dirty="0">
                <a:hlinkClick r:id="rId8"/>
              </a:rPr>
              <a:t>Poster (pptx)</a:t>
            </a:r>
            <a:r>
              <a:rPr lang="en-US" sz="1800" dirty="0"/>
              <a:t> </a:t>
            </a:r>
            <a:r>
              <a:rPr lang="en-US" sz="1800" dirty="0">
                <a:hlinkClick r:id="rId9"/>
              </a:rPr>
              <a:t>(pdf)</a:t>
            </a:r>
            <a:r>
              <a:rPr lang="en-US" sz="1800" dirty="0"/>
              <a:t>] </a:t>
            </a:r>
          </a:p>
          <a:p>
            <a:endParaRPr lang="en-US" sz="2000" dirty="0"/>
          </a:p>
        </p:txBody>
      </p:sp>
      <p:sp>
        <p:nvSpPr>
          <p:cNvPr id="4" name="Slide Number Placeholder 3"/>
          <p:cNvSpPr>
            <a:spLocks noGrp="1"/>
          </p:cNvSpPr>
          <p:nvPr>
            <p:ph type="sldNum" sz="quarter" idx="11"/>
          </p:nvPr>
        </p:nvSpPr>
        <p:spPr/>
        <p:txBody>
          <a:bodyPr/>
          <a:lstStyle/>
          <a:p>
            <a:pPr>
              <a:defRPr/>
            </a:pPr>
            <a:fld id="{60169019-BB41-6245-A1FF-2891AF14670E}" type="slidenum">
              <a:rPr lang="en-US" smtClean="0"/>
              <a:pPr>
                <a:defRPr/>
              </a:pPr>
              <a:t>50</a:t>
            </a:fld>
            <a:endParaRPr lang="en-US"/>
          </a:p>
        </p:txBody>
      </p:sp>
      <p:pic>
        <p:nvPicPr>
          <p:cNvPr id="6" name="Picture 5"/>
          <p:cNvPicPr>
            <a:picLocks noChangeAspect="1"/>
          </p:cNvPicPr>
          <p:nvPr/>
        </p:nvPicPr>
        <p:blipFill>
          <a:blip r:embed="rId10"/>
          <a:stretch>
            <a:fillRect/>
          </a:stretch>
        </p:blipFill>
        <p:spPr>
          <a:xfrm>
            <a:off x="0" y="3562817"/>
            <a:ext cx="9144000" cy="3322567"/>
          </a:xfrm>
          <a:prstGeom prst="rect">
            <a:avLst/>
          </a:prstGeom>
        </p:spPr>
      </p:pic>
    </p:spTree>
    <p:extLst>
      <p:ext uri="{BB962C8B-B14F-4D97-AF65-F5344CB8AC3E}">
        <p14:creationId xmlns:p14="http://schemas.microsoft.com/office/powerpoint/2010/main" val="18202913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412750" y="1295400"/>
            <a:ext cx="5740400" cy="3949700"/>
          </a:xfrm>
          <a:prstGeom prst="rect">
            <a:avLst/>
          </a:prstGeom>
          <a:solidFill>
            <a:srgbClr val="E6E6E6"/>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0" name="Line 2"/>
          <p:cNvSpPr>
            <a:spLocks noChangeShapeType="1"/>
          </p:cNvSpPr>
          <p:nvPr/>
        </p:nvSpPr>
        <p:spPr bwMode="auto">
          <a:xfrm>
            <a:off x="3289300" y="4584704"/>
            <a:ext cx="0" cy="881857"/>
          </a:xfrm>
          <a:prstGeom prst="line">
            <a:avLst/>
          </a:prstGeom>
          <a:noFill/>
          <a:ln w="889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1" name="Rectangle 3"/>
          <p:cNvSpPr>
            <a:spLocks noGrp="1" noChangeArrowheads="1"/>
          </p:cNvSpPr>
          <p:nvPr>
            <p:ph type="title"/>
          </p:nvPr>
        </p:nvSpPr>
        <p:spPr>
          <a:xfrm>
            <a:off x="419100" y="196850"/>
            <a:ext cx="8724900" cy="558800"/>
          </a:xfrm>
          <a:ln/>
        </p:spPr>
        <p:txBody>
          <a:bodyPr/>
          <a:lstStyle/>
          <a:p>
            <a:r>
              <a:rPr lang="en-US" sz="4400" dirty="0">
                <a:solidFill>
                  <a:srgbClr val="1A5712"/>
                </a:solidFill>
                <a:latin typeface="Garamond"/>
                <a:cs typeface="Garamond"/>
              </a:rPr>
              <a:t>Memory as an Accelerator</a:t>
            </a:r>
          </a:p>
        </p:txBody>
      </p:sp>
      <p:sp>
        <p:nvSpPr>
          <p:cNvPr id="22532" name="Rectangle 4"/>
          <p:cNvSpPr>
            <a:spLocks/>
          </p:cNvSpPr>
          <p:nvPr/>
        </p:nvSpPr>
        <p:spPr bwMode="auto">
          <a:xfrm>
            <a:off x="692150" y="16002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3" name="Rectangle 5"/>
          <p:cNvSpPr>
            <a:spLocks/>
          </p:cNvSpPr>
          <p:nvPr/>
        </p:nvSpPr>
        <p:spPr bwMode="auto">
          <a:xfrm>
            <a:off x="1062323" y="18245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CPU</a:t>
            </a:r>
          </a:p>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core</a:t>
            </a:r>
          </a:p>
        </p:txBody>
      </p:sp>
      <p:sp>
        <p:nvSpPr>
          <p:cNvPr id="22534" name="Rectangle 6"/>
          <p:cNvSpPr>
            <a:spLocks/>
          </p:cNvSpPr>
          <p:nvPr/>
        </p:nvSpPr>
        <p:spPr bwMode="auto">
          <a:xfrm>
            <a:off x="1924050" y="16002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5" name="Rectangle 7"/>
          <p:cNvSpPr>
            <a:spLocks/>
          </p:cNvSpPr>
          <p:nvPr/>
        </p:nvSpPr>
        <p:spPr bwMode="auto">
          <a:xfrm>
            <a:off x="2296604" y="18245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CPU</a:t>
            </a:r>
          </a:p>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core</a:t>
            </a:r>
          </a:p>
        </p:txBody>
      </p:sp>
      <p:sp>
        <p:nvSpPr>
          <p:cNvPr id="22536" name="Rectangle 8"/>
          <p:cNvSpPr>
            <a:spLocks/>
          </p:cNvSpPr>
          <p:nvPr/>
        </p:nvSpPr>
        <p:spPr bwMode="auto">
          <a:xfrm>
            <a:off x="692150" y="26670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7" name="Rectangle 9"/>
          <p:cNvSpPr>
            <a:spLocks/>
          </p:cNvSpPr>
          <p:nvPr/>
        </p:nvSpPr>
        <p:spPr bwMode="auto">
          <a:xfrm>
            <a:off x="1064704" y="28913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CPU</a:t>
            </a:r>
          </a:p>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core</a:t>
            </a:r>
          </a:p>
        </p:txBody>
      </p:sp>
      <p:sp>
        <p:nvSpPr>
          <p:cNvPr id="22538" name="Rectangle 10"/>
          <p:cNvSpPr>
            <a:spLocks/>
          </p:cNvSpPr>
          <p:nvPr/>
        </p:nvSpPr>
        <p:spPr bwMode="auto">
          <a:xfrm>
            <a:off x="1924050" y="2667000"/>
            <a:ext cx="1016000" cy="8509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39" name="Rectangle 11"/>
          <p:cNvSpPr>
            <a:spLocks/>
          </p:cNvSpPr>
          <p:nvPr/>
        </p:nvSpPr>
        <p:spPr bwMode="auto">
          <a:xfrm>
            <a:off x="2296604" y="2891373"/>
            <a:ext cx="269304" cy="402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CPU</a:t>
            </a:r>
          </a:p>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core</a:t>
            </a:r>
          </a:p>
        </p:txBody>
      </p:sp>
      <p:sp>
        <p:nvSpPr>
          <p:cNvPr id="22540" name="Rectangle 12"/>
          <p:cNvSpPr>
            <a:spLocks/>
          </p:cNvSpPr>
          <p:nvPr/>
        </p:nvSpPr>
        <p:spPr bwMode="auto">
          <a:xfrm>
            <a:off x="3155950" y="161290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41" name="Rectangle 13"/>
          <p:cNvSpPr>
            <a:spLocks/>
          </p:cNvSpPr>
          <p:nvPr/>
        </p:nvSpPr>
        <p:spPr bwMode="auto">
          <a:xfrm>
            <a:off x="3172966" y="1734751"/>
            <a:ext cx="54859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000" dirty="0">
                <a:solidFill>
                  <a:srgbClr val="000000"/>
                </a:solidFill>
                <a:ea typeface="ＭＳ Ｐゴシック" charset="0"/>
                <a:cs typeface="Myriad Pro Bold Cond" charset="0"/>
                <a:sym typeface="Myriad Pro Bold Cond" charset="0"/>
              </a:rPr>
              <a:t>mini-CPU</a:t>
            </a:r>
          </a:p>
          <a:p>
            <a:pPr algn="ctr" defTabSz="457200" fontAlgn="base">
              <a:lnSpc>
                <a:spcPct val="80000"/>
              </a:lnSpc>
              <a:spcBef>
                <a:spcPct val="0"/>
              </a:spcBef>
              <a:spcAft>
                <a:spcPct val="0"/>
              </a:spcAft>
            </a:pPr>
            <a:r>
              <a:rPr lang="en-US" sz="1200" dirty="0">
                <a:solidFill>
                  <a:srgbClr val="000000"/>
                </a:solidFill>
                <a:ea typeface="ＭＳ Ｐゴシック" charset="0"/>
                <a:cs typeface="Myriad Pro Bold Cond" charset="0"/>
                <a:sym typeface="Myriad Pro Bold Cond" charset="0"/>
              </a:rPr>
              <a:t>core</a:t>
            </a:r>
          </a:p>
        </p:txBody>
      </p:sp>
      <p:sp>
        <p:nvSpPr>
          <p:cNvPr id="22542" name="Rectangle 14"/>
          <p:cNvSpPr>
            <a:spLocks/>
          </p:cNvSpPr>
          <p:nvPr/>
        </p:nvSpPr>
        <p:spPr bwMode="auto">
          <a:xfrm>
            <a:off x="3155950" y="226695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43" name="Rectangle 15"/>
          <p:cNvSpPr>
            <a:spLocks/>
          </p:cNvSpPr>
          <p:nvPr/>
        </p:nvSpPr>
        <p:spPr bwMode="auto">
          <a:xfrm>
            <a:off x="3313402" y="2379668"/>
            <a:ext cx="269304" cy="301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200">
                <a:solidFill>
                  <a:srgbClr val="000000"/>
                </a:solidFill>
                <a:ea typeface="ＭＳ Ｐゴシック" charset="0"/>
                <a:cs typeface="Myriad Pro Bold Cond" charset="0"/>
                <a:sym typeface="Myriad Pro Bold Cond" charset="0"/>
              </a:rPr>
              <a:t>video</a:t>
            </a:r>
          </a:p>
          <a:p>
            <a:pPr algn="ctr" defTabSz="457200" fontAlgn="base">
              <a:lnSpc>
                <a:spcPct val="80000"/>
              </a:lnSpc>
              <a:spcBef>
                <a:spcPct val="0"/>
              </a:spcBef>
              <a:spcAft>
                <a:spcPct val="0"/>
              </a:spcAft>
            </a:pPr>
            <a:r>
              <a:rPr lang="en-US" sz="1200">
                <a:solidFill>
                  <a:srgbClr val="000000"/>
                </a:solidFill>
                <a:ea typeface="ＭＳ Ｐゴシック" charset="0"/>
                <a:cs typeface="Myriad Pro Bold Cond" charset="0"/>
                <a:sym typeface="Myriad Pro Bold Cond" charset="0"/>
              </a:rPr>
              <a:t>core</a:t>
            </a:r>
          </a:p>
        </p:txBody>
      </p:sp>
      <p:sp>
        <p:nvSpPr>
          <p:cNvPr id="22544" name="Rectangle 16"/>
          <p:cNvSpPr>
            <a:spLocks/>
          </p:cNvSpPr>
          <p:nvPr/>
        </p:nvSpPr>
        <p:spPr bwMode="auto">
          <a:xfrm>
            <a:off x="4025900" y="166370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45" name="Rectangle 17"/>
          <p:cNvSpPr>
            <a:spLocks/>
          </p:cNvSpPr>
          <p:nvPr/>
        </p:nvSpPr>
        <p:spPr bwMode="auto">
          <a:xfrm>
            <a:off x="4053619" y="1762943"/>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GPU</a:t>
            </a:r>
          </a:p>
          <a:p>
            <a:pPr algn="ctr" defTabSz="457200" fontAlgn="base">
              <a:lnSpc>
                <a:spcPct val="80000"/>
              </a:lnSpc>
              <a:spcBef>
                <a:spcPct val="0"/>
              </a:spcBef>
              <a:spcAft>
                <a:spcPct val="0"/>
              </a:spcAft>
            </a:pPr>
            <a:r>
              <a:rPr lang="en-US" sz="1100" dirty="0">
                <a:solidFill>
                  <a:srgbClr val="000000"/>
                </a:solidFill>
                <a:ea typeface="ＭＳ Ｐゴシック" charset="0"/>
                <a:cs typeface="Myriad Pro Bold Cond" charset="0"/>
                <a:sym typeface="Myriad Pro Bold Cond" charset="0"/>
              </a:rPr>
              <a:t>(throughput)</a:t>
            </a:r>
          </a:p>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core</a:t>
            </a:r>
          </a:p>
        </p:txBody>
      </p:sp>
      <p:sp>
        <p:nvSpPr>
          <p:cNvPr id="22546" name="Rectangle 18"/>
          <p:cNvSpPr>
            <a:spLocks/>
          </p:cNvSpPr>
          <p:nvPr/>
        </p:nvSpPr>
        <p:spPr bwMode="auto">
          <a:xfrm>
            <a:off x="4984750" y="167005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47" name="Rectangle 19"/>
          <p:cNvSpPr>
            <a:spLocks/>
          </p:cNvSpPr>
          <p:nvPr/>
        </p:nvSpPr>
        <p:spPr bwMode="auto">
          <a:xfrm>
            <a:off x="5010087" y="177246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GPU</a:t>
            </a:r>
          </a:p>
          <a:p>
            <a:pPr algn="ctr" defTabSz="457200" fontAlgn="base">
              <a:lnSpc>
                <a:spcPct val="80000"/>
              </a:lnSpc>
              <a:spcBef>
                <a:spcPct val="0"/>
              </a:spcBef>
              <a:spcAft>
                <a:spcPct val="0"/>
              </a:spcAft>
            </a:pPr>
            <a:r>
              <a:rPr lang="en-US" sz="1100" dirty="0">
                <a:solidFill>
                  <a:srgbClr val="000000"/>
                </a:solidFill>
                <a:ea typeface="ＭＳ Ｐゴシック" charset="0"/>
                <a:cs typeface="Myriad Pro Bold Cond" charset="0"/>
                <a:sym typeface="Myriad Pro Bold Cond" charset="0"/>
              </a:rPr>
              <a:t>(throughput)</a:t>
            </a:r>
          </a:p>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core</a:t>
            </a:r>
          </a:p>
        </p:txBody>
      </p:sp>
      <p:sp>
        <p:nvSpPr>
          <p:cNvPr id="22548" name="Rectangle 20"/>
          <p:cNvSpPr>
            <a:spLocks/>
          </p:cNvSpPr>
          <p:nvPr/>
        </p:nvSpPr>
        <p:spPr bwMode="auto">
          <a:xfrm>
            <a:off x="4025900" y="264160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49" name="Rectangle 21"/>
          <p:cNvSpPr>
            <a:spLocks/>
          </p:cNvSpPr>
          <p:nvPr/>
        </p:nvSpPr>
        <p:spPr bwMode="auto">
          <a:xfrm>
            <a:off x="4051237" y="274401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GPU</a:t>
            </a:r>
          </a:p>
          <a:p>
            <a:pPr algn="ctr" defTabSz="457200" fontAlgn="base">
              <a:lnSpc>
                <a:spcPct val="80000"/>
              </a:lnSpc>
              <a:spcBef>
                <a:spcPct val="0"/>
              </a:spcBef>
              <a:spcAft>
                <a:spcPct val="0"/>
              </a:spcAft>
            </a:pPr>
            <a:r>
              <a:rPr lang="en-US" sz="1100" dirty="0">
                <a:solidFill>
                  <a:srgbClr val="000000"/>
                </a:solidFill>
                <a:ea typeface="ＭＳ Ｐゴシック" charset="0"/>
                <a:cs typeface="Myriad Pro Bold Cond" charset="0"/>
                <a:sym typeface="Myriad Pro Bold Cond" charset="0"/>
              </a:rPr>
              <a:t>(throughput)</a:t>
            </a:r>
          </a:p>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core</a:t>
            </a:r>
          </a:p>
        </p:txBody>
      </p:sp>
      <p:sp>
        <p:nvSpPr>
          <p:cNvPr id="22550" name="Rectangle 22"/>
          <p:cNvSpPr>
            <a:spLocks/>
          </p:cNvSpPr>
          <p:nvPr/>
        </p:nvSpPr>
        <p:spPr bwMode="auto">
          <a:xfrm>
            <a:off x="4984750" y="2647950"/>
            <a:ext cx="825500" cy="67945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51" name="Rectangle 23"/>
          <p:cNvSpPr>
            <a:spLocks/>
          </p:cNvSpPr>
          <p:nvPr/>
        </p:nvSpPr>
        <p:spPr bwMode="auto">
          <a:xfrm>
            <a:off x="5010087" y="2750368"/>
            <a:ext cx="768483" cy="48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GPU</a:t>
            </a:r>
          </a:p>
          <a:p>
            <a:pPr algn="ctr" defTabSz="457200" fontAlgn="base">
              <a:lnSpc>
                <a:spcPct val="80000"/>
              </a:lnSpc>
              <a:spcBef>
                <a:spcPct val="0"/>
              </a:spcBef>
              <a:spcAft>
                <a:spcPct val="0"/>
              </a:spcAft>
            </a:pPr>
            <a:r>
              <a:rPr lang="en-US" sz="1100" dirty="0">
                <a:solidFill>
                  <a:srgbClr val="000000"/>
                </a:solidFill>
                <a:ea typeface="ＭＳ Ｐゴシック" charset="0"/>
                <a:cs typeface="Myriad Pro Bold Cond" charset="0"/>
                <a:sym typeface="Myriad Pro Bold Cond" charset="0"/>
              </a:rPr>
              <a:t>(throughput)</a:t>
            </a:r>
          </a:p>
          <a:p>
            <a:pPr algn="ctr" defTabSz="457200" fontAlgn="base">
              <a:lnSpc>
                <a:spcPct val="80000"/>
              </a:lnSpc>
              <a:spcBef>
                <a:spcPct val="0"/>
              </a:spcBef>
              <a:spcAft>
                <a:spcPct val="0"/>
              </a:spcAft>
            </a:pPr>
            <a:r>
              <a:rPr lang="en-US" sz="1400" dirty="0">
                <a:solidFill>
                  <a:srgbClr val="000000"/>
                </a:solidFill>
                <a:ea typeface="ＭＳ Ｐゴシック" charset="0"/>
                <a:cs typeface="Myriad Pro Bold Cond" charset="0"/>
                <a:sym typeface="Myriad Pro Bold Cond" charset="0"/>
              </a:rPr>
              <a:t>core</a:t>
            </a:r>
          </a:p>
        </p:txBody>
      </p:sp>
      <p:sp>
        <p:nvSpPr>
          <p:cNvPr id="22552" name="Rectangle 24"/>
          <p:cNvSpPr>
            <a:spLocks/>
          </p:cNvSpPr>
          <p:nvPr/>
        </p:nvSpPr>
        <p:spPr bwMode="auto">
          <a:xfrm>
            <a:off x="3930650" y="1593850"/>
            <a:ext cx="1981200" cy="18796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53" name="Rectangle 25"/>
          <p:cNvSpPr>
            <a:spLocks/>
          </p:cNvSpPr>
          <p:nvPr/>
        </p:nvSpPr>
        <p:spPr bwMode="auto">
          <a:xfrm>
            <a:off x="692150" y="3733800"/>
            <a:ext cx="5207000" cy="850900"/>
          </a:xfrm>
          <a:prstGeom prst="rect">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54" name="Rectangle 26"/>
          <p:cNvSpPr>
            <a:spLocks/>
          </p:cNvSpPr>
          <p:nvPr/>
        </p:nvSpPr>
        <p:spPr bwMode="auto">
          <a:xfrm>
            <a:off x="3188665" y="4107461"/>
            <a:ext cx="211597" cy="205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LLC</a:t>
            </a:r>
          </a:p>
        </p:txBody>
      </p:sp>
      <p:sp>
        <p:nvSpPr>
          <p:cNvPr id="22555" name="Rectangle 27"/>
          <p:cNvSpPr>
            <a:spLocks/>
          </p:cNvSpPr>
          <p:nvPr/>
        </p:nvSpPr>
        <p:spPr bwMode="auto">
          <a:xfrm>
            <a:off x="2444750" y="4686300"/>
            <a:ext cx="1695450" cy="444500"/>
          </a:xfrm>
          <a:prstGeom prst="rect">
            <a:avLst/>
          </a:prstGeom>
          <a:solidFill>
            <a:srgbClr val="CDCDCD"/>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56" name="Rectangle 28"/>
          <p:cNvSpPr>
            <a:spLocks/>
          </p:cNvSpPr>
          <p:nvPr/>
        </p:nvSpPr>
        <p:spPr bwMode="auto">
          <a:xfrm>
            <a:off x="2702571" y="4825008"/>
            <a:ext cx="1179810"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Memory Controller</a:t>
            </a:r>
          </a:p>
        </p:txBody>
      </p:sp>
      <p:sp>
        <p:nvSpPr>
          <p:cNvPr id="22557" name="Rectangle 29"/>
          <p:cNvSpPr>
            <a:spLocks/>
          </p:cNvSpPr>
          <p:nvPr/>
        </p:nvSpPr>
        <p:spPr bwMode="auto">
          <a:xfrm>
            <a:off x="6965950" y="4565650"/>
            <a:ext cx="1695450" cy="5842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58" name="Rectangle 30"/>
          <p:cNvSpPr>
            <a:spLocks/>
          </p:cNvSpPr>
          <p:nvPr/>
        </p:nvSpPr>
        <p:spPr bwMode="auto">
          <a:xfrm>
            <a:off x="7005762" y="4602304"/>
            <a:ext cx="1615827" cy="561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500" dirty="0">
                <a:solidFill>
                  <a:srgbClr val="000000"/>
                </a:solidFill>
                <a:ea typeface="ＭＳ Ｐゴシック" charset="0"/>
                <a:cs typeface="Myriad Pro Bold Cond" charset="0"/>
                <a:sym typeface="Myriad Pro Bold Cond" charset="0"/>
              </a:rPr>
              <a:t>Specialized</a:t>
            </a:r>
          </a:p>
          <a:p>
            <a:pPr algn="ctr" defTabSz="457200" fontAlgn="base">
              <a:lnSpc>
                <a:spcPct val="80000"/>
              </a:lnSpc>
              <a:spcBef>
                <a:spcPct val="0"/>
              </a:spcBef>
              <a:spcAft>
                <a:spcPct val="0"/>
              </a:spcAft>
            </a:pPr>
            <a:r>
              <a:rPr lang="en-US" sz="1500" dirty="0">
                <a:solidFill>
                  <a:srgbClr val="000000"/>
                </a:solidFill>
                <a:ea typeface="ＭＳ Ｐゴシック" charset="0"/>
                <a:cs typeface="Myriad Pro Bold Cond" charset="0"/>
                <a:sym typeface="Myriad Pro Bold Cond" charset="0"/>
              </a:rPr>
              <a:t>compute-capability</a:t>
            </a:r>
          </a:p>
          <a:p>
            <a:pPr algn="ctr" defTabSz="457200" fontAlgn="base">
              <a:lnSpc>
                <a:spcPct val="80000"/>
              </a:lnSpc>
              <a:spcBef>
                <a:spcPct val="0"/>
              </a:spcBef>
              <a:spcAft>
                <a:spcPct val="0"/>
              </a:spcAft>
            </a:pPr>
            <a:r>
              <a:rPr lang="en-US" sz="1500" dirty="0">
                <a:solidFill>
                  <a:srgbClr val="000000"/>
                </a:solidFill>
                <a:ea typeface="ＭＳ Ｐゴシック" charset="0"/>
                <a:cs typeface="Myriad Pro Bold Cond" charset="0"/>
                <a:sym typeface="Myriad Pro Bold Cond" charset="0"/>
              </a:rPr>
              <a:t>in memory</a:t>
            </a:r>
          </a:p>
        </p:txBody>
      </p:sp>
      <p:sp>
        <p:nvSpPr>
          <p:cNvPr id="22559" name="Rectangle 31"/>
          <p:cNvSpPr>
            <a:spLocks/>
          </p:cNvSpPr>
          <p:nvPr/>
        </p:nvSpPr>
        <p:spPr bwMode="auto">
          <a:xfrm>
            <a:off x="6654800" y="1276350"/>
            <a:ext cx="2324100" cy="3949700"/>
          </a:xfrm>
          <a:prstGeom prst="rect">
            <a:avLst/>
          </a:prstGeom>
          <a:noFill/>
          <a:ln w="254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60" name="Rectangle 32"/>
          <p:cNvSpPr>
            <a:spLocks/>
          </p:cNvSpPr>
          <p:nvPr/>
        </p:nvSpPr>
        <p:spPr bwMode="auto">
          <a:xfrm>
            <a:off x="7542787" y="2989858"/>
            <a:ext cx="538609"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Memory</a:t>
            </a:r>
          </a:p>
        </p:txBody>
      </p:sp>
      <p:sp>
        <p:nvSpPr>
          <p:cNvPr id="22561" name="Rectangle 33"/>
          <p:cNvSpPr>
            <a:spLocks/>
          </p:cNvSpPr>
          <p:nvPr/>
        </p:nvSpPr>
        <p:spPr bwMode="auto">
          <a:xfrm>
            <a:off x="6718300" y="1339850"/>
            <a:ext cx="2184400" cy="3136900"/>
          </a:xfrm>
          <a:prstGeom prst="rect">
            <a:avLst/>
          </a:prstGeom>
          <a:noFill/>
          <a:ln w="25400" cap="flat">
            <a:solidFill>
              <a:schemeClr val="tx1"/>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62" name="Rectangle 34"/>
          <p:cNvSpPr>
            <a:spLocks/>
          </p:cNvSpPr>
          <p:nvPr/>
        </p:nvSpPr>
        <p:spPr bwMode="auto">
          <a:xfrm>
            <a:off x="3149600" y="2921000"/>
            <a:ext cx="577850" cy="482600"/>
          </a:xfrm>
          <a:prstGeom prst="rect">
            <a:avLst/>
          </a:prstGeom>
          <a:solidFill>
            <a:srgbClr val="FEBB64"/>
          </a:solidFill>
          <a:ln w="25400" cap="flat">
            <a:solidFill>
              <a:schemeClr val="tx1"/>
            </a:solidFill>
            <a:prstDash val="solid"/>
            <a:miter lim="800000"/>
            <a:headEnd type="none" w="med" len="med"/>
            <a:tailEnd type="none" w="med" len="med"/>
          </a:ln>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63" name="Rectangle 35"/>
          <p:cNvSpPr>
            <a:spLocks/>
          </p:cNvSpPr>
          <p:nvPr/>
        </p:nvSpPr>
        <p:spPr bwMode="auto">
          <a:xfrm>
            <a:off x="3245710" y="3033718"/>
            <a:ext cx="397545" cy="301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200">
                <a:solidFill>
                  <a:srgbClr val="000000"/>
                </a:solidFill>
                <a:ea typeface="ＭＳ Ｐゴシック" charset="0"/>
                <a:cs typeface="Myriad Pro Bold Cond" charset="0"/>
                <a:sym typeface="Myriad Pro Bold Cond" charset="0"/>
              </a:rPr>
              <a:t>imaging</a:t>
            </a:r>
          </a:p>
          <a:p>
            <a:pPr algn="ctr" defTabSz="457200" fontAlgn="base">
              <a:lnSpc>
                <a:spcPct val="80000"/>
              </a:lnSpc>
              <a:spcBef>
                <a:spcPct val="0"/>
              </a:spcBef>
              <a:spcAft>
                <a:spcPct val="0"/>
              </a:spcAft>
            </a:pPr>
            <a:r>
              <a:rPr lang="en-US" sz="1200">
                <a:solidFill>
                  <a:srgbClr val="000000"/>
                </a:solidFill>
                <a:ea typeface="ＭＳ Ｐゴシック" charset="0"/>
                <a:cs typeface="Myriad Pro Bold Cond" charset="0"/>
                <a:sym typeface="Myriad Pro Bold Cond" charset="0"/>
              </a:rPr>
              <a:t>core</a:t>
            </a:r>
          </a:p>
        </p:txBody>
      </p:sp>
      <p:sp>
        <p:nvSpPr>
          <p:cNvPr id="22564" name="Rectangle 36"/>
          <p:cNvSpPr>
            <a:spLocks/>
          </p:cNvSpPr>
          <p:nvPr/>
        </p:nvSpPr>
        <p:spPr bwMode="auto">
          <a:xfrm>
            <a:off x="4311318" y="5523508"/>
            <a:ext cx="807913" cy="205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457200" fontAlgn="base">
              <a:lnSpc>
                <a:spcPct val="80000"/>
              </a:lnSpc>
              <a:spcBef>
                <a:spcPct val="0"/>
              </a:spcBef>
              <a:spcAft>
                <a:spcPct val="0"/>
              </a:spcAft>
            </a:pPr>
            <a:r>
              <a:rPr lang="en-US" sz="1600">
                <a:solidFill>
                  <a:srgbClr val="000000"/>
                </a:solidFill>
                <a:ea typeface="ＭＳ Ｐゴシック" charset="0"/>
                <a:cs typeface="Myriad Pro Bold Cond" charset="0"/>
                <a:sym typeface="Myriad Pro Bold Cond" charset="0"/>
              </a:rPr>
              <a:t>Memory Bus</a:t>
            </a:r>
          </a:p>
        </p:txBody>
      </p:sp>
      <p:sp>
        <p:nvSpPr>
          <p:cNvPr id="22565" name="Line 37"/>
          <p:cNvSpPr>
            <a:spLocks noChangeShapeType="1"/>
          </p:cNvSpPr>
          <p:nvPr/>
        </p:nvSpPr>
        <p:spPr bwMode="auto">
          <a:xfrm rot="10800000" flipH="1">
            <a:off x="416722" y="5460207"/>
            <a:ext cx="8562181" cy="0"/>
          </a:xfrm>
          <a:prstGeom prst="line">
            <a:avLst/>
          </a:prstGeom>
          <a:noFill/>
          <a:ln w="1016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22566" name="Line 38"/>
          <p:cNvSpPr>
            <a:spLocks noChangeShapeType="1"/>
          </p:cNvSpPr>
          <p:nvPr/>
        </p:nvSpPr>
        <p:spPr bwMode="auto">
          <a:xfrm>
            <a:off x="7816850" y="5226848"/>
            <a:ext cx="0" cy="239713"/>
          </a:xfrm>
          <a:prstGeom prst="line">
            <a:avLst/>
          </a:prstGeom>
          <a:noFill/>
          <a:ln w="88900" cap="flat">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pPr algn="ctr" defTabSz="457200" fontAlgn="base">
              <a:spcBef>
                <a:spcPct val="0"/>
              </a:spcBef>
              <a:spcAft>
                <a:spcPct val="0"/>
              </a:spcAft>
            </a:pPr>
            <a:endParaRPr lang="en-US" sz="2800">
              <a:solidFill>
                <a:srgbClr val="000000"/>
              </a:solidFill>
              <a:latin typeface="Gill Sans" charset="0"/>
              <a:ea typeface="ヒラギノ角ゴ ProN W3" charset="0"/>
              <a:cs typeface="ヒラギノ角ゴ ProN W3" charset="0"/>
              <a:sym typeface="Gill Sans" charset="0"/>
            </a:endParaRPr>
          </a:p>
        </p:txBody>
      </p:sp>
      <p:sp>
        <p:nvSpPr>
          <p:cNvPr id="44" name="Rounded Rectangle 43"/>
          <p:cNvSpPr>
            <a:spLocks noChangeArrowheads="1"/>
          </p:cNvSpPr>
          <p:nvPr/>
        </p:nvSpPr>
        <p:spPr bwMode="auto">
          <a:xfrm rot="5400000">
            <a:off x="6712425" y="3890443"/>
            <a:ext cx="2133601" cy="2286000"/>
          </a:xfrm>
          <a:prstGeom prst="roundRect">
            <a:avLst>
              <a:gd name="adj" fmla="val 16667"/>
            </a:avLst>
          </a:prstGeom>
          <a:noFill/>
          <a:ln w="1143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lstStyle/>
          <a:p>
            <a:pPr defTabSz="457200"/>
            <a:endParaRPr lang="en-US">
              <a:solidFill>
                <a:srgbClr val="000000"/>
              </a:solidFill>
            </a:endParaRPr>
          </a:p>
        </p:txBody>
      </p:sp>
      <p:sp>
        <p:nvSpPr>
          <p:cNvPr id="42" name="TextBox 41"/>
          <p:cNvSpPr txBox="1"/>
          <p:nvPr/>
        </p:nvSpPr>
        <p:spPr>
          <a:xfrm>
            <a:off x="561526" y="6279703"/>
            <a:ext cx="7466858" cy="461665"/>
          </a:xfrm>
          <a:prstGeom prst="rect">
            <a:avLst/>
          </a:prstGeom>
          <a:noFill/>
        </p:spPr>
        <p:txBody>
          <a:bodyPr wrap="none" rtlCol="0">
            <a:spAutoFit/>
          </a:bodyPr>
          <a:lstStyle/>
          <a:p>
            <a:pPr>
              <a:defRPr/>
            </a:pPr>
            <a:r>
              <a:rPr lang="en-US" sz="2400" b="1" kern="0" dirty="0">
                <a:solidFill>
                  <a:srgbClr val="FF0000"/>
                </a:solidFill>
                <a:latin typeface="Tahoma"/>
                <a:cs typeface="Tahoma"/>
              </a:rPr>
              <a:t>Memory similar to a “conventional” accelerator</a:t>
            </a:r>
          </a:p>
        </p:txBody>
      </p:sp>
    </p:spTree>
    <p:extLst>
      <p:ext uri="{BB962C8B-B14F-4D97-AF65-F5344CB8AC3E}">
        <p14:creationId xmlns:p14="http://schemas.microsoft.com/office/powerpoint/2010/main" val="732235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dirty="0"/>
              <a:t>In-Memory Bulk Bitwise Operations</a:t>
            </a:r>
          </a:p>
        </p:txBody>
      </p:sp>
      <p:sp>
        <p:nvSpPr>
          <p:cNvPr id="3" name="Content Placeholder 2"/>
          <p:cNvSpPr>
            <a:spLocks noGrp="1"/>
          </p:cNvSpPr>
          <p:nvPr>
            <p:ph idx="1"/>
          </p:nvPr>
        </p:nvSpPr>
        <p:spPr>
          <a:xfrm>
            <a:off x="228600" y="997527"/>
            <a:ext cx="8807896" cy="5193723"/>
          </a:xfrm>
        </p:spPr>
        <p:txBody>
          <a:bodyPr/>
          <a:lstStyle/>
          <a:p>
            <a:r>
              <a:rPr lang="en-US" dirty="0"/>
              <a:t>We can support </a:t>
            </a:r>
            <a:r>
              <a:rPr lang="en-US" dirty="0">
                <a:solidFill>
                  <a:srgbClr val="0000FF"/>
                </a:solidFill>
              </a:rPr>
              <a:t>in-DRAM COPY, ZERO, AND, OR, NOT, MAJ</a:t>
            </a:r>
          </a:p>
          <a:p>
            <a:r>
              <a:rPr lang="en-US" dirty="0"/>
              <a:t>At low cost</a:t>
            </a:r>
          </a:p>
          <a:p>
            <a:r>
              <a:rPr lang="en-US" dirty="0">
                <a:solidFill>
                  <a:srgbClr val="0000FF"/>
                </a:solidFill>
              </a:rPr>
              <a:t>Using analog computation capability of DRAM</a:t>
            </a:r>
          </a:p>
          <a:p>
            <a:pPr lvl="1"/>
            <a:r>
              <a:rPr lang="en-US" dirty="0">
                <a:solidFill>
                  <a:srgbClr val="0000FF"/>
                </a:solidFill>
              </a:rPr>
              <a:t>Idea: activating multiple rows performs computation</a:t>
            </a:r>
          </a:p>
          <a:p>
            <a:r>
              <a:rPr lang="en-US" dirty="0">
                <a:solidFill>
                  <a:srgbClr val="FF0000"/>
                </a:solidFill>
              </a:rPr>
              <a:t>30-60X performance and energy improvement</a:t>
            </a:r>
          </a:p>
          <a:p>
            <a:pPr lvl="1"/>
            <a:r>
              <a:rPr lang="en-US" sz="2000" dirty="0"/>
              <a:t>Seshadri+, “</a:t>
            </a:r>
            <a:r>
              <a:rPr lang="en-US" sz="2000" dirty="0">
                <a:solidFill>
                  <a:schemeClr val="tx2">
                    <a:lumMod val="75000"/>
                  </a:schemeClr>
                </a:solidFill>
              </a:rPr>
              <a:t>Ambit: In-Memory Accelerator for Bulk Bitwise Operations Using Commodity DRAM Technology</a:t>
            </a:r>
            <a:r>
              <a:rPr lang="en-US" sz="2000" dirty="0"/>
              <a:t>,” MICRO 2017.</a:t>
            </a:r>
          </a:p>
          <a:p>
            <a:endParaRPr lang="en-US" dirty="0"/>
          </a:p>
          <a:p>
            <a:endParaRPr lang="en-US" dirty="0"/>
          </a:p>
          <a:p>
            <a:r>
              <a:rPr lang="en-US" dirty="0">
                <a:solidFill>
                  <a:srgbClr val="0000FF"/>
                </a:solidFill>
              </a:rPr>
              <a:t>New memory technologies </a:t>
            </a:r>
            <a:r>
              <a:rPr lang="en-US" dirty="0"/>
              <a:t>enable even more opportunities</a:t>
            </a:r>
          </a:p>
          <a:p>
            <a:pPr lvl="1"/>
            <a:r>
              <a:rPr lang="en-US" dirty="0"/>
              <a:t>Memristors, resistive RAM, phase change </a:t>
            </a:r>
            <a:r>
              <a:rPr lang="en-US" dirty="0" err="1"/>
              <a:t>mem</a:t>
            </a:r>
            <a:r>
              <a:rPr lang="en-US" dirty="0"/>
              <a:t>, STT-MRAM, </a:t>
            </a:r>
            <a:r>
              <a:rPr lang="is-IS" dirty="0"/>
              <a:t>…</a:t>
            </a:r>
            <a:endParaRPr lang="en-US" dirty="0"/>
          </a:p>
          <a:p>
            <a:pPr lvl="1"/>
            <a:r>
              <a:rPr lang="en-US" dirty="0"/>
              <a:t>Can operate on data </a:t>
            </a:r>
            <a:r>
              <a:rPr lang="en-US" dirty="0">
                <a:solidFill>
                  <a:srgbClr val="FF0000"/>
                </a:solidFill>
              </a:rPr>
              <a:t>with minimal movement</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52</a:t>
            </a:fld>
            <a:endParaRPr lang="en-US"/>
          </a:p>
        </p:txBody>
      </p:sp>
    </p:spTree>
    <p:extLst>
      <p:ext uri="{BB962C8B-B14F-4D97-AF65-F5344CB8AC3E}">
        <p14:creationId xmlns:p14="http://schemas.microsoft.com/office/powerpoint/2010/main" val="1571848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In-DRAM AND/OR: Triple Row Activation</a:t>
            </a:r>
          </a:p>
        </p:txBody>
      </p:sp>
      <p:sp>
        <p:nvSpPr>
          <p:cNvPr id="3" name="Content Placeholder 2"/>
          <p:cNvSpPr>
            <a:spLocks noGrp="1"/>
          </p:cNvSpPr>
          <p:nvPr>
            <p:ph idx="1"/>
          </p:nvPr>
        </p:nvSpPr>
        <p:spPr>
          <a:xfrm>
            <a:off x="228600" y="1056928"/>
            <a:ext cx="8610600" cy="4876800"/>
          </a:xfrm>
        </p:spPr>
        <p:txBody>
          <a:bodyPr/>
          <a:lstStyle/>
          <a:p>
            <a:endParaRPr lang="en-US"/>
          </a:p>
        </p:txBody>
      </p:sp>
      <p:sp>
        <p:nvSpPr>
          <p:cNvPr id="4" name="Slide Number Placeholder 3"/>
          <p:cNvSpPr>
            <a:spLocks noGrp="1"/>
          </p:cNvSpPr>
          <p:nvPr>
            <p:ph type="sldNum" sz="quarter" idx="11"/>
          </p:nvPr>
        </p:nvSpPr>
        <p:spPr>
          <a:xfrm>
            <a:off x="6804248" y="6356176"/>
            <a:ext cx="2133600" cy="457200"/>
          </a:xfrm>
        </p:spPr>
        <p:txBody>
          <a:bodyPr/>
          <a:lstStyle/>
          <a:p>
            <a:fld id="{323594FA-E141-4234-AE05-360401972BE7}" type="slidenum">
              <a:rPr lang="en-US" altLang="en-US" smtClean="0">
                <a:solidFill>
                  <a:srgbClr val="000000"/>
                </a:solidFill>
              </a:rPr>
              <a:pPr/>
              <a:t>53</a:t>
            </a:fld>
            <a:endParaRPr lang="en-US" altLang="en-US" dirty="0">
              <a:solidFill>
                <a:srgbClr val="000000"/>
              </a:solidFill>
            </a:endParaRPr>
          </a:p>
        </p:txBody>
      </p:sp>
      <p:sp>
        <p:nvSpPr>
          <p:cNvPr id="71" name="Rectangle 70"/>
          <p:cNvSpPr/>
          <p:nvPr/>
        </p:nvSpPr>
        <p:spPr>
          <a:xfrm>
            <a:off x="1384300" y="3190528"/>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72" name="Rectangle 71"/>
          <p:cNvSpPr/>
          <p:nvPr/>
        </p:nvSpPr>
        <p:spPr>
          <a:xfrm>
            <a:off x="1371600" y="3476178"/>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73" name="Rectangle 72"/>
          <p:cNvSpPr/>
          <p:nvPr/>
        </p:nvSpPr>
        <p:spPr>
          <a:xfrm>
            <a:off x="1387613" y="2134614"/>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74" name="Rectangle 73"/>
          <p:cNvSpPr/>
          <p:nvPr/>
        </p:nvSpPr>
        <p:spPr>
          <a:xfrm>
            <a:off x="1390386" y="2420264"/>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grpSp>
        <p:nvGrpSpPr>
          <p:cNvPr id="75" name="Group 74"/>
          <p:cNvGrpSpPr/>
          <p:nvPr/>
        </p:nvGrpSpPr>
        <p:grpSpPr>
          <a:xfrm>
            <a:off x="1752600" y="1133128"/>
            <a:ext cx="3064024" cy="4958665"/>
            <a:chOff x="1828800" y="-857925"/>
            <a:chExt cx="4182533" cy="6768806"/>
          </a:xfrm>
        </p:grpSpPr>
        <p:grpSp>
          <p:nvGrpSpPr>
            <p:cNvPr id="76" name="Group 75"/>
            <p:cNvGrpSpPr/>
            <p:nvPr/>
          </p:nvGrpSpPr>
          <p:grpSpPr>
            <a:xfrm>
              <a:off x="3039533" y="3479094"/>
              <a:ext cx="2971800" cy="1119011"/>
              <a:chOff x="2667000" y="3041650"/>
              <a:chExt cx="2057400" cy="774700"/>
            </a:xfrm>
          </p:grpSpPr>
          <p:grpSp>
            <p:nvGrpSpPr>
              <p:cNvPr id="82" name="Group 81"/>
              <p:cNvGrpSpPr/>
              <p:nvPr/>
            </p:nvGrpSpPr>
            <p:grpSpPr>
              <a:xfrm>
                <a:off x="2667000" y="3048000"/>
                <a:ext cx="609600" cy="762000"/>
                <a:chOff x="2819400" y="3048000"/>
                <a:chExt cx="609600" cy="762000"/>
              </a:xfrm>
            </p:grpSpPr>
            <p:sp>
              <p:nvSpPr>
                <p:cNvPr id="88" name="Isosceles Triangle 87"/>
                <p:cNvSpPr/>
                <p:nvPr/>
              </p:nvSpPr>
              <p:spPr>
                <a:xfrm>
                  <a:off x="2819400" y="3124200"/>
                  <a:ext cx="609600" cy="685800"/>
                </a:xfrm>
                <a:prstGeom prst="triangl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algn="ctr">
                    <a:defRPr/>
                  </a:pPr>
                  <a:endParaRPr lang="en-US" sz="3200" b="1" kern="0" dirty="0">
                    <a:solidFill>
                      <a:prstClr val="white"/>
                    </a:solidFill>
                    <a:latin typeface="Calibri"/>
                  </a:endParaRPr>
                </a:p>
              </p:txBody>
            </p:sp>
            <p:sp>
              <p:nvSpPr>
                <p:cNvPr id="89" name="Oval 88"/>
                <p:cNvSpPr/>
                <p:nvPr/>
              </p:nvSpPr>
              <p:spPr>
                <a:xfrm>
                  <a:off x="3048000" y="3048000"/>
                  <a:ext cx="152400" cy="152400"/>
                </a:xfrm>
                <a:prstGeom prst="ellips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algn="ctr">
                    <a:defRPr/>
                  </a:pPr>
                  <a:endParaRPr lang="en-US" sz="3200" b="1" kern="0" dirty="0">
                    <a:solidFill>
                      <a:prstClr val="white"/>
                    </a:solidFill>
                    <a:latin typeface="Calibri"/>
                  </a:endParaRPr>
                </a:p>
              </p:txBody>
            </p:sp>
          </p:grpSp>
          <p:grpSp>
            <p:nvGrpSpPr>
              <p:cNvPr id="83" name="Group 82"/>
              <p:cNvGrpSpPr/>
              <p:nvPr/>
            </p:nvGrpSpPr>
            <p:grpSpPr>
              <a:xfrm rot="10800000">
                <a:off x="4114800" y="3048000"/>
                <a:ext cx="609600" cy="762000"/>
                <a:chOff x="2819400" y="3048000"/>
                <a:chExt cx="609600" cy="762000"/>
              </a:xfrm>
            </p:grpSpPr>
            <p:sp>
              <p:nvSpPr>
                <p:cNvPr id="86" name="Isosceles Triangle 85"/>
                <p:cNvSpPr/>
                <p:nvPr/>
              </p:nvSpPr>
              <p:spPr>
                <a:xfrm>
                  <a:off x="2819400" y="3124200"/>
                  <a:ext cx="609600" cy="685800"/>
                </a:xfrm>
                <a:prstGeom prst="triangl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algn="ctr">
                    <a:defRPr/>
                  </a:pPr>
                  <a:endParaRPr lang="en-US" sz="3200" b="1" kern="0" dirty="0">
                    <a:solidFill>
                      <a:prstClr val="white"/>
                    </a:solidFill>
                    <a:latin typeface="Calibri"/>
                  </a:endParaRPr>
                </a:p>
              </p:txBody>
            </p:sp>
            <p:sp>
              <p:nvSpPr>
                <p:cNvPr id="87" name="Oval 86"/>
                <p:cNvSpPr/>
                <p:nvPr/>
              </p:nvSpPr>
              <p:spPr>
                <a:xfrm>
                  <a:off x="3048000" y="3048000"/>
                  <a:ext cx="152400" cy="152400"/>
                </a:xfrm>
                <a:prstGeom prst="ellipse">
                  <a:avLst/>
                </a:prstGeom>
                <a:solidFill>
                  <a:srgbClr val="E8E595">
                    <a:lumMod val="50000"/>
                  </a:srgbClr>
                </a:solidFill>
                <a:ln w="3175" cap="flat" cmpd="sng" algn="ctr">
                  <a:solidFill>
                    <a:sysClr val="windowText" lastClr="000000">
                      <a:lumMod val="85000"/>
                      <a:lumOff val="15000"/>
                    </a:sysClr>
                  </a:solidFill>
                  <a:prstDash val="solid"/>
                </a:ln>
                <a:effectLst/>
              </p:spPr>
              <p:txBody>
                <a:bodyPr rtlCol="0" anchor="ctr"/>
                <a:lstStyle/>
                <a:p>
                  <a:pPr algn="ctr">
                    <a:defRPr/>
                  </a:pPr>
                  <a:endParaRPr lang="en-US" sz="3200" b="1" kern="0" dirty="0">
                    <a:solidFill>
                      <a:prstClr val="white"/>
                    </a:solidFill>
                    <a:latin typeface="Calibri"/>
                  </a:endParaRPr>
                </a:p>
              </p:txBody>
            </p:sp>
          </p:grpSp>
          <p:cxnSp>
            <p:nvCxnSpPr>
              <p:cNvPr id="84" name="Elbow Connector 83"/>
              <p:cNvCxnSpPr>
                <a:stCxn id="86" idx="3"/>
                <a:endCxn id="89" idx="0"/>
              </p:cNvCxnSpPr>
              <p:nvPr/>
            </p:nvCxnSpPr>
            <p:spPr>
              <a:xfrm rot="16200000" flipV="1">
                <a:off x="3695700" y="2324100"/>
                <a:ext cx="12700" cy="1447800"/>
              </a:xfrm>
              <a:prstGeom prst="bentConnector3">
                <a:avLst>
                  <a:gd name="adj1" fmla="val 4135134"/>
                </a:avLst>
              </a:prstGeom>
              <a:noFill/>
              <a:ln w="19050" cap="flat" cmpd="sng" algn="ctr">
                <a:solidFill>
                  <a:sysClr val="windowText" lastClr="000000">
                    <a:lumMod val="65000"/>
                    <a:lumOff val="35000"/>
                  </a:sysClr>
                </a:solidFill>
                <a:prstDash val="solid"/>
                <a:headEnd type="none" w="med" len="med"/>
                <a:tailEnd type="none" w="med" len="med"/>
              </a:ln>
              <a:effectLst/>
            </p:spPr>
          </p:cxnSp>
          <p:cxnSp>
            <p:nvCxnSpPr>
              <p:cNvPr id="85" name="Elbow Connector 84"/>
              <p:cNvCxnSpPr>
                <a:stCxn id="87" idx="0"/>
                <a:endCxn id="88" idx="3"/>
              </p:cNvCxnSpPr>
              <p:nvPr/>
            </p:nvCxnSpPr>
            <p:spPr>
              <a:xfrm rot="5400000">
                <a:off x="3695700" y="3086100"/>
                <a:ext cx="12700" cy="1447800"/>
              </a:xfrm>
              <a:prstGeom prst="bentConnector3">
                <a:avLst>
                  <a:gd name="adj1" fmla="val 4427024"/>
                </a:avLst>
              </a:prstGeom>
              <a:noFill/>
              <a:ln w="19050" cap="flat" cmpd="sng" algn="ctr">
                <a:solidFill>
                  <a:sysClr val="windowText" lastClr="000000">
                    <a:lumMod val="65000"/>
                    <a:lumOff val="35000"/>
                  </a:sysClr>
                </a:solidFill>
                <a:prstDash val="solid"/>
                <a:headEnd type="none" w="med" len="med"/>
                <a:tailEnd type="none" w="med" len="med"/>
              </a:ln>
              <a:effectLst/>
            </p:spPr>
          </p:cxnSp>
        </p:grpSp>
        <p:cxnSp>
          <p:nvCxnSpPr>
            <p:cNvPr id="77" name="Straight Connector 76"/>
            <p:cNvCxnSpPr>
              <a:endCxn id="88" idx="1"/>
            </p:cNvCxnSpPr>
            <p:nvPr/>
          </p:nvCxnSpPr>
          <p:spPr>
            <a:xfrm>
              <a:off x="1828800" y="4093633"/>
              <a:ext cx="1430867" cy="0"/>
            </a:xfrm>
            <a:prstGeom prst="line">
              <a:avLst/>
            </a:prstGeom>
            <a:noFill/>
            <a:ln w="38100" cap="flat" cmpd="sng" algn="ctr">
              <a:solidFill>
                <a:srgbClr val="C4442A"/>
              </a:solidFill>
              <a:prstDash val="solid"/>
              <a:headEnd type="none" w="med" len="med"/>
              <a:tailEnd type="none" w="med" len="med"/>
            </a:ln>
            <a:effectLst/>
          </p:spPr>
        </p:cxnSp>
        <p:cxnSp>
          <p:nvCxnSpPr>
            <p:cNvPr id="78" name="Straight Connector 77"/>
            <p:cNvCxnSpPr/>
            <p:nvPr/>
          </p:nvCxnSpPr>
          <p:spPr>
            <a:xfrm>
              <a:off x="2544233" y="4093633"/>
              <a:ext cx="0" cy="935567"/>
            </a:xfrm>
            <a:prstGeom prst="line">
              <a:avLst/>
            </a:prstGeom>
            <a:noFill/>
            <a:ln w="38100" cap="flat" cmpd="sng" algn="ctr">
              <a:solidFill>
                <a:srgbClr val="C4442A"/>
              </a:solidFill>
              <a:prstDash val="solid"/>
              <a:headEnd type="none" w="med" len="med"/>
              <a:tailEnd type="none" w="med" len="med"/>
            </a:ln>
            <a:effectLst/>
          </p:spPr>
        </p:cxnSp>
        <p:cxnSp>
          <p:nvCxnSpPr>
            <p:cNvPr id="79" name="Elbow Connector 78"/>
            <p:cNvCxnSpPr>
              <a:endCxn id="86" idx="5"/>
            </p:cNvCxnSpPr>
            <p:nvPr/>
          </p:nvCxnSpPr>
          <p:spPr>
            <a:xfrm flipV="1">
              <a:off x="2544233" y="3983567"/>
              <a:ext cx="2806700" cy="1045633"/>
            </a:xfrm>
            <a:prstGeom prst="bentConnector3">
              <a:avLst>
                <a:gd name="adj1" fmla="val 67170"/>
              </a:avLst>
            </a:prstGeom>
            <a:noFill/>
            <a:ln w="38100" cap="flat" cmpd="sng" algn="ctr">
              <a:solidFill>
                <a:srgbClr val="C4442A"/>
              </a:solidFill>
              <a:prstDash val="solid"/>
              <a:headEnd type="none" w="med" len="med"/>
              <a:tailEnd type="none" w="med" len="med"/>
            </a:ln>
            <a:effectLst/>
          </p:spPr>
        </p:cxnSp>
        <p:cxnSp>
          <p:nvCxnSpPr>
            <p:cNvPr id="80" name="Straight Connector 79"/>
            <p:cNvCxnSpPr/>
            <p:nvPr/>
          </p:nvCxnSpPr>
          <p:spPr>
            <a:xfrm flipV="1">
              <a:off x="4525433" y="-857925"/>
              <a:ext cx="0" cy="3588327"/>
            </a:xfrm>
            <a:prstGeom prst="line">
              <a:avLst/>
            </a:prstGeom>
            <a:noFill/>
            <a:ln w="38100" cap="flat" cmpd="sng" algn="ctr">
              <a:solidFill>
                <a:sysClr val="windowText" lastClr="000000">
                  <a:lumMod val="65000"/>
                  <a:lumOff val="35000"/>
                </a:sysClr>
              </a:solidFill>
              <a:prstDash val="solid"/>
              <a:headEnd type="none" w="med" len="med"/>
              <a:tailEnd type="none" w="med" len="med"/>
            </a:ln>
            <a:effectLst/>
          </p:spPr>
        </p:cxnSp>
        <p:cxnSp>
          <p:nvCxnSpPr>
            <p:cNvPr id="81" name="Straight Connector 80"/>
            <p:cNvCxnSpPr/>
            <p:nvPr/>
          </p:nvCxnSpPr>
          <p:spPr>
            <a:xfrm flipV="1">
              <a:off x="4525433" y="5398531"/>
              <a:ext cx="0" cy="512350"/>
            </a:xfrm>
            <a:prstGeom prst="line">
              <a:avLst/>
            </a:prstGeom>
            <a:noFill/>
            <a:ln w="38100" cap="flat" cmpd="sng" algn="ctr">
              <a:solidFill>
                <a:sysClr val="windowText" lastClr="000000">
                  <a:lumMod val="65000"/>
                  <a:lumOff val="35000"/>
                </a:sysClr>
              </a:solidFill>
              <a:prstDash val="solid"/>
              <a:headEnd type="none" w="med" len="med"/>
              <a:tailEnd type="none" w="med" len="med"/>
            </a:ln>
            <a:effectLst/>
          </p:spPr>
        </p:cxnSp>
      </p:grpSp>
      <p:sp>
        <p:nvSpPr>
          <p:cNvPr id="90" name="TextBox 89"/>
          <p:cNvSpPr txBox="1"/>
          <p:nvPr/>
        </p:nvSpPr>
        <p:spPr>
          <a:xfrm>
            <a:off x="3733800" y="5715308"/>
            <a:ext cx="1035861" cy="523220"/>
          </a:xfrm>
          <a:prstGeom prst="rect">
            <a:avLst/>
          </a:prstGeom>
          <a:noFill/>
        </p:spPr>
        <p:txBody>
          <a:bodyPr wrap="none" rtlCol="0">
            <a:spAutoFit/>
          </a:bodyPr>
          <a:lstStyle/>
          <a:p>
            <a:pPr algn="ctr"/>
            <a:r>
              <a:rPr lang="en-US" sz="2800" b="1" i="1" dirty="0">
                <a:solidFill>
                  <a:prstClr val="black"/>
                </a:solidFill>
                <a:latin typeface="Calibri"/>
              </a:rPr>
              <a:t>½V</a:t>
            </a:r>
            <a:r>
              <a:rPr lang="en-US" sz="2800" b="1" i="1" baseline="-25000" dirty="0">
                <a:solidFill>
                  <a:prstClr val="black"/>
                </a:solidFill>
                <a:latin typeface="Calibri"/>
              </a:rPr>
              <a:t>DD</a:t>
            </a:r>
          </a:p>
        </p:txBody>
      </p:sp>
      <p:sp>
        <p:nvSpPr>
          <p:cNvPr id="91" name="TextBox 90"/>
          <p:cNvSpPr txBox="1"/>
          <p:nvPr/>
        </p:nvSpPr>
        <p:spPr>
          <a:xfrm>
            <a:off x="3733800" y="980728"/>
            <a:ext cx="1035861" cy="523220"/>
          </a:xfrm>
          <a:prstGeom prst="rect">
            <a:avLst/>
          </a:prstGeom>
          <a:noFill/>
        </p:spPr>
        <p:txBody>
          <a:bodyPr wrap="none" rtlCol="0">
            <a:spAutoFit/>
          </a:bodyPr>
          <a:lstStyle/>
          <a:p>
            <a:pPr algn="ctr"/>
            <a:r>
              <a:rPr lang="en-US" sz="2800" b="1" i="1" dirty="0">
                <a:solidFill>
                  <a:prstClr val="black"/>
                </a:solidFill>
                <a:latin typeface="Calibri"/>
              </a:rPr>
              <a:t>½V</a:t>
            </a:r>
            <a:r>
              <a:rPr lang="en-US" sz="2800" b="1" i="1" baseline="-25000" dirty="0">
                <a:solidFill>
                  <a:prstClr val="black"/>
                </a:solidFill>
                <a:latin typeface="Calibri"/>
              </a:rPr>
              <a:t>DD</a:t>
            </a:r>
          </a:p>
        </p:txBody>
      </p:sp>
      <p:sp>
        <p:nvSpPr>
          <p:cNvPr id="92" name="TextBox 91"/>
          <p:cNvSpPr txBox="1"/>
          <p:nvPr/>
        </p:nvSpPr>
        <p:spPr>
          <a:xfrm>
            <a:off x="1106239" y="4485928"/>
            <a:ext cx="646361" cy="523220"/>
          </a:xfrm>
          <a:prstGeom prst="rect">
            <a:avLst/>
          </a:prstGeom>
          <a:noFill/>
        </p:spPr>
        <p:txBody>
          <a:bodyPr wrap="square" rtlCol="0">
            <a:spAutoFit/>
          </a:bodyPr>
          <a:lstStyle/>
          <a:p>
            <a:r>
              <a:rPr lang="en-US" sz="2800" b="1" i="1" dirty="0">
                <a:solidFill>
                  <a:prstClr val="black"/>
                </a:solidFill>
                <a:latin typeface="Calibri"/>
              </a:rPr>
              <a:t>dis</a:t>
            </a:r>
          </a:p>
        </p:txBody>
      </p:sp>
      <p:grpSp>
        <p:nvGrpSpPr>
          <p:cNvPr id="93" name="Group 92"/>
          <p:cNvGrpSpPr/>
          <p:nvPr/>
        </p:nvGrpSpPr>
        <p:grpSpPr>
          <a:xfrm>
            <a:off x="762000" y="2134614"/>
            <a:ext cx="1546191" cy="834596"/>
            <a:chOff x="1425609" y="2590800"/>
            <a:chExt cx="1546191" cy="834596"/>
          </a:xfrm>
        </p:grpSpPr>
        <p:cxnSp>
          <p:nvCxnSpPr>
            <p:cNvPr id="94" name="Straight Connector 93"/>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95" name="Straight Connector 94"/>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96" name="Straight Connector 95"/>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97" name="Rectangle 96"/>
            <p:cNvSpPr/>
            <p:nvPr/>
          </p:nvSpPr>
          <p:spPr>
            <a:xfrm>
              <a:off x="1425609" y="3311096"/>
              <a:ext cx="125730" cy="114300"/>
            </a:xfrm>
            <a:prstGeom prst="rect">
              <a:avLst/>
            </a:prstGeom>
            <a:no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98" name="Elbow Connector 97"/>
            <p:cNvCxnSpPr>
              <a:endCxn id="97"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99" name="Straight Connector 98"/>
          <p:cNvCxnSpPr/>
          <p:nvPr/>
        </p:nvCxnSpPr>
        <p:spPr>
          <a:xfrm>
            <a:off x="2881451" y="2477514"/>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0" name="Straight Arrow Connector 99"/>
          <p:cNvCxnSpPr>
            <a:stCxn id="101" idx="6"/>
            <a:endCxn id="102" idx="2"/>
          </p:cNvCxnSpPr>
          <p:nvPr/>
        </p:nvCxnSpPr>
        <p:spPr>
          <a:xfrm>
            <a:off x="2324300" y="2477514"/>
            <a:ext cx="533000" cy="0"/>
          </a:xfrm>
          <a:prstGeom prst="straightConnector1">
            <a:avLst/>
          </a:prstGeom>
          <a:noFill/>
          <a:ln w="38100" cap="flat" cmpd="sng" algn="ctr">
            <a:solidFill>
              <a:srgbClr val="C4442A"/>
            </a:solidFill>
            <a:prstDash val="solid"/>
            <a:tailEnd type="stealth" w="lg" len="lg"/>
          </a:ln>
          <a:effectLst/>
        </p:spPr>
      </p:cxnSp>
      <p:sp>
        <p:nvSpPr>
          <p:cNvPr id="101" name="Oval 100"/>
          <p:cNvSpPr/>
          <p:nvPr/>
        </p:nvSpPr>
        <p:spPr>
          <a:xfrm>
            <a:off x="2209800" y="2420264"/>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102" name="Oval 101"/>
          <p:cNvSpPr/>
          <p:nvPr/>
        </p:nvSpPr>
        <p:spPr>
          <a:xfrm>
            <a:off x="2857300" y="2420264"/>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103" name="Straight Arrow Connector 102"/>
          <p:cNvCxnSpPr/>
          <p:nvPr/>
        </p:nvCxnSpPr>
        <p:spPr>
          <a:xfrm flipV="1">
            <a:off x="2324188" y="2164370"/>
            <a:ext cx="433199" cy="283388"/>
          </a:xfrm>
          <a:prstGeom prst="straightConnector1">
            <a:avLst/>
          </a:prstGeom>
          <a:noFill/>
          <a:ln w="38100" cap="flat" cmpd="sng" algn="ctr">
            <a:solidFill>
              <a:srgbClr val="C4442A"/>
            </a:solidFill>
            <a:prstDash val="solid"/>
            <a:tailEnd type="stealth" w="lg" len="lg"/>
          </a:ln>
          <a:effectLst/>
        </p:spPr>
      </p:cxnSp>
      <p:sp>
        <p:nvSpPr>
          <p:cNvPr id="104" name="Rectangle 103"/>
          <p:cNvSpPr/>
          <p:nvPr/>
        </p:nvSpPr>
        <p:spPr>
          <a:xfrm>
            <a:off x="1387613" y="1133128"/>
            <a:ext cx="387178" cy="68580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105" name="Rectangle 104"/>
          <p:cNvSpPr/>
          <p:nvPr/>
        </p:nvSpPr>
        <p:spPr>
          <a:xfrm>
            <a:off x="1390386" y="1418778"/>
            <a:ext cx="387178" cy="400150"/>
          </a:xfrm>
          <a:prstGeom prst="rect">
            <a:avLst/>
          </a:prstGeom>
          <a:solidFill>
            <a:srgbClr val="40627C">
              <a:lumMod val="60000"/>
              <a:lumOff val="40000"/>
            </a:srgbClr>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grpSp>
        <p:nvGrpSpPr>
          <p:cNvPr id="106" name="Group 105"/>
          <p:cNvGrpSpPr/>
          <p:nvPr/>
        </p:nvGrpSpPr>
        <p:grpSpPr>
          <a:xfrm>
            <a:off x="762000" y="1133128"/>
            <a:ext cx="1546191" cy="834596"/>
            <a:chOff x="1425609" y="2590800"/>
            <a:chExt cx="1546191" cy="834596"/>
          </a:xfrm>
        </p:grpSpPr>
        <p:cxnSp>
          <p:nvCxnSpPr>
            <p:cNvPr id="107" name="Straight Connector 106"/>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8" name="Straight Connector 107"/>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09" name="Straight Connector 108"/>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110" name="Rectangle 109"/>
            <p:cNvSpPr/>
            <p:nvPr/>
          </p:nvSpPr>
          <p:spPr>
            <a:xfrm>
              <a:off x="1425609" y="3311096"/>
              <a:ext cx="125730" cy="114300"/>
            </a:xfrm>
            <a:prstGeom prst="rect">
              <a:avLst/>
            </a:prstGeom>
            <a:no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111" name="Elbow Connector 110"/>
            <p:cNvCxnSpPr>
              <a:endCxn id="110"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112" name="Straight Connector 111"/>
          <p:cNvCxnSpPr/>
          <p:nvPr/>
        </p:nvCxnSpPr>
        <p:spPr>
          <a:xfrm>
            <a:off x="2881451" y="1476028"/>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13" name="Straight Arrow Connector 112"/>
          <p:cNvCxnSpPr>
            <a:stCxn id="114" idx="6"/>
            <a:endCxn id="115" idx="2"/>
          </p:cNvCxnSpPr>
          <p:nvPr/>
        </p:nvCxnSpPr>
        <p:spPr>
          <a:xfrm>
            <a:off x="2324300" y="1476028"/>
            <a:ext cx="533000" cy="0"/>
          </a:xfrm>
          <a:prstGeom prst="straightConnector1">
            <a:avLst/>
          </a:prstGeom>
          <a:noFill/>
          <a:ln w="38100" cap="flat" cmpd="sng" algn="ctr">
            <a:solidFill>
              <a:srgbClr val="C4442A"/>
            </a:solidFill>
            <a:prstDash val="solid"/>
            <a:tailEnd type="stealth" w="lg" len="lg"/>
          </a:ln>
          <a:effectLst/>
        </p:spPr>
      </p:cxnSp>
      <p:sp>
        <p:nvSpPr>
          <p:cNvPr id="114" name="Oval 113"/>
          <p:cNvSpPr/>
          <p:nvPr/>
        </p:nvSpPr>
        <p:spPr>
          <a:xfrm>
            <a:off x="2209800" y="1418778"/>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115" name="Oval 114"/>
          <p:cNvSpPr/>
          <p:nvPr/>
        </p:nvSpPr>
        <p:spPr>
          <a:xfrm>
            <a:off x="2857300" y="1418778"/>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116" name="Straight Arrow Connector 115"/>
          <p:cNvCxnSpPr/>
          <p:nvPr/>
        </p:nvCxnSpPr>
        <p:spPr>
          <a:xfrm flipV="1">
            <a:off x="2324188" y="1162884"/>
            <a:ext cx="433199" cy="283388"/>
          </a:xfrm>
          <a:prstGeom prst="straightConnector1">
            <a:avLst/>
          </a:prstGeom>
          <a:noFill/>
          <a:ln w="38100" cap="flat" cmpd="sng" algn="ctr">
            <a:solidFill>
              <a:srgbClr val="C4442A"/>
            </a:solidFill>
            <a:prstDash val="solid"/>
            <a:tailEnd type="stealth" w="lg" len="lg"/>
          </a:ln>
          <a:effectLst/>
        </p:spPr>
      </p:cxnSp>
      <p:sp>
        <p:nvSpPr>
          <p:cNvPr id="117" name="TextBox 116"/>
          <p:cNvSpPr txBox="1"/>
          <p:nvPr/>
        </p:nvSpPr>
        <p:spPr>
          <a:xfrm>
            <a:off x="228600" y="1295708"/>
            <a:ext cx="410690" cy="523220"/>
          </a:xfrm>
          <a:prstGeom prst="rect">
            <a:avLst/>
          </a:prstGeom>
          <a:noFill/>
        </p:spPr>
        <p:txBody>
          <a:bodyPr wrap="none" rtlCol="0">
            <a:spAutoFit/>
          </a:bodyPr>
          <a:lstStyle/>
          <a:p>
            <a:r>
              <a:rPr lang="en-US" sz="2800" b="1" i="1" dirty="0">
                <a:solidFill>
                  <a:prstClr val="black"/>
                </a:solidFill>
                <a:latin typeface="Calibri"/>
              </a:rPr>
              <a:t>A</a:t>
            </a:r>
          </a:p>
        </p:txBody>
      </p:sp>
      <p:sp>
        <p:nvSpPr>
          <p:cNvPr id="118" name="TextBox 117"/>
          <p:cNvSpPr txBox="1"/>
          <p:nvPr/>
        </p:nvSpPr>
        <p:spPr>
          <a:xfrm>
            <a:off x="228600" y="2438708"/>
            <a:ext cx="410690" cy="523220"/>
          </a:xfrm>
          <a:prstGeom prst="rect">
            <a:avLst/>
          </a:prstGeom>
          <a:noFill/>
        </p:spPr>
        <p:txBody>
          <a:bodyPr wrap="none" rtlCol="0">
            <a:spAutoFit/>
          </a:bodyPr>
          <a:lstStyle/>
          <a:p>
            <a:r>
              <a:rPr lang="en-US" sz="2800" b="1" i="1" dirty="0">
                <a:solidFill>
                  <a:prstClr val="black"/>
                </a:solidFill>
                <a:latin typeface="Calibri"/>
              </a:rPr>
              <a:t>B</a:t>
            </a:r>
          </a:p>
        </p:txBody>
      </p:sp>
      <p:grpSp>
        <p:nvGrpSpPr>
          <p:cNvPr id="119" name="Group 118"/>
          <p:cNvGrpSpPr/>
          <p:nvPr/>
        </p:nvGrpSpPr>
        <p:grpSpPr>
          <a:xfrm>
            <a:off x="762000" y="3190528"/>
            <a:ext cx="1546191" cy="834596"/>
            <a:chOff x="1425609" y="2590800"/>
            <a:chExt cx="1546191" cy="834596"/>
          </a:xfrm>
        </p:grpSpPr>
        <p:cxnSp>
          <p:nvCxnSpPr>
            <p:cNvPr id="120" name="Straight Connector 119"/>
            <p:cNvCxnSpPr/>
            <p:nvPr/>
          </p:nvCxnSpPr>
          <p:spPr>
            <a:xfrm>
              <a:off x="2051222"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1" name="Straight Connector 120"/>
            <p:cNvCxnSpPr/>
            <p:nvPr/>
          </p:nvCxnSpPr>
          <p:spPr>
            <a:xfrm>
              <a:off x="2438400" y="2590800"/>
              <a:ext cx="0" cy="68580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2" name="Straight Connector 121"/>
            <p:cNvCxnSpPr/>
            <p:nvPr/>
          </p:nvCxnSpPr>
          <p:spPr>
            <a:xfrm>
              <a:off x="2438400" y="2933700"/>
              <a:ext cx="533400"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sp>
          <p:nvSpPr>
            <p:cNvPr id="123" name="Rectangle 122"/>
            <p:cNvSpPr/>
            <p:nvPr/>
          </p:nvSpPr>
          <p:spPr>
            <a:xfrm>
              <a:off x="1425609" y="3311096"/>
              <a:ext cx="125730" cy="114300"/>
            </a:xfrm>
            <a:prstGeom prst="rect">
              <a:avLst/>
            </a:prstGeom>
            <a:no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124" name="Elbow Connector 123"/>
            <p:cNvCxnSpPr>
              <a:endCxn id="123" idx="0"/>
            </p:cNvCxnSpPr>
            <p:nvPr/>
          </p:nvCxnSpPr>
          <p:spPr>
            <a:xfrm rot="10800000" flipV="1">
              <a:off x="1488474" y="2948630"/>
              <a:ext cx="562748" cy="362465"/>
            </a:xfrm>
            <a:prstGeom prst="bentConnector2">
              <a:avLst/>
            </a:prstGeom>
            <a:noFill/>
            <a:ln w="28575" cap="flat" cmpd="sng" algn="ctr">
              <a:solidFill>
                <a:sysClr val="windowText" lastClr="000000">
                  <a:lumMod val="65000"/>
                  <a:lumOff val="35000"/>
                </a:sysClr>
              </a:solidFill>
              <a:prstDash val="solid"/>
              <a:tailEnd type="arrow" w="lg" len="lg"/>
            </a:ln>
            <a:effectLst/>
          </p:spPr>
        </p:cxnSp>
      </p:grpSp>
      <p:cxnSp>
        <p:nvCxnSpPr>
          <p:cNvPr id="125" name="Straight Connector 124"/>
          <p:cNvCxnSpPr/>
          <p:nvPr/>
        </p:nvCxnSpPr>
        <p:spPr>
          <a:xfrm>
            <a:off x="2881451" y="3533428"/>
            <a:ext cx="853357" cy="0"/>
          </a:xfrm>
          <a:prstGeom prst="line">
            <a:avLst/>
          </a:prstGeom>
          <a:noFill/>
          <a:ln w="28575" cap="flat" cmpd="sng" algn="ctr">
            <a:solidFill>
              <a:sysClr val="windowText" lastClr="000000">
                <a:lumMod val="65000"/>
                <a:lumOff val="35000"/>
              </a:sysClr>
            </a:solidFill>
            <a:prstDash val="solid"/>
            <a:headEnd type="none" w="med" len="med"/>
            <a:tailEnd type="none" w="med" len="med"/>
          </a:ln>
          <a:effectLst/>
        </p:spPr>
      </p:cxnSp>
      <p:cxnSp>
        <p:nvCxnSpPr>
          <p:cNvPr id="126" name="Straight Arrow Connector 125"/>
          <p:cNvCxnSpPr>
            <a:stCxn id="127" idx="6"/>
            <a:endCxn id="128" idx="2"/>
          </p:cNvCxnSpPr>
          <p:nvPr/>
        </p:nvCxnSpPr>
        <p:spPr>
          <a:xfrm>
            <a:off x="2324300" y="3533428"/>
            <a:ext cx="533000" cy="0"/>
          </a:xfrm>
          <a:prstGeom prst="straightConnector1">
            <a:avLst/>
          </a:prstGeom>
          <a:noFill/>
          <a:ln w="38100" cap="flat" cmpd="sng" algn="ctr">
            <a:solidFill>
              <a:srgbClr val="C4442A"/>
            </a:solidFill>
            <a:prstDash val="solid"/>
            <a:tailEnd type="stealth" w="lg" len="lg"/>
          </a:ln>
          <a:effectLst/>
        </p:spPr>
      </p:cxnSp>
      <p:sp>
        <p:nvSpPr>
          <p:cNvPr id="127" name="Oval 126"/>
          <p:cNvSpPr/>
          <p:nvPr/>
        </p:nvSpPr>
        <p:spPr>
          <a:xfrm>
            <a:off x="2209800" y="3476178"/>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sp>
        <p:nvSpPr>
          <p:cNvPr id="128" name="Oval 127"/>
          <p:cNvSpPr/>
          <p:nvPr/>
        </p:nvSpPr>
        <p:spPr>
          <a:xfrm>
            <a:off x="2857300" y="3476178"/>
            <a:ext cx="114500" cy="114500"/>
          </a:xfrm>
          <a:prstGeom prst="ellipse">
            <a:avLst/>
          </a:prstGeom>
          <a:solidFill>
            <a:srgbClr val="5A5A5A"/>
          </a:solidFill>
          <a:ln w="25400" cap="flat" cmpd="sng" algn="ctr">
            <a:noFill/>
            <a:prstDash val="solid"/>
          </a:ln>
          <a:effectLst/>
        </p:spPr>
        <p:txBody>
          <a:bodyPr rtlCol="0" anchor="ctr"/>
          <a:lstStyle/>
          <a:p>
            <a:pPr algn="ctr">
              <a:defRPr/>
            </a:pPr>
            <a:endParaRPr lang="en-US" sz="3200" b="1" kern="0" dirty="0">
              <a:solidFill>
                <a:prstClr val="white"/>
              </a:solidFill>
              <a:latin typeface="Calibri"/>
            </a:endParaRPr>
          </a:p>
        </p:txBody>
      </p:sp>
      <p:cxnSp>
        <p:nvCxnSpPr>
          <p:cNvPr id="129" name="Straight Arrow Connector 128"/>
          <p:cNvCxnSpPr/>
          <p:nvPr/>
        </p:nvCxnSpPr>
        <p:spPr>
          <a:xfrm flipV="1">
            <a:off x="2324188" y="3220284"/>
            <a:ext cx="433199" cy="283388"/>
          </a:xfrm>
          <a:prstGeom prst="straightConnector1">
            <a:avLst/>
          </a:prstGeom>
          <a:noFill/>
          <a:ln w="38100" cap="flat" cmpd="sng" algn="ctr">
            <a:solidFill>
              <a:srgbClr val="C4442A"/>
            </a:solidFill>
            <a:prstDash val="solid"/>
            <a:tailEnd type="stealth" w="lg" len="lg"/>
          </a:ln>
          <a:effectLst/>
        </p:spPr>
      </p:cxnSp>
      <p:sp>
        <p:nvSpPr>
          <p:cNvPr id="130" name="TextBox 129"/>
          <p:cNvSpPr txBox="1"/>
          <p:nvPr/>
        </p:nvSpPr>
        <p:spPr>
          <a:xfrm>
            <a:off x="228600" y="3418422"/>
            <a:ext cx="322524" cy="523220"/>
          </a:xfrm>
          <a:prstGeom prst="rect">
            <a:avLst/>
          </a:prstGeom>
          <a:noFill/>
        </p:spPr>
        <p:txBody>
          <a:bodyPr wrap="none" rtlCol="0">
            <a:spAutoFit/>
          </a:bodyPr>
          <a:lstStyle/>
          <a:p>
            <a:r>
              <a:rPr lang="en-US" sz="2800" b="1" i="1" dirty="0">
                <a:solidFill>
                  <a:prstClr val="black"/>
                </a:solidFill>
                <a:latin typeface="Calibri"/>
              </a:rPr>
              <a:t>C</a:t>
            </a:r>
          </a:p>
        </p:txBody>
      </p:sp>
      <p:sp>
        <p:nvSpPr>
          <p:cNvPr id="131" name="Rounded Rectangle 130"/>
          <p:cNvSpPr/>
          <p:nvPr/>
        </p:nvSpPr>
        <p:spPr>
          <a:xfrm>
            <a:off x="5562600" y="1742728"/>
            <a:ext cx="3124200" cy="1604860"/>
          </a:xfrm>
          <a:prstGeom prst="roundRect">
            <a:avLst/>
          </a:prstGeom>
          <a:solidFill>
            <a:srgbClr val="C4442A"/>
          </a:solidFill>
          <a:ln w="25400" cap="flat" cmpd="sng" algn="ctr">
            <a:noFill/>
            <a:prstDash val="solid"/>
          </a:ln>
          <a:effectLst/>
        </p:spPr>
        <p:txBody>
          <a:bodyPr rtlCol="0" anchor="ctr"/>
          <a:lstStyle/>
          <a:p>
            <a:pPr algn="ctr">
              <a:defRPr/>
            </a:pPr>
            <a:r>
              <a:rPr lang="en-US" sz="4000" b="1" kern="0" dirty="0">
                <a:solidFill>
                  <a:prstClr val="white"/>
                </a:solidFill>
                <a:latin typeface="Calibri"/>
              </a:rPr>
              <a:t>Final State</a:t>
            </a:r>
          </a:p>
          <a:p>
            <a:pPr algn="ctr">
              <a:defRPr/>
            </a:pPr>
            <a:r>
              <a:rPr lang="en-US" sz="4000" b="1" i="1" kern="0" dirty="0">
                <a:solidFill>
                  <a:prstClr val="white"/>
                </a:solidFill>
                <a:latin typeface="Calibri"/>
              </a:rPr>
              <a:t>AB + BC + AC</a:t>
            </a:r>
          </a:p>
        </p:txBody>
      </p:sp>
      <p:sp>
        <p:nvSpPr>
          <p:cNvPr id="132" name="TextBox 131"/>
          <p:cNvSpPr txBox="1"/>
          <p:nvPr/>
        </p:nvSpPr>
        <p:spPr>
          <a:xfrm>
            <a:off x="3792103" y="980728"/>
            <a:ext cx="1313297" cy="523220"/>
          </a:xfrm>
          <a:prstGeom prst="rect">
            <a:avLst/>
          </a:prstGeom>
          <a:noFill/>
        </p:spPr>
        <p:txBody>
          <a:bodyPr wrap="none" rtlCol="0">
            <a:spAutoFit/>
          </a:bodyPr>
          <a:lstStyle/>
          <a:p>
            <a:pPr algn="ctr"/>
            <a:r>
              <a:rPr lang="en-US" sz="2800" b="1" i="1" dirty="0">
                <a:solidFill>
                  <a:prstClr val="black"/>
                </a:solidFill>
                <a:latin typeface="Calibri"/>
              </a:rPr>
              <a:t>½V</a:t>
            </a:r>
            <a:r>
              <a:rPr lang="en-US" sz="2800" b="1" i="1" baseline="-25000" dirty="0">
                <a:solidFill>
                  <a:prstClr val="black"/>
                </a:solidFill>
                <a:latin typeface="Calibri"/>
              </a:rPr>
              <a:t>DD</a:t>
            </a:r>
            <a:r>
              <a:rPr lang="en-US" sz="2800" b="1" i="1" dirty="0">
                <a:solidFill>
                  <a:prstClr val="black"/>
                </a:solidFill>
                <a:latin typeface="Calibri"/>
              </a:rPr>
              <a:t>+</a:t>
            </a:r>
            <a:r>
              <a:rPr lang="el-GR" sz="2800" b="1" i="1" dirty="0">
                <a:solidFill>
                  <a:prstClr val="black"/>
                </a:solidFill>
                <a:latin typeface="Calibri"/>
              </a:rPr>
              <a:t>δ</a:t>
            </a:r>
            <a:endParaRPr lang="en-US" sz="2800" b="1" i="1" dirty="0">
              <a:solidFill>
                <a:prstClr val="black"/>
              </a:solidFill>
              <a:latin typeface="Calibri"/>
            </a:endParaRPr>
          </a:p>
        </p:txBody>
      </p:sp>
      <p:sp>
        <p:nvSpPr>
          <p:cNvPr id="133" name="Rounded Rectangle 132"/>
          <p:cNvSpPr/>
          <p:nvPr/>
        </p:nvSpPr>
        <p:spPr>
          <a:xfrm>
            <a:off x="5562600" y="3643068"/>
            <a:ext cx="3124200" cy="1604860"/>
          </a:xfrm>
          <a:prstGeom prst="roundRect">
            <a:avLst/>
          </a:prstGeom>
          <a:solidFill>
            <a:srgbClr val="C4442A"/>
          </a:solidFill>
          <a:ln w="25400" cap="flat" cmpd="sng" algn="ctr">
            <a:noFill/>
            <a:prstDash val="solid"/>
          </a:ln>
          <a:effectLst/>
        </p:spPr>
        <p:txBody>
          <a:bodyPr lIns="457200" rtlCol="0" anchor="ctr"/>
          <a:lstStyle/>
          <a:p>
            <a:pPr>
              <a:defRPr/>
            </a:pPr>
            <a:r>
              <a:rPr lang="en-US" sz="4400" b="1" i="1" kern="0" dirty="0">
                <a:solidFill>
                  <a:prstClr val="white"/>
                </a:solidFill>
                <a:latin typeface="Calibri"/>
              </a:rPr>
              <a:t>C(A + B) + ~C(AB)</a:t>
            </a:r>
          </a:p>
        </p:txBody>
      </p:sp>
      <p:sp>
        <p:nvSpPr>
          <p:cNvPr id="134" name="TextBox 133"/>
          <p:cNvSpPr txBox="1"/>
          <p:nvPr/>
        </p:nvSpPr>
        <p:spPr>
          <a:xfrm>
            <a:off x="1143000" y="4485928"/>
            <a:ext cx="609600" cy="523220"/>
          </a:xfrm>
          <a:prstGeom prst="rect">
            <a:avLst/>
          </a:prstGeom>
          <a:noFill/>
        </p:spPr>
        <p:txBody>
          <a:bodyPr wrap="square" rtlCol="0">
            <a:spAutoFit/>
          </a:bodyPr>
          <a:lstStyle/>
          <a:p>
            <a:r>
              <a:rPr lang="en-US" sz="2800" b="1" i="1" dirty="0">
                <a:solidFill>
                  <a:prstClr val="black"/>
                </a:solidFill>
                <a:latin typeface="Calibri"/>
              </a:rPr>
              <a:t>en</a:t>
            </a:r>
          </a:p>
        </p:txBody>
      </p:sp>
      <p:sp>
        <p:nvSpPr>
          <p:cNvPr id="135" name="TextBox 134"/>
          <p:cNvSpPr txBox="1"/>
          <p:nvPr/>
        </p:nvSpPr>
        <p:spPr>
          <a:xfrm>
            <a:off x="4114800" y="5705128"/>
            <a:ext cx="381000" cy="534401"/>
          </a:xfrm>
          <a:prstGeom prst="rect">
            <a:avLst/>
          </a:prstGeom>
          <a:noFill/>
        </p:spPr>
        <p:txBody>
          <a:bodyPr wrap="square" rtlCol="0">
            <a:spAutoFit/>
          </a:bodyPr>
          <a:lstStyle/>
          <a:p>
            <a:r>
              <a:rPr lang="en-US" sz="2800" b="1" i="1" dirty="0">
                <a:solidFill>
                  <a:prstClr val="black"/>
                </a:solidFill>
                <a:latin typeface="Calibri"/>
              </a:rPr>
              <a:t>0</a:t>
            </a:r>
          </a:p>
        </p:txBody>
      </p:sp>
      <p:sp>
        <p:nvSpPr>
          <p:cNvPr id="136" name="TextBox 135"/>
          <p:cNvSpPr txBox="1"/>
          <p:nvPr/>
        </p:nvSpPr>
        <p:spPr>
          <a:xfrm>
            <a:off x="4004331" y="990908"/>
            <a:ext cx="720069" cy="523220"/>
          </a:xfrm>
          <a:prstGeom prst="rect">
            <a:avLst/>
          </a:prstGeom>
          <a:noFill/>
        </p:spPr>
        <p:txBody>
          <a:bodyPr wrap="none" rtlCol="0">
            <a:spAutoFit/>
          </a:bodyPr>
          <a:lstStyle/>
          <a:p>
            <a:pPr algn="ctr"/>
            <a:r>
              <a:rPr lang="en-US" sz="2800" b="1" i="1" dirty="0">
                <a:solidFill>
                  <a:prstClr val="black"/>
                </a:solidFill>
                <a:latin typeface="Calibri"/>
              </a:rPr>
              <a:t>V</a:t>
            </a:r>
            <a:r>
              <a:rPr lang="en-US" sz="2800" b="1" i="1" baseline="-25000" dirty="0">
                <a:solidFill>
                  <a:prstClr val="black"/>
                </a:solidFill>
                <a:latin typeface="Calibri"/>
              </a:rPr>
              <a:t>DD</a:t>
            </a:r>
          </a:p>
        </p:txBody>
      </p:sp>
      <p:sp>
        <p:nvSpPr>
          <p:cNvPr id="137" name="TextBox 136"/>
          <p:cNvSpPr txBox="1"/>
          <p:nvPr/>
        </p:nvSpPr>
        <p:spPr>
          <a:xfrm>
            <a:off x="1781681" y="6453336"/>
            <a:ext cx="5677969" cy="307777"/>
          </a:xfrm>
          <a:prstGeom prst="rect">
            <a:avLst/>
          </a:prstGeom>
          <a:noFill/>
        </p:spPr>
        <p:txBody>
          <a:bodyPr wrap="none" rtlCol="0">
            <a:spAutoFit/>
          </a:bodyPr>
          <a:lstStyle/>
          <a:p>
            <a:r>
              <a:rPr lang="en-US" sz="1400" dirty="0">
                <a:solidFill>
                  <a:srgbClr val="000000"/>
                </a:solidFill>
              </a:rPr>
              <a:t>Seshadri+, “</a:t>
            </a:r>
            <a:r>
              <a:rPr lang="en-US" sz="1400" dirty="0">
                <a:solidFill>
                  <a:srgbClr val="0000FF"/>
                </a:solidFill>
              </a:rPr>
              <a:t>Fast Bulk Bitwise AND and OR in DRAM</a:t>
            </a:r>
            <a:r>
              <a:rPr lang="en-US" sz="1400" dirty="0">
                <a:solidFill>
                  <a:srgbClr val="000000"/>
                </a:solidFill>
              </a:rPr>
              <a:t>”, IEEE CAL 2015.</a:t>
            </a:r>
          </a:p>
        </p:txBody>
      </p:sp>
    </p:spTree>
    <p:extLst>
      <p:ext uri="{BB962C8B-B14F-4D97-AF65-F5344CB8AC3E}">
        <p14:creationId xmlns:p14="http://schemas.microsoft.com/office/powerpoint/2010/main" val="16597085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3"/>
                                        </p:tgtEl>
                                      </p:cBhvr>
                                    </p:animEffect>
                                    <p:set>
                                      <p:cBhvr>
                                        <p:cTn id="10" dur="1" fill="hold">
                                          <p:stCondLst>
                                            <p:cond delay="499"/>
                                          </p:stCondLst>
                                        </p:cTn>
                                        <p:tgtEl>
                                          <p:spTgt spid="10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9"/>
                                        </p:tgtEl>
                                      </p:cBhvr>
                                    </p:animEffect>
                                    <p:set>
                                      <p:cBhvr>
                                        <p:cTn id="13" dur="1" fill="hold">
                                          <p:stCondLst>
                                            <p:cond delay="499"/>
                                          </p:stCondLst>
                                        </p:cTn>
                                        <p:tgtEl>
                                          <p:spTgt spid="129"/>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13"/>
                                        </p:tgtEl>
                                        <p:attrNameLst>
                                          <p:attrName>style.visibility</p:attrName>
                                        </p:attrNameLst>
                                      </p:cBhvr>
                                      <p:to>
                                        <p:strVal val="visible"/>
                                      </p:to>
                                    </p:set>
                                    <p:animEffect transition="in" filter="fade">
                                      <p:cBhvr>
                                        <p:cTn id="16" dur="500"/>
                                        <p:tgtEl>
                                          <p:spTgt spid="113"/>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0" nodeType="clickEffect">
                                  <p:stCondLst>
                                    <p:cond delay="0"/>
                                  </p:stCondLst>
                                  <p:childTnLst>
                                    <p:animEffect transition="out" filter="wipe(up)">
                                      <p:cBhvr>
                                        <p:cTn id="26" dur="500"/>
                                        <p:tgtEl>
                                          <p:spTgt spid="73"/>
                                        </p:tgtEl>
                                      </p:cBhvr>
                                    </p:animEffect>
                                    <p:set>
                                      <p:cBhvr>
                                        <p:cTn id="27" dur="1" fill="hold">
                                          <p:stCondLst>
                                            <p:cond delay="499"/>
                                          </p:stCondLst>
                                        </p:cTn>
                                        <p:tgtEl>
                                          <p:spTgt spid="73"/>
                                        </p:tgtEl>
                                        <p:attrNameLst>
                                          <p:attrName>style.visibility</p:attrName>
                                        </p:attrNameLst>
                                      </p:cBhvr>
                                      <p:to>
                                        <p:strVal val="hidden"/>
                                      </p:to>
                                    </p:set>
                                  </p:childTnLst>
                                </p:cTn>
                              </p:par>
                              <p:par>
                                <p:cTn id="28" presetID="22" presetClass="exit" presetSubtype="1" fill="hold" grpId="0" nodeType="withEffect">
                                  <p:stCondLst>
                                    <p:cond delay="0"/>
                                  </p:stCondLst>
                                  <p:childTnLst>
                                    <p:animEffect transition="out" filter="wipe(up)">
                                      <p:cBhvr>
                                        <p:cTn id="29" dur="500"/>
                                        <p:tgtEl>
                                          <p:spTgt spid="104"/>
                                        </p:tgtEl>
                                      </p:cBhvr>
                                    </p:animEffect>
                                    <p:set>
                                      <p:cBhvr>
                                        <p:cTn id="30" dur="1" fill="hold">
                                          <p:stCondLst>
                                            <p:cond delay="499"/>
                                          </p:stCondLst>
                                        </p:cTn>
                                        <p:tgtEl>
                                          <p:spTgt spid="104"/>
                                        </p:tgtEl>
                                        <p:attrNameLst>
                                          <p:attrName>style.visibility</p:attrName>
                                        </p:attrNameLst>
                                      </p:cBhvr>
                                      <p:to>
                                        <p:strVal val="hidden"/>
                                      </p:to>
                                    </p:set>
                                  </p:childTnLst>
                                </p:cTn>
                              </p:par>
                              <p:par>
                                <p:cTn id="31" presetID="22" presetClass="entr" presetSubtype="4"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down)">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500"/>
                                        <p:tgtEl>
                                          <p:spTgt spid="132"/>
                                        </p:tgtEl>
                                      </p:cBhvr>
                                    </p:animEffect>
                                  </p:childTnLst>
                                </p:cTn>
                              </p:par>
                              <p:par>
                                <p:cTn id="39" presetID="10" presetClass="exit" presetSubtype="0" fill="hold" grpId="0" nodeType="withEffect">
                                  <p:stCondLst>
                                    <p:cond delay="0"/>
                                  </p:stCondLst>
                                  <p:childTnLst>
                                    <p:animEffect transition="out" filter="fade">
                                      <p:cBhvr>
                                        <p:cTn id="40" dur="500"/>
                                        <p:tgtEl>
                                          <p:spTgt spid="91"/>
                                        </p:tgtEl>
                                      </p:cBhvr>
                                    </p:animEffect>
                                    <p:set>
                                      <p:cBhvr>
                                        <p:cTn id="41" dur="1" fill="hold">
                                          <p:stCondLst>
                                            <p:cond delay="499"/>
                                          </p:stCondLst>
                                        </p:cTn>
                                        <p:tgtEl>
                                          <p:spTgt spid="9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xit" presetSubtype="0" fill="hold" grpId="0" nodeType="withEffect">
                                  <p:stCondLst>
                                    <p:cond delay="0"/>
                                  </p:stCondLst>
                                  <p:childTnLst>
                                    <p:animEffect transition="out" filter="fade">
                                      <p:cBhvr>
                                        <p:cTn id="48" dur="500"/>
                                        <p:tgtEl>
                                          <p:spTgt spid="92"/>
                                        </p:tgtEl>
                                      </p:cBhvr>
                                    </p:animEffect>
                                    <p:set>
                                      <p:cBhvr>
                                        <p:cTn id="49" dur="1" fill="hold">
                                          <p:stCondLst>
                                            <p:cond delay="499"/>
                                          </p:stCondLst>
                                        </p:cTn>
                                        <p:tgtEl>
                                          <p:spTgt spid="9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32"/>
                                        </p:tgtEl>
                                      </p:cBhvr>
                                    </p:animEffect>
                                    <p:set>
                                      <p:cBhvr>
                                        <p:cTn id="54" dur="1" fill="hold">
                                          <p:stCondLst>
                                            <p:cond delay="499"/>
                                          </p:stCondLst>
                                        </p:cTn>
                                        <p:tgtEl>
                                          <p:spTgt spid="132"/>
                                        </p:tgtEl>
                                        <p:attrNameLst>
                                          <p:attrName>style.visibility</p:attrName>
                                        </p:attrNameLst>
                                      </p:cBhvr>
                                      <p:to>
                                        <p:strVal val="hidden"/>
                                      </p:to>
                                    </p:set>
                                  </p:childTnLst>
                                </p:cTn>
                              </p:par>
                              <p:par>
                                <p:cTn id="55" presetID="10" presetClass="exit" presetSubtype="0" fill="hold" grpId="0" nodeType="withEffect">
                                  <p:stCondLst>
                                    <p:cond delay="0"/>
                                  </p:stCondLst>
                                  <p:childTnLst>
                                    <p:animEffect transition="out" filter="fade">
                                      <p:cBhvr>
                                        <p:cTn id="56" dur="500"/>
                                        <p:tgtEl>
                                          <p:spTgt spid="90"/>
                                        </p:tgtEl>
                                      </p:cBhvr>
                                    </p:animEffect>
                                    <p:set>
                                      <p:cBhvr>
                                        <p:cTn id="57" dur="1" fill="hold">
                                          <p:stCondLst>
                                            <p:cond delay="499"/>
                                          </p:stCondLst>
                                        </p:cTn>
                                        <p:tgtEl>
                                          <p:spTgt spid="90"/>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5"/>
                                        </p:tgtEl>
                                        <p:attrNameLst>
                                          <p:attrName>style.visibility</p:attrName>
                                        </p:attrNameLst>
                                      </p:cBhvr>
                                      <p:to>
                                        <p:strVal val="visible"/>
                                      </p:to>
                                    </p:set>
                                    <p:animEffect transition="in" filter="fade">
                                      <p:cBhvr>
                                        <p:cTn id="63" dur="500"/>
                                        <p:tgtEl>
                                          <p:spTgt spid="13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1"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wipe(down)">
                                      <p:cBhvr>
                                        <p:cTn id="68" dur="500"/>
                                        <p:tgtEl>
                                          <p:spTgt spid="73"/>
                                        </p:tgtEl>
                                      </p:cBhvr>
                                    </p:animEffect>
                                  </p:childTnLst>
                                </p:cTn>
                              </p:par>
                              <p:par>
                                <p:cTn id="69" presetID="22" presetClass="entr" presetSubtype="4" fill="hold" grpId="1" nodeType="with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down)">
                                      <p:cBhvr>
                                        <p:cTn id="71" dur="500"/>
                                        <p:tgtEl>
                                          <p:spTgt spid="10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wipe(down)">
                                      <p:cBhvr>
                                        <p:cTn id="74" dur="500"/>
                                        <p:tgtEl>
                                          <p:spTgt spid="7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3"/>
                                        </p:tgtEl>
                                        <p:attrNameLst>
                                          <p:attrName>style.visibility</p:attrName>
                                        </p:attrNameLst>
                                      </p:cBhvr>
                                      <p:to>
                                        <p:strVal val="visible"/>
                                      </p:to>
                                    </p:set>
                                    <p:animEffect transition="in" filter="fade">
                                      <p:cBhvr>
                                        <p:cTn id="84"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3" grpId="1" animBg="1"/>
      <p:bldP spid="90" grpId="0"/>
      <p:bldP spid="91" grpId="0"/>
      <p:bldP spid="92" grpId="0"/>
      <p:bldP spid="104" grpId="0" animBg="1"/>
      <p:bldP spid="104" grpId="1" animBg="1"/>
      <p:bldP spid="131" grpId="0" animBg="1"/>
      <p:bldP spid="132" grpId="0"/>
      <p:bldP spid="132" grpId="1"/>
      <p:bldP spid="133" grpId="0" animBg="1"/>
      <p:bldP spid="134" grpId="0"/>
      <p:bldP spid="135" grpId="0"/>
      <p:bldP spid="1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In-DRAM Bulk Bitwise AND/OR Operation</a:t>
            </a:r>
          </a:p>
        </p:txBody>
      </p:sp>
      <p:sp>
        <p:nvSpPr>
          <p:cNvPr id="3" name="Content Placeholder 2"/>
          <p:cNvSpPr>
            <a:spLocks noGrp="1"/>
          </p:cNvSpPr>
          <p:nvPr>
            <p:ph idx="1"/>
          </p:nvPr>
        </p:nvSpPr>
        <p:spPr>
          <a:xfrm>
            <a:off x="228600" y="1124744"/>
            <a:ext cx="8610600" cy="5123656"/>
          </a:xfrm>
        </p:spPr>
        <p:txBody>
          <a:bodyPr/>
          <a:lstStyle/>
          <a:p>
            <a:r>
              <a:rPr lang="en-US" dirty="0">
                <a:solidFill>
                  <a:srgbClr val="FF0000"/>
                </a:solidFill>
              </a:rPr>
              <a:t>BULKAND A, B </a:t>
            </a:r>
            <a:r>
              <a:rPr lang="en-US" dirty="0">
                <a:solidFill>
                  <a:srgbClr val="FF0000"/>
                </a:solidFill>
                <a:sym typeface="Wingdings"/>
              </a:rPr>
              <a:t></a:t>
            </a:r>
            <a:r>
              <a:rPr lang="en-US" dirty="0">
                <a:solidFill>
                  <a:srgbClr val="FF0000"/>
                </a:solidFill>
              </a:rPr>
              <a:t> C </a:t>
            </a:r>
          </a:p>
          <a:p>
            <a:r>
              <a:rPr lang="en-US" dirty="0"/>
              <a:t>Semantics: Perform a bitwise AND of two rows A and B and store the result in row C</a:t>
            </a:r>
          </a:p>
          <a:p>
            <a:endParaRPr lang="en-US" dirty="0"/>
          </a:p>
          <a:p>
            <a:r>
              <a:rPr lang="en-US" dirty="0"/>
              <a:t>R0 – reserved zero row, R1 – reserved one row</a:t>
            </a:r>
          </a:p>
          <a:p>
            <a:r>
              <a:rPr lang="en-US" dirty="0"/>
              <a:t>D1, D2, D3 – Designated rows for triple activation</a:t>
            </a:r>
          </a:p>
          <a:p>
            <a:endParaRPr lang="en-US" dirty="0"/>
          </a:p>
          <a:p>
            <a:pPr marL="0" indent="0">
              <a:buNone/>
            </a:pPr>
            <a:r>
              <a:rPr lang="en-US" dirty="0"/>
              <a:t>1. RowClone  A  into  D1		</a:t>
            </a:r>
          </a:p>
          <a:p>
            <a:pPr marL="0" indent="0">
              <a:buNone/>
            </a:pPr>
            <a:r>
              <a:rPr lang="en-US" dirty="0"/>
              <a:t>2. RowClone  B  into  D2		</a:t>
            </a:r>
          </a:p>
          <a:p>
            <a:pPr marL="0" indent="0">
              <a:buNone/>
            </a:pPr>
            <a:r>
              <a:rPr lang="en-US" dirty="0"/>
              <a:t>3. RowClone  R0  into  D3		</a:t>
            </a:r>
          </a:p>
          <a:p>
            <a:pPr marL="0" indent="0">
              <a:buNone/>
            </a:pPr>
            <a:r>
              <a:rPr lang="en-US" dirty="0"/>
              <a:t>4. ACTIVATE  D1,D2,D3		</a:t>
            </a:r>
          </a:p>
          <a:p>
            <a:pPr marL="0" indent="0">
              <a:buNone/>
            </a:pPr>
            <a:r>
              <a:rPr lang="en-US" dirty="0"/>
              <a:t>5. RowClone  Result  into  C</a:t>
            </a:r>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54</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41239757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In-DRAM Bulk AND/OR</a:t>
            </a:r>
          </a:p>
        </p:txBody>
      </p:sp>
      <p:sp>
        <p:nvSpPr>
          <p:cNvPr id="3" name="Content Placeholder 2"/>
          <p:cNvSpPr>
            <a:spLocks noGrp="1"/>
          </p:cNvSpPr>
          <p:nvPr>
            <p:ph idx="1"/>
          </p:nvPr>
        </p:nvSpPr>
        <p:spPr/>
        <p:txBody>
          <a:bodyPr/>
          <a:lstStyle/>
          <a:p>
            <a:r>
              <a:rPr lang="en-US" dirty="0"/>
              <a:t>Vivek Seshadri, Kevin Hsieh, </a:t>
            </a:r>
            <a:r>
              <a:rPr lang="en-US" dirty="0" err="1"/>
              <a:t>Amirali</a:t>
            </a:r>
            <a:r>
              <a:rPr lang="en-US" dirty="0"/>
              <a:t> </a:t>
            </a:r>
            <a:r>
              <a:rPr lang="en-US" dirty="0" err="1"/>
              <a:t>Boroumand</a:t>
            </a:r>
            <a:r>
              <a:rPr lang="en-US" dirty="0"/>
              <a:t>, Donghyuk Lee, Michael A. </a:t>
            </a:r>
            <a:r>
              <a:rPr lang="en-US" dirty="0" err="1"/>
              <a:t>Kozuch</a:t>
            </a:r>
            <a:r>
              <a:rPr lang="en-US" dirty="0"/>
              <a:t>, Onur Mutlu, Phillip B. Gibbons, and Todd C. </a:t>
            </a:r>
            <a:r>
              <a:rPr lang="en-US" dirty="0" err="1"/>
              <a:t>Mowry</a:t>
            </a:r>
            <a:r>
              <a:rPr lang="en-US" dirty="0"/>
              <a:t>,</a:t>
            </a:r>
            <a:br>
              <a:rPr lang="en-US" dirty="0"/>
            </a:br>
            <a:r>
              <a:rPr lang="en-US" b="1" dirty="0">
                <a:hlinkClick r:id="rId2"/>
              </a:rPr>
              <a:t>"Fast Bulk Bitwise AND and OR in DRAM"</a:t>
            </a:r>
            <a:br>
              <a:rPr lang="en-US" dirty="0"/>
            </a:br>
            <a:r>
              <a:rPr lang="en-US" i="1" dirty="0">
                <a:hlinkClick r:id="rId3"/>
              </a:rPr>
              <a:t>IEEE Computer Architecture Letters</a:t>
            </a:r>
            <a:r>
              <a:rPr lang="en-US" i="1" dirty="0"/>
              <a:t> (</a:t>
            </a:r>
            <a:r>
              <a:rPr lang="en-US" b="1" i="1" dirty="0"/>
              <a:t>CAL</a:t>
            </a:r>
            <a:r>
              <a:rPr lang="en-US" i="1" dirty="0"/>
              <a:t>)</a:t>
            </a:r>
            <a:r>
              <a:rPr lang="en-US" dirty="0"/>
              <a:t>, April 2015. </a:t>
            </a:r>
          </a:p>
          <a:p>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4"/>
          <a:stretch>
            <a:fillRect/>
          </a:stretch>
        </p:blipFill>
        <p:spPr>
          <a:xfrm>
            <a:off x="0" y="4276418"/>
            <a:ext cx="9144000" cy="1744870"/>
          </a:xfrm>
          <a:prstGeom prst="rect">
            <a:avLst/>
          </a:prstGeom>
        </p:spPr>
      </p:pic>
    </p:spTree>
    <p:extLst>
      <p:ext uri="{BB962C8B-B14F-4D97-AF65-F5344CB8AC3E}">
        <p14:creationId xmlns:p14="http://schemas.microsoft.com/office/powerpoint/2010/main" val="35637038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In-DRAM NOT: Dual Contact Cell</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56</a:t>
            </a:fld>
            <a:endParaRPr lang="en-US" altLang="en-US">
              <a:solidFill>
                <a:srgbClr val="000000"/>
              </a:solidFill>
            </a:endParaRPr>
          </a:p>
        </p:txBody>
      </p:sp>
      <p:pic>
        <p:nvPicPr>
          <p:cNvPr id="6" name="Picture 5"/>
          <p:cNvPicPr>
            <a:picLocks noChangeAspect="1"/>
          </p:cNvPicPr>
          <p:nvPr/>
        </p:nvPicPr>
        <p:blipFill>
          <a:blip r:embed="rId2"/>
          <a:stretch>
            <a:fillRect/>
          </a:stretch>
        </p:blipFill>
        <p:spPr>
          <a:xfrm>
            <a:off x="323528" y="1035173"/>
            <a:ext cx="4104456" cy="4705108"/>
          </a:xfrm>
          <a:prstGeom prst="rect">
            <a:avLst/>
          </a:prstGeom>
        </p:spPr>
      </p:pic>
      <p:sp>
        <p:nvSpPr>
          <p:cNvPr id="5" name="TextBox 4"/>
          <p:cNvSpPr txBox="1"/>
          <p:nvPr/>
        </p:nvSpPr>
        <p:spPr>
          <a:xfrm>
            <a:off x="-10701" y="5949280"/>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sp>
        <p:nvSpPr>
          <p:cNvPr id="3" name="TextBox 2"/>
          <p:cNvSpPr txBox="1"/>
          <p:nvPr/>
        </p:nvSpPr>
        <p:spPr>
          <a:xfrm>
            <a:off x="4617145" y="1862822"/>
            <a:ext cx="4556504" cy="2862322"/>
          </a:xfrm>
          <a:prstGeom prst="rect">
            <a:avLst/>
          </a:prstGeom>
          <a:noFill/>
        </p:spPr>
        <p:txBody>
          <a:bodyPr wrap="none" rtlCol="0">
            <a:spAutoFit/>
          </a:bodyPr>
          <a:lstStyle/>
          <a:p>
            <a:pPr algn="ctr"/>
            <a:r>
              <a:rPr lang="en-US" sz="3600" dirty="0">
                <a:solidFill>
                  <a:srgbClr val="000000"/>
                </a:solidFill>
              </a:rPr>
              <a:t>Idea: </a:t>
            </a:r>
          </a:p>
          <a:p>
            <a:pPr algn="ctr"/>
            <a:r>
              <a:rPr lang="en-US" sz="3600" dirty="0">
                <a:solidFill>
                  <a:srgbClr val="0000FF"/>
                </a:solidFill>
              </a:rPr>
              <a:t>Feed the </a:t>
            </a:r>
          </a:p>
          <a:p>
            <a:pPr algn="ctr"/>
            <a:r>
              <a:rPr lang="en-US" sz="3600" dirty="0">
                <a:solidFill>
                  <a:srgbClr val="0000FF"/>
                </a:solidFill>
              </a:rPr>
              <a:t>negated value </a:t>
            </a:r>
          </a:p>
          <a:p>
            <a:pPr algn="ctr"/>
            <a:r>
              <a:rPr lang="en-US" sz="3600" dirty="0">
                <a:solidFill>
                  <a:srgbClr val="0000FF"/>
                </a:solidFill>
              </a:rPr>
              <a:t>in the sense amplifier</a:t>
            </a:r>
          </a:p>
          <a:p>
            <a:pPr algn="ctr"/>
            <a:r>
              <a:rPr lang="en-US" sz="3600" dirty="0">
                <a:solidFill>
                  <a:srgbClr val="0000FF"/>
                </a:solidFill>
              </a:rPr>
              <a:t>into a special row</a:t>
            </a:r>
          </a:p>
        </p:txBody>
      </p:sp>
    </p:spTree>
    <p:extLst>
      <p:ext uri="{BB962C8B-B14F-4D97-AF65-F5344CB8AC3E}">
        <p14:creationId xmlns:p14="http://schemas.microsoft.com/office/powerpoint/2010/main" val="16851472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In-DRAM NOT Operation</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6" name="Picture 5"/>
          <p:cNvPicPr>
            <a:picLocks noChangeAspect="1"/>
          </p:cNvPicPr>
          <p:nvPr/>
        </p:nvPicPr>
        <p:blipFill>
          <a:blip r:embed="rId2"/>
          <a:stretch>
            <a:fillRect/>
          </a:stretch>
        </p:blipFill>
        <p:spPr>
          <a:xfrm>
            <a:off x="0" y="1830477"/>
            <a:ext cx="9144000" cy="3197046"/>
          </a:xfrm>
          <a:prstGeom prst="rect">
            <a:avLst/>
          </a:prstGeom>
        </p:spPr>
      </p:pic>
      <p:sp>
        <p:nvSpPr>
          <p:cNvPr id="7" name="TextBox 6"/>
          <p:cNvSpPr txBox="1"/>
          <p:nvPr/>
        </p:nvSpPr>
        <p:spPr>
          <a:xfrm>
            <a:off x="-10701" y="5949280"/>
            <a:ext cx="9284914" cy="29623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25" b="0" i="0" u="none" strike="noStrike" kern="1200" cap="none" spc="0" normalizeH="0" baseline="0" noProof="0" dirty="0">
                <a:ln>
                  <a:noFill/>
                </a:ln>
                <a:solidFill>
                  <a:srgbClr val="000000"/>
                </a:solidFill>
                <a:effectLst/>
                <a:uLnTx/>
                <a:uFillTx/>
                <a:latin typeface="Tahoma"/>
                <a:ea typeface=""/>
                <a:cs typeface="+mn-cs"/>
              </a:rPr>
              <a:t>Seshadri+, “</a:t>
            </a:r>
            <a:r>
              <a:rPr kumimoji="0" lang="en-US" sz="1325" b="0" i="0" u="none" strike="noStrike" kern="1200" cap="none" spc="0" normalizeH="0" baseline="0" noProof="0" dirty="0">
                <a:ln>
                  <a:noFill/>
                </a:ln>
                <a:solidFill>
                  <a:srgbClr val="0000FF"/>
                </a:solidFill>
                <a:effectLst/>
                <a:uLnTx/>
                <a:uFillTx/>
                <a:latin typeface="Tahoma"/>
                <a:ea typeface=""/>
                <a:cs typeface="+mn-cs"/>
              </a:rPr>
              <a:t>Ambit: In-Memory Accelerator for Bulk Bitwise Operations using Commodity DRAM Technology</a:t>
            </a:r>
            <a:r>
              <a:rPr kumimoji="0" lang="en-US" sz="1325" b="0" i="0" u="none" strike="noStrike" kern="1200" cap="none" spc="0" normalizeH="0" baseline="0" noProof="0" dirty="0">
                <a:ln>
                  <a:noFill/>
                </a:ln>
                <a:solidFill>
                  <a:srgbClr val="000000"/>
                </a:solidFill>
                <a:effectLst/>
                <a:uLnTx/>
                <a:uFillTx/>
                <a:latin typeface="Tahoma"/>
                <a:ea typeface=""/>
                <a:cs typeface="+mn-cs"/>
              </a:rPr>
              <a:t>,” MICRO 2017.</a:t>
            </a:r>
          </a:p>
        </p:txBody>
      </p:sp>
    </p:spTree>
    <p:extLst>
      <p:ext uri="{BB962C8B-B14F-4D97-AF65-F5344CB8AC3E}">
        <p14:creationId xmlns:p14="http://schemas.microsoft.com/office/powerpoint/2010/main" val="36542150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Performance: In-DRAM </a:t>
            </a:r>
            <a:r>
              <a:rPr lang="en-US"/>
              <a:t>Bitwise Operations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58</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0" y="1273196"/>
            <a:ext cx="9144000" cy="4311608"/>
          </a:xfrm>
          <a:prstGeom prst="rect">
            <a:avLst/>
          </a:prstGeom>
        </p:spPr>
      </p:pic>
      <p:sp>
        <p:nvSpPr>
          <p:cNvPr id="6" name="TextBox 5"/>
          <p:cNvSpPr txBox="1"/>
          <p:nvPr/>
        </p:nvSpPr>
        <p:spPr>
          <a:xfrm>
            <a:off x="-10701" y="5949280"/>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spTree>
    <p:extLst>
      <p:ext uri="{BB962C8B-B14F-4D97-AF65-F5344CB8AC3E}">
        <p14:creationId xmlns:p14="http://schemas.microsoft.com/office/powerpoint/2010/main" val="16067512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of In-DRAM Bitwise Operations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59</a:t>
            </a:fld>
            <a:endParaRPr lang="en-US" altLang="en-US">
              <a:solidFill>
                <a:srgbClr val="000000"/>
              </a:solidFill>
            </a:endParaRPr>
          </a:p>
        </p:txBody>
      </p:sp>
      <p:sp>
        <p:nvSpPr>
          <p:cNvPr id="7" name="TextBox 6"/>
          <p:cNvSpPr txBox="1"/>
          <p:nvPr/>
        </p:nvSpPr>
        <p:spPr>
          <a:xfrm>
            <a:off x="-10701" y="5949280"/>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pic>
        <p:nvPicPr>
          <p:cNvPr id="3" name="Picture 2"/>
          <p:cNvPicPr>
            <a:picLocks noChangeAspect="1"/>
          </p:cNvPicPr>
          <p:nvPr/>
        </p:nvPicPr>
        <p:blipFill>
          <a:blip r:embed="rId2"/>
          <a:stretch>
            <a:fillRect/>
          </a:stretch>
        </p:blipFill>
        <p:spPr>
          <a:xfrm>
            <a:off x="0" y="1966435"/>
            <a:ext cx="9144000" cy="2925129"/>
          </a:xfrm>
          <a:prstGeom prst="rect">
            <a:avLst/>
          </a:prstGeom>
        </p:spPr>
      </p:pic>
    </p:spTree>
    <p:extLst>
      <p:ext uri="{BB962C8B-B14F-4D97-AF65-F5344CB8AC3E}">
        <p14:creationId xmlns:p14="http://schemas.microsoft.com/office/powerpoint/2010/main" val="621876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Sub-Agenda: In-Memory Computation</a:t>
            </a:r>
          </a:p>
        </p:txBody>
      </p:sp>
      <p:sp>
        <p:nvSpPr>
          <p:cNvPr id="19459" name="Content Placeholder 2"/>
          <p:cNvSpPr>
            <a:spLocks noGrp="1"/>
          </p:cNvSpPr>
          <p:nvPr>
            <p:ph idx="1"/>
          </p:nvPr>
        </p:nvSpPr>
        <p:spPr>
          <a:xfrm>
            <a:off x="228600" y="1447800"/>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Major Trends Affecting Main Memory</a:t>
            </a:r>
          </a:p>
          <a:p>
            <a:pPr eaLnBrk="1" hangingPunct="1"/>
            <a:r>
              <a:rPr lang="en-US" b="1" dirty="0">
                <a:solidFill>
                  <a:srgbClr val="FF0000"/>
                </a:solidFill>
                <a:latin typeface="Tahoma" charset="0"/>
                <a:ea typeface="ＭＳ Ｐゴシック" charset="0"/>
                <a:cs typeface="ＭＳ Ｐゴシック" charset="0"/>
              </a:rPr>
              <a:t>The Need for Intelligent Memory Controllers</a:t>
            </a:r>
          </a:p>
          <a:p>
            <a:pPr lvl="1" eaLnBrk="1" hangingPunct="1"/>
            <a:r>
              <a:rPr lang="en-US" b="1" dirty="0">
                <a:solidFill>
                  <a:srgbClr val="FF00C4"/>
                </a:solidFill>
                <a:latin typeface="Tahoma" charset="0"/>
                <a:ea typeface="ＭＳ Ｐゴシック" charset="0"/>
                <a:cs typeface="ＭＳ Ｐゴシック" charset="0"/>
              </a:rPr>
              <a:t>Bottom Up: Push from Circuits and Devices</a:t>
            </a:r>
          </a:p>
          <a:p>
            <a:pPr lvl="1" eaLnBrk="1" hangingPunct="1"/>
            <a:r>
              <a:rPr lang="en-US" b="1" dirty="0">
                <a:solidFill>
                  <a:srgbClr val="0432FF"/>
                </a:solidFill>
                <a:latin typeface="Tahoma" charset="0"/>
                <a:ea typeface="ＭＳ Ｐゴシック" charset="0"/>
                <a:cs typeface="ＭＳ Ｐゴシック" charset="0"/>
              </a:rPr>
              <a:t>Top Down: Pull from Systems and Applications </a:t>
            </a:r>
          </a:p>
          <a:p>
            <a:pPr eaLnBrk="1" hangingPunct="1"/>
            <a:r>
              <a:rPr lang="en-US" dirty="0">
                <a:latin typeface="Tahoma" charset="0"/>
                <a:ea typeface="ＭＳ Ｐゴシック" charset="0"/>
                <a:cs typeface="ＭＳ Ｐゴシック" charset="0"/>
              </a:rPr>
              <a:t>Processing in Memory: Two Directions</a:t>
            </a:r>
          </a:p>
          <a:p>
            <a:pPr lvl="1" eaLnBrk="1" hangingPunct="1"/>
            <a:r>
              <a:rPr lang="en-US" dirty="0">
                <a:latin typeface="Tahoma" charset="0"/>
                <a:ea typeface="ＭＳ Ｐゴシック" charset="0"/>
                <a:cs typeface="ＭＳ Ｐゴシック" charset="0"/>
              </a:rPr>
              <a:t>Minimally Changing Memory Chips</a:t>
            </a:r>
          </a:p>
          <a:p>
            <a:pPr lvl="1" eaLnBrk="1" hangingPunct="1"/>
            <a:r>
              <a:rPr lang="en-US" dirty="0">
                <a:latin typeface="Tahoma" charset="0"/>
                <a:ea typeface="ＭＳ Ｐゴシック" charset="0"/>
                <a:cs typeface="ＭＳ Ｐゴシック" charset="0"/>
              </a:rPr>
              <a:t>Exploiting 3D-Stacked Memory</a:t>
            </a:r>
          </a:p>
          <a:p>
            <a:pPr eaLnBrk="1" hangingPunct="1"/>
            <a:r>
              <a:rPr lang="en-US" dirty="0">
                <a:latin typeface="Tahoma" charset="0"/>
                <a:ea typeface="ＭＳ Ｐゴシック" charset="0"/>
                <a:cs typeface="ＭＳ Ｐゴシック" charset="0"/>
              </a:rPr>
              <a:t>How to Enable Adoption of Processing in Memory</a:t>
            </a:r>
          </a:p>
          <a:p>
            <a:pPr eaLnBrk="1" hangingPunct="1"/>
            <a:r>
              <a:rPr lang="en-US" dirty="0">
                <a:latin typeface="Tahoma" charset="0"/>
                <a:ea typeface="ＭＳ Ｐゴシック" charset="0"/>
                <a:cs typeface="ＭＳ Ｐゴシック" charset="0"/>
              </a:rPr>
              <a:t>Conclusion</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6</a:t>
            </a:fld>
            <a:endParaRPr lang="en-US" sz="1600">
              <a:solidFill>
                <a:srgbClr val="000000"/>
              </a:solidFill>
              <a:latin typeface="Garamond" charset="0"/>
            </a:endParaRPr>
          </a:p>
        </p:txBody>
      </p:sp>
    </p:spTree>
    <p:extLst>
      <p:ext uri="{BB962C8B-B14F-4D97-AF65-F5344CB8AC3E}">
        <p14:creationId xmlns:p14="http://schemas.microsoft.com/office/powerpoint/2010/main" val="149657211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494EC-CC29-4C1B-BC30-B25CBF0152B1}"/>
              </a:ext>
            </a:extLst>
          </p:cNvPr>
          <p:cNvSpPr>
            <a:spLocks noGrp="1"/>
          </p:cNvSpPr>
          <p:nvPr>
            <p:ph type="title"/>
          </p:nvPr>
        </p:nvSpPr>
        <p:spPr/>
        <p:txBody>
          <a:bodyPr/>
          <a:lstStyle/>
          <a:p>
            <a:r>
              <a:rPr lang="en-US" dirty="0"/>
              <a:t>Ambit vs. DDR3: Performance and Energy</a:t>
            </a:r>
          </a:p>
        </p:txBody>
      </p:sp>
      <p:sp>
        <p:nvSpPr>
          <p:cNvPr id="4" name="Slide Number Placeholder 3">
            <a:extLst>
              <a:ext uri="{FF2B5EF4-FFF2-40B4-BE49-F238E27FC236}">
                <a16:creationId xmlns:a16="http://schemas.microsoft.com/office/drawing/2014/main" id="{C6439D3B-A3F5-4658-A5BE-B00BFFC8A920}"/>
              </a:ext>
            </a:extLst>
          </p:cNvPr>
          <p:cNvSpPr>
            <a:spLocks noGrp="1"/>
          </p:cNvSpPr>
          <p:nvPr>
            <p:ph type="sldNum" sz="quarter" idx="12"/>
          </p:nvPr>
        </p:nvSpPr>
        <p:spPr/>
        <p:txBody>
          <a:bodyPr/>
          <a:lstStyle/>
          <a:p>
            <a:fld id="{BA2D8F13-174C-467F-9D40-7DDEF70CAB8C}" type="slidenum">
              <a:rPr lang="en-US" smtClean="0"/>
              <a:pPr/>
              <a:t>60</a:t>
            </a:fld>
            <a:endParaRPr lang="en-US"/>
          </a:p>
        </p:txBody>
      </p:sp>
      <p:graphicFrame>
        <p:nvGraphicFramePr>
          <p:cNvPr id="5" name="Chart 4">
            <a:extLst>
              <a:ext uri="{FF2B5EF4-FFF2-40B4-BE49-F238E27FC236}">
                <a16:creationId xmlns:a16="http://schemas.microsoft.com/office/drawing/2014/main" id="{5AB549DD-5A03-443B-A7E3-97EF7C548D5D}"/>
              </a:ext>
            </a:extLst>
          </p:cNvPr>
          <p:cNvGraphicFramePr>
            <a:graphicFrameLocks/>
          </p:cNvGraphicFramePr>
          <p:nvPr>
            <p:extLst/>
          </p:nvPr>
        </p:nvGraphicFramePr>
        <p:xfrm>
          <a:off x="609600" y="1143000"/>
          <a:ext cx="8077200" cy="5181600"/>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a:extLst>
              <a:ext uri="{FF2B5EF4-FFF2-40B4-BE49-F238E27FC236}">
                <a16:creationId xmlns:a16="http://schemas.microsoft.com/office/drawing/2014/main" id="{1F13FD58-5AF1-4A70-AAF4-BA2FD69585F4}"/>
              </a:ext>
            </a:extLst>
          </p:cNvPr>
          <p:cNvGrpSpPr/>
          <p:nvPr/>
        </p:nvGrpSpPr>
        <p:grpSpPr>
          <a:xfrm>
            <a:off x="5628222" y="2477869"/>
            <a:ext cx="1849940" cy="1451335"/>
            <a:chOff x="5628222" y="2477869"/>
            <a:chExt cx="1849940" cy="1451335"/>
          </a:xfrm>
        </p:grpSpPr>
        <p:sp>
          <p:nvSpPr>
            <p:cNvPr id="6" name="TextBox 5">
              <a:extLst>
                <a:ext uri="{FF2B5EF4-FFF2-40B4-BE49-F238E27FC236}">
                  <a16:creationId xmlns:a16="http://schemas.microsoft.com/office/drawing/2014/main" id="{9D3014AC-E750-4E89-95E0-6E377B3192BA}"/>
                </a:ext>
              </a:extLst>
            </p:cNvPr>
            <p:cNvSpPr txBox="1"/>
            <p:nvPr/>
          </p:nvSpPr>
          <p:spPr>
            <a:xfrm>
              <a:off x="5628222" y="2477869"/>
              <a:ext cx="766557" cy="646331"/>
            </a:xfrm>
            <a:prstGeom prst="rect">
              <a:avLst/>
            </a:prstGeom>
            <a:noFill/>
          </p:spPr>
          <p:txBody>
            <a:bodyPr wrap="none" rtlCol="0">
              <a:spAutoFit/>
            </a:bodyPr>
            <a:lstStyle/>
            <a:p>
              <a:pPr algn="ctr"/>
              <a:r>
                <a:rPr lang="en-US" sz="3600" b="1" dirty="0">
                  <a:solidFill>
                    <a:srgbClr val="0070C0"/>
                  </a:solidFill>
                </a:rPr>
                <a:t>32X</a:t>
              </a:r>
            </a:p>
          </p:txBody>
        </p:sp>
        <p:sp>
          <p:nvSpPr>
            <p:cNvPr id="8" name="Freeform: Shape 7">
              <a:extLst>
                <a:ext uri="{FF2B5EF4-FFF2-40B4-BE49-F238E27FC236}">
                  <a16:creationId xmlns:a16="http://schemas.microsoft.com/office/drawing/2014/main" id="{319E9FFE-5207-445D-921D-CAE4675041B8}"/>
                </a:ext>
              </a:extLst>
            </p:cNvPr>
            <p:cNvSpPr/>
            <p:nvPr/>
          </p:nvSpPr>
          <p:spPr>
            <a:xfrm>
              <a:off x="6102036" y="3041964"/>
              <a:ext cx="1376126" cy="887240"/>
            </a:xfrm>
            <a:custGeom>
              <a:avLst/>
              <a:gdLst>
                <a:gd name="connsiteX0" fmla="*/ 0 w 1376126"/>
                <a:gd name="connsiteY0" fmla="*/ 0 h 887240"/>
                <a:gd name="connsiteX1" fmla="*/ 1376126 w 1376126"/>
                <a:gd name="connsiteY1" fmla="*/ 887240 h 887240"/>
              </a:gdLst>
              <a:ahLst/>
              <a:cxnLst>
                <a:cxn ang="0">
                  <a:pos x="connsiteX0" y="connsiteY0"/>
                </a:cxn>
                <a:cxn ang="0">
                  <a:pos x="connsiteX1" y="connsiteY1"/>
                </a:cxn>
              </a:cxnLst>
              <a:rect l="l" t="t" r="r" b="b"/>
              <a:pathLst>
                <a:path w="1376126" h="887240">
                  <a:moveTo>
                    <a:pt x="0" y="0"/>
                  </a:moveTo>
                  <a:lnTo>
                    <a:pt x="1376126" y="887240"/>
                  </a:lnTo>
                </a:path>
              </a:pathLst>
            </a:custGeom>
            <a:noFill/>
            <a:ln>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 name="Group 10">
            <a:extLst>
              <a:ext uri="{FF2B5EF4-FFF2-40B4-BE49-F238E27FC236}">
                <a16:creationId xmlns:a16="http://schemas.microsoft.com/office/drawing/2014/main" id="{07EBAEE8-0E06-4849-B21E-503146852B82}"/>
              </a:ext>
            </a:extLst>
          </p:cNvPr>
          <p:cNvGrpSpPr/>
          <p:nvPr/>
        </p:nvGrpSpPr>
        <p:grpSpPr>
          <a:xfrm>
            <a:off x="6811244" y="2477869"/>
            <a:ext cx="1083378" cy="1270266"/>
            <a:chOff x="6811244" y="2477869"/>
            <a:chExt cx="1083378" cy="1270266"/>
          </a:xfrm>
        </p:grpSpPr>
        <p:sp>
          <p:nvSpPr>
            <p:cNvPr id="7" name="TextBox 6">
              <a:extLst>
                <a:ext uri="{FF2B5EF4-FFF2-40B4-BE49-F238E27FC236}">
                  <a16:creationId xmlns:a16="http://schemas.microsoft.com/office/drawing/2014/main" id="{4F3341D2-3336-47D4-9CDA-B09DF0130A4F}"/>
                </a:ext>
              </a:extLst>
            </p:cNvPr>
            <p:cNvSpPr txBox="1"/>
            <p:nvPr/>
          </p:nvSpPr>
          <p:spPr>
            <a:xfrm>
              <a:off x="6811244" y="2477869"/>
              <a:ext cx="766557" cy="646331"/>
            </a:xfrm>
            <a:prstGeom prst="rect">
              <a:avLst/>
            </a:prstGeom>
            <a:noFill/>
          </p:spPr>
          <p:txBody>
            <a:bodyPr wrap="none" rtlCol="0">
              <a:spAutoFit/>
            </a:bodyPr>
            <a:lstStyle/>
            <a:p>
              <a:pPr algn="ctr"/>
              <a:r>
                <a:rPr lang="en-US" sz="3600" b="1" dirty="0">
                  <a:solidFill>
                    <a:srgbClr val="0070C0"/>
                  </a:solidFill>
                </a:rPr>
                <a:t>35X</a:t>
              </a:r>
            </a:p>
          </p:txBody>
        </p:sp>
        <p:sp>
          <p:nvSpPr>
            <p:cNvPr id="9" name="Freeform: Shape 8">
              <a:extLst>
                <a:ext uri="{FF2B5EF4-FFF2-40B4-BE49-F238E27FC236}">
                  <a16:creationId xmlns:a16="http://schemas.microsoft.com/office/drawing/2014/main" id="{3DAC4FD1-AA02-4523-83C6-B4526A5134E2}"/>
                </a:ext>
              </a:extLst>
            </p:cNvPr>
            <p:cNvSpPr/>
            <p:nvPr/>
          </p:nvSpPr>
          <p:spPr>
            <a:xfrm>
              <a:off x="7206558" y="3014804"/>
              <a:ext cx="688064" cy="733331"/>
            </a:xfrm>
            <a:custGeom>
              <a:avLst/>
              <a:gdLst>
                <a:gd name="connsiteX0" fmla="*/ 0 w 688064"/>
                <a:gd name="connsiteY0" fmla="*/ 0 h 733331"/>
                <a:gd name="connsiteX1" fmla="*/ 688064 w 688064"/>
                <a:gd name="connsiteY1" fmla="*/ 733331 h 733331"/>
              </a:gdLst>
              <a:ahLst/>
              <a:cxnLst>
                <a:cxn ang="0">
                  <a:pos x="connsiteX0" y="connsiteY0"/>
                </a:cxn>
                <a:cxn ang="0">
                  <a:pos x="connsiteX1" y="connsiteY1"/>
                </a:cxn>
              </a:cxnLst>
              <a:rect l="l" t="t" r="r" b="b"/>
              <a:pathLst>
                <a:path w="688064" h="733331">
                  <a:moveTo>
                    <a:pt x="0" y="0"/>
                  </a:moveTo>
                  <a:lnTo>
                    <a:pt x="688064" y="733331"/>
                  </a:lnTo>
                </a:path>
              </a:pathLst>
            </a:custGeom>
            <a:noFill/>
            <a:ln>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2" name="TextBox 11"/>
          <p:cNvSpPr txBox="1"/>
          <p:nvPr/>
        </p:nvSpPr>
        <p:spPr>
          <a:xfrm>
            <a:off x="-10701" y="6517141"/>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spTree>
    <p:extLst>
      <p:ext uri="{BB962C8B-B14F-4D97-AF65-F5344CB8AC3E}">
        <p14:creationId xmlns:p14="http://schemas.microsoft.com/office/powerpoint/2010/main" val="197428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7" dur="250"/>
                                        <p:tgtEl>
                                          <p:spTgt spid="5">
                                            <p:graphicEl>
                                              <a:chart seriesIdx="0"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17" dur="250"/>
                                        <p:tgtEl>
                                          <p:spTgt spid="5">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Bulk Bitwise Operations in Workloads</a:t>
            </a:r>
          </a:p>
        </p:txBody>
      </p:sp>
      <p:pic>
        <p:nvPicPr>
          <p:cNvPr id="5" name="Picture 4"/>
          <p:cNvPicPr>
            <a:picLocks noChangeAspect="1"/>
          </p:cNvPicPr>
          <p:nvPr/>
        </p:nvPicPr>
        <p:blipFill>
          <a:blip r:embed="rId2"/>
          <a:stretch>
            <a:fillRect/>
          </a:stretch>
        </p:blipFill>
        <p:spPr>
          <a:xfrm>
            <a:off x="467544" y="1052736"/>
            <a:ext cx="7802016" cy="5056203"/>
          </a:xfrm>
          <a:prstGeom prst="rect">
            <a:avLst/>
          </a:prstGeom>
        </p:spPr>
      </p:pic>
      <p:sp>
        <p:nvSpPr>
          <p:cNvPr id="6" name="Content Placeholder 25">
            <a:extLst>
              <a:ext uri="{FF2B5EF4-FFF2-40B4-BE49-F238E27FC236}">
                <a16:creationId xmlns:a16="http://schemas.microsoft.com/office/drawing/2014/main" id="{C856F173-0838-471E-B126-A6DE9BCD8758}"/>
              </a:ext>
            </a:extLst>
          </p:cNvPr>
          <p:cNvSpPr>
            <a:spLocks noGrp="1"/>
          </p:cNvSpPr>
          <p:nvPr>
            <p:ph idx="1"/>
          </p:nvPr>
        </p:nvSpPr>
        <p:spPr>
          <a:xfrm>
            <a:off x="5741912" y="6377401"/>
            <a:ext cx="8839200" cy="796015"/>
          </a:xfrm>
        </p:spPr>
        <p:txBody>
          <a:bodyPr>
            <a:normAutofit/>
          </a:bodyPr>
          <a:lstStyle/>
          <a:p>
            <a:pPr marL="0" indent="0">
              <a:buNone/>
            </a:pPr>
            <a:r>
              <a:rPr lang="en-US" sz="1200" dirty="0"/>
              <a:t>[1] Li and Patel, </a:t>
            </a:r>
            <a:r>
              <a:rPr lang="en-US" sz="1200" dirty="0" err="1"/>
              <a:t>BitWeaving</a:t>
            </a:r>
            <a:r>
              <a:rPr lang="en-US" sz="1200" dirty="0"/>
              <a:t>, SIGMOD 2013</a:t>
            </a:r>
          </a:p>
          <a:p>
            <a:pPr marL="0" indent="0">
              <a:buNone/>
            </a:pPr>
            <a:r>
              <a:rPr lang="en-US" sz="1200" dirty="0"/>
              <a:t>[2] Goodwin+, </a:t>
            </a:r>
            <a:r>
              <a:rPr lang="en-US" sz="1200" dirty="0" err="1"/>
              <a:t>BitFunnel</a:t>
            </a:r>
            <a:r>
              <a:rPr lang="en-US" sz="1200" dirty="0"/>
              <a:t>, SIGIR 2017</a:t>
            </a:r>
          </a:p>
        </p:txBody>
      </p:sp>
    </p:spTree>
    <p:extLst>
      <p:ext uri="{BB962C8B-B14F-4D97-AF65-F5344CB8AC3E}">
        <p14:creationId xmlns:p14="http://schemas.microsoft.com/office/powerpoint/2010/main" val="1974285499"/>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Data Structure: Bitmap Index</a:t>
            </a:r>
          </a:p>
        </p:txBody>
      </p:sp>
      <p:sp>
        <p:nvSpPr>
          <p:cNvPr id="3" name="Content Placeholder 2"/>
          <p:cNvSpPr>
            <a:spLocks noGrp="1"/>
          </p:cNvSpPr>
          <p:nvPr>
            <p:ph idx="1"/>
          </p:nvPr>
        </p:nvSpPr>
        <p:spPr>
          <a:xfrm>
            <a:off x="304800" y="1143000"/>
            <a:ext cx="8610600" cy="1295400"/>
          </a:xfrm>
        </p:spPr>
        <p:txBody>
          <a:bodyPr/>
          <a:lstStyle/>
          <a:p>
            <a:r>
              <a:rPr lang="en-US" dirty="0"/>
              <a:t>Alternative to B-tree and its variants</a:t>
            </a:r>
          </a:p>
          <a:p>
            <a:r>
              <a:rPr lang="en-US" dirty="0"/>
              <a:t>Efficient for performing </a:t>
            </a:r>
            <a:r>
              <a:rPr lang="en-US" i="1" dirty="0">
                <a:solidFill>
                  <a:srgbClr val="FF0000"/>
                </a:solidFill>
              </a:rPr>
              <a:t>range queries</a:t>
            </a:r>
            <a:r>
              <a:rPr lang="en-US" i="1" dirty="0"/>
              <a:t> </a:t>
            </a:r>
            <a:r>
              <a:rPr lang="en-US" dirty="0"/>
              <a:t>and </a:t>
            </a:r>
            <a:r>
              <a:rPr lang="en-US" i="1" dirty="0">
                <a:solidFill>
                  <a:srgbClr val="FF0000"/>
                </a:solidFill>
              </a:rPr>
              <a:t>joins</a:t>
            </a:r>
          </a:p>
          <a:p>
            <a:r>
              <a:rPr lang="en-US" b="1" dirty="0">
                <a:solidFill>
                  <a:srgbClr val="0432FF"/>
                </a:solidFill>
              </a:rPr>
              <a:t>Many bitwise operations to perform a query</a:t>
            </a:r>
          </a:p>
          <a:p>
            <a:pPr marL="0" indent="0">
              <a:buNone/>
            </a:pPr>
            <a:endParaRPr lang="en-US" dirty="0"/>
          </a:p>
        </p:txBody>
      </p:sp>
      <p:sp>
        <p:nvSpPr>
          <p:cNvPr id="5" name="Rounded Rectangle 4"/>
          <p:cNvSpPr/>
          <p:nvPr/>
        </p:nvSpPr>
        <p:spPr>
          <a:xfrm>
            <a:off x="1143000" y="3352800"/>
            <a:ext cx="685800" cy="2819400"/>
          </a:xfrm>
          <a:prstGeom prst="round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800" b="1" dirty="0">
                <a:solidFill>
                  <a:prstClr val="white"/>
                </a:solidFill>
                <a:latin typeface="Calibri"/>
              </a:rPr>
              <a:t>Bitmap 1</a:t>
            </a:r>
          </a:p>
        </p:txBody>
      </p:sp>
      <p:sp>
        <p:nvSpPr>
          <p:cNvPr id="6" name="Rounded Rectangle 5"/>
          <p:cNvSpPr/>
          <p:nvPr/>
        </p:nvSpPr>
        <p:spPr>
          <a:xfrm>
            <a:off x="2959204" y="3352800"/>
            <a:ext cx="685800" cy="2819400"/>
          </a:xfrm>
          <a:prstGeom prst="round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800" b="1" dirty="0">
                <a:solidFill>
                  <a:prstClr val="white"/>
                </a:solidFill>
                <a:latin typeface="Calibri"/>
              </a:rPr>
              <a:t>Bitmap 2</a:t>
            </a:r>
          </a:p>
        </p:txBody>
      </p:sp>
      <p:sp>
        <p:nvSpPr>
          <p:cNvPr id="7" name="Rounded Rectangle 6"/>
          <p:cNvSpPr/>
          <p:nvPr/>
        </p:nvSpPr>
        <p:spPr>
          <a:xfrm>
            <a:off x="7086601" y="3352800"/>
            <a:ext cx="685800" cy="2819400"/>
          </a:xfrm>
          <a:prstGeom prst="round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800" b="1" dirty="0">
                <a:solidFill>
                  <a:prstClr val="white"/>
                </a:solidFill>
                <a:latin typeface="Calibri"/>
              </a:rPr>
              <a:t>Bitmap 4</a:t>
            </a:r>
          </a:p>
        </p:txBody>
      </p:sp>
      <p:sp>
        <p:nvSpPr>
          <p:cNvPr id="8" name="Rounded Rectangle 7"/>
          <p:cNvSpPr/>
          <p:nvPr/>
        </p:nvSpPr>
        <p:spPr>
          <a:xfrm>
            <a:off x="5181681" y="3352800"/>
            <a:ext cx="685800" cy="2819400"/>
          </a:xfrm>
          <a:prstGeom prst="round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800" b="1" dirty="0">
                <a:solidFill>
                  <a:prstClr val="white"/>
                </a:solidFill>
                <a:latin typeface="Calibri"/>
              </a:rPr>
              <a:t>Bitmap 3</a:t>
            </a:r>
          </a:p>
        </p:txBody>
      </p:sp>
      <p:sp>
        <p:nvSpPr>
          <p:cNvPr id="9" name="TextBox 8"/>
          <p:cNvSpPr txBox="1"/>
          <p:nvPr/>
        </p:nvSpPr>
        <p:spPr>
          <a:xfrm>
            <a:off x="838200" y="2819400"/>
            <a:ext cx="1282723" cy="523220"/>
          </a:xfrm>
          <a:prstGeom prst="rect">
            <a:avLst/>
          </a:prstGeom>
          <a:noFill/>
        </p:spPr>
        <p:txBody>
          <a:bodyPr wrap="none" rtlCol="0">
            <a:spAutoFit/>
          </a:bodyPr>
          <a:lstStyle/>
          <a:p>
            <a:pPr eaLnBrk="0" fontAlgn="base" hangingPunct="0">
              <a:spcBef>
                <a:spcPct val="0"/>
              </a:spcBef>
              <a:spcAft>
                <a:spcPct val="0"/>
              </a:spcAft>
            </a:pPr>
            <a:r>
              <a:rPr lang="en-US" sz="2800" b="1" dirty="0">
                <a:solidFill>
                  <a:prstClr val="black"/>
                </a:solidFill>
                <a:latin typeface="Calibri"/>
                <a:ea typeface="ＭＳ Ｐゴシック" charset="-128"/>
              </a:rPr>
              <a:t>age &lt; 18</a:t>
            </a:r>
          </a:p>
        </p:txBody>
      </p:sp>
      <p:sp>
        <p:nvSpPr>
          <p:cNvPr id="10" name="TextBox 9"/>
          <p:cNvSpPr txBox="1"/>
          <p:nvPr/>
        </p:nvSpPr>
        <p:spPr>
          <a:xfrm>
            <a:off x="2349687" y="2819400"/>
            <a:ext cx="1917513" cy="523220"/>
          </a:xfrm>
          <a:prstGeom prst="rect">
            <a:avLst/>
          </a:prstGeom>
          <a:noFill/>
        </p:spPr>
        <p:txBody>
          <a:bodyPr wrap="none" rtlCol="0">
            <a:spAutoFit/>
          </a:bodyPr>
          <a:lstStyle/>
          <a:p>
            <a:pPr algn="ctr" eaLnBrk="0" fontAlgn="base" hangingPunct="0">
              <a:spcBef>
                <a:spcPct val="0"/>
              </a:spcBef>
              <a:spcAft>
                <a:spcPct val="0"/>
              </a:spcAft>
            </a:pPr>
            <a:r>
              <a:rPr lang="en-US" sz="2800" b="1" dirty="0">
                <a:solidFill>
                  <a:prstClr val="black"/>
                </a:solidFill>
                <a:latin typeface="Calibri"/>
                <a:ea typeface="ＭＳ Ｐゴシック" charset="-128"/>
              </a:rPr>
              <a:t>18 &lt; age &lt; 25</a:t>
            </a:r>
          </a:p>
        </p:txBody>
      </p:sp>
      <p:sp>
        <p:nvSpPr>
          <p:cNvPr id="11" name="TextBox 10"/>
          <p:cNvSpPr txBox="1"/>
          <p:nvPr/>
        </p:nvSpPr>
        <p:spPr>
          <a:xfrm>
            <a:off x="4559487" y="2819400"/>
            <a:ext cx="1917513" cy="523220"/>
          </a:xfrm>
          <a:prstGeom prst="rect">
            <a:avLst/>
          </a:prstGeom>
          <a:noFill/>
        </p:spPr>
        <p:txBody>
          <a:bodyPr wrap="none" rtlCol="0">
            <a:spAutoFit/>
          </a:bodyPr>
          <a:lstStyle/>
          <a:p>
            <a:pPr algn="ctr" eaLnBrk="0" fontAlgn="base" hangingPunct="0">
              <a:spcBef>
                <a:spcPct val="0"/>
              </a:spcBef>
              <a:spcAft>
                <a:spcPct val="0"/>
              </a:spcAft>
            </a:pPr>
            <a:r>
              <a:rPr lang="en-US" sz="2800" b="1" dirty="0">
                <a:solidFill>
                  <a:prstClr val="black"/>
                </a:solidFill>
                <a:latin typeface="Calibri"/>
                <a:ea typeface="ＭＳ Ｐゴシック" charset="-128"/>
              </a:rPr>
              <a:t>25 &lt; age &lt; 60</a:t>
            </a:r>
          </a:p>
        </p:txBody>
      </p:sp>
      <p:sp>
        <p:nvSpPr>
          <p:cNvPr id="12" name="TextBox 11"/>
          <p:cNvSpPr txBox="1"/>
          <p:nvPr/>
        </p:nvSpPr>
        <p:spPr>
          <a:xfrm>
            <a:off x="6794477" y="2819400"/>
            <a:ext cx="1282723" cy="523220"/>
          </a:xfrm>
          <a:prstGeom prst="rect">
            <a:avLst/>
          </a:prstGeom>
          <a:noFill/>
        </p:spPr>
        <p:txBody>
          <a:bodyPr wrap="none" rtlCol="0">
            <a:spAutoFit/>
          </a:bodyPr>
          <a:lstStyle/>
          <a:p>
            <a:pPr algn="ctr" eaLnBrk="0" fontAlgn="base" hangingPunct="0">
              <a:spcBef>
                <a:spcPct val="0"/>
              </a:spcBef>
              <a:spcAft>
                <a:spcPct val="0"/>
              </a:spcAft>
            </a:pPr>
            <a:r>
              <a:rPr lang="en-US" sz="2800" b="1" dirty="0">
                <a:solidFill>
                  <a:prstClr val="black"/>
                </a:solidFill>
                <a:latin typeface="Calibri"/>
                <a:ea typeface="ＭＳ Ｐゴシック" charset="-128"/>
              </a:rPr>
              <a:t>age &gt; 60</a:t>
            </a:r>
          </a:p>
        </p:txBody>
      </p:sp>
    </p:spTree>
    <p:extLst>
      <p:ext uri="{BB962C8B-B14F-4D97-AF65-F5344CB8AC3E}">
        <p14:creationId xmlns:p14="http://schemas.microsoft.com/office/powerpoint/2010/main" val="2396174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Bitmap Index on Ambit</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63</a:t>
            </a:fld>
            <a:endParaRPr lang="en-US" altLang="en-US">
              <a:solidFill>
                <a:srgbClr val="000000"/>
              </a:solidFill>
            </a:endParaRPr>
          </a:p>
        </p:txBody>
      </p:sp>
      <p:sp>
        <p:nvSpPr>
          <p:cNvPr id="7" name="TextBox 6"/>
          <p:cNvSpPr txBox="1"/>
          <p:nvPr/>
        </p:nvSpPr>
        <p:spPr>
          <a:xfrm>
            <a:off x="-10701" y="5949280"/>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pic>
        <p:nvPicPr>
          <p:cNvPr id="3" name="Picture 2"/>
          <p:cNvPicPr>
            <a:picLocks noChangeAspect="1"/>
          </p:cNvPicPr>
          <p:nvPr/>
        </p:nvPicPr>
        <p:blipFill>
          <a:blip r:embed="rId2"/>
          <a:stretch>
            <a:fillRect/>
          </a:stretch>
        </p:blipFill>
        <p:spPr>
          <a:xfrm>
            <a:off x="0" y="1163414"/>
            <a:ext cx="9144000" cy="4425826"/>
          </a:xfrm>
          <a:prstGeom prst="rect">
            <a:avLst/>
          </a:prstGeom>
        </p:spPr>
      </p:pic>
    </p:spTree>
    <p:extLst>
      <p:ext uri="{BB962C8B-B14F-4D97-AF65-F5344CB8AC3E}">
        <p14:creationId xmlns:p14="http://schemas.microsoft.com/office/powerpoint/2010/main" val="15108483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BitWeaving on Ambit</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64</a:t>
            </a:fld>
            <a:endParaRPr lang="en-US" altLang="en-US">
              <a:solidFill>
                <a:srgbClr val="000000"/>
              </a:solidFill>
            </a:endParaRPr>
          </a:p>
        </p:txBody>
      </p:sp>
      <p:sp>
        <p:nvSpPr>
          <p:cNvPr id="7" name="TextBox 6"/>
          <p:cNvSpPr txBox="1"/>
          <p:nvPr/>
        </p:nvSpPr>
        <p:spPr>
          <a:xfrm>
            <a:off x="-10701" y="6021288"/>
            <a:ext cx="9284914" cy="296235"/>
          </a:xfrm>
          <a:prstGeom prst="rect">
            <a:avLst/>
          </a:prstGeom>
          <a:noFill/>
        </p:spPr>
        <p:txBody>
          <a:bodyPr wrap="none" rtlCol="0">
            <a:spAutoFit/>
          </a:bodyPr>
          <a:lstStyle/>
          <a:p>
            <a:r>
              <a:rPr lang="en-US" sz="1325" dirty="0">
                <a:solidFill>
                  <a:srgbClr val="000000"/>
                </a:solidFill>
              </a:rPr>
              <a:t>Seshadri+, “</a:t>
            </a:r>
            <a:r>
              <a:rPr lang="en-US" sz="1325" dirty="0">
                <a:solidFill>
                  <a:srgbClr val="0000FF"/>
                </a:solidFill>
              </a:rPr>
              <a:t>Ambit: In-Memory Accelerator for Bulk Bitwise Operations using Commodity DRAM Technology</a:t>
            </a:r>
            <a:r>
              <a:rPr lang="en-US" sz="1325" dirty="0">
                <a:solidFill>
                  <a:srgbClr val="000000"/>
                </a:solidFill>
              </a:rPr>
              <a:t>,” MICRO 2017.</a:t>
            </a:r>
          </a:p>
        </p:txBody>
      </p:sp>
      <p:pic>
        <p:nvPicPr>
          <p:cNvPr id="5" name="Picture 4"/>
          <p:cNvPicPr>
            <a:picLocks noChangeAspect="1"/>
          </p:cNvPicPr>
          <p:nvPr/>
        </p:nvPicPr>
        <p:blipFill>
          <a:blip r:embed="rId2"/>
          <a:stretch>
            <a:fillRect/>
          </a:stretch>
        </p:blipFill>
        <p:spPr>
          <a:xfrm>
            <a:off x="107504" y="1345316"/>
            <a:ext cx="8748346" cy="4675972"/>
          </a:xfrm>
          <a:prstGeom prst="rect">
            <a:avLst/>
          </a:prstGeom>
        </p:spPr>
      </p:pic>
      <p:pic>
        <p:nvPicPr>
          <p:cNvPr id="6" name="Picture 5"/>
          <p:cNvPicPr>
            <a:picLocks noChangeAspect="1"/>
          </p:cNvPicPr>
          <p:nvPr/>
        </p:nvPicPr>
        <p:blipFill>
          <a:blip r:embed="rId3"/>
          <a:stretch>
            <a:fillRect/>
          </a:stretch>
        </p:blipFill>
        <p:spPr>
          <a:xfrm>
            <a:off x="1333500" y="951561"/>
            <a:ext cx="6286500" cy="330200"/>
          </a:xfrm>
          <a:prstGeom prst="rect">
            <a:avLst/>
          </a:prstGeom>
        </p:spPr>
      </p:pic>
    </p:spTree>
    <p:extLst>
      <p:ext uri="{BB962C8B-B14F-4D97-AF65-F5344CB8AC3E}">
        <p14:creationId xmlns:p14="http://schemas.microsoft.com/office/powerpoint/2010/main" val="9813410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In-DRAM Bulk AND/OR</a:t>
            </a:r>
          </a:p>
        </p:txBody>
      </p:sp>
      <p:sp>
        <p:nvSpPr>
          <p:cNvPr id="3" name="Content Placeholder 2"/>
          <p:cNvSpPr>
            <a:spLocks noGrp="1"/>
          </p:cNvSpPr>
          <p:nvPr>
            <p:ph idx="1"/>
          </p:nvPr>
        </p:nvSpPr>
        <p:spPr/>
        <p:txBody>
          <a:bodyPr/>
          <a:lstStyle/>
          <a:p>
            <a:r>
              <a:rPr lang="en-US" dirty="0"/>
              <a:t>Vivek Seshadri, Kevin Hsieh, </a:t>
            </a:r>
            <a:r>
              <a:rPr lang="en-US" dirty="0" err="1"/>
              <a:t>Amirali</a:t>
            </a:r>
            <a:r>
              <a:rPr lang="en-US" dirty="0"/>
              <a:t> </a:t>
            </a:r>
            <a:r>
              <a:rPr lang="en-US" dirty="0" err="1"/>
              <a:t>Boroumand</a:t>
            </a:r>
            <a:r>
              <a:rPr lang="en-US" dirty="0"/>
              <a:t>, Donghyuk Lee, Michael A. </a:t>
            </a:r>
            <a:r>
              <a:rPr lang="en-US" dirty="0" err="1"/>
              <a:t>Kozuch</a:t>
            </a:r>
            <a:r>
              <a:rPr lang="en-US" dirty="0"/>
              <a:t>, Onur Mutlu, Phillip B. Gibbons, and Todd C. </a:t>
            </a:r>
            <a:r>
              <a:rPr lang="en-US" dirty="0" err="1"/>
              <a:t>Mowry</a:t>
            </a:r>
            <a:r>
              <a:rPr lang="en-US" dirty="0"/>
              <a:t>,</a:t>
            </a:r>
            <a:br>
              <a:rPr lang="en-US" dirty="0"/>
            </a:br>
            <a:r>
              <a:rPr lang="en-US" b="1" dirty="0">
                <a:hlinkClick r:id="rId2"/>
              </a:rPr>
              <a:t>"Fast Bulk Bitwise AND and OR in DRAM"</a:t>
            </a:r>
            <a:br>
              <a:rPr lang="en-US" dirty="0"/>
            </a:br>
            <a:r>
              <a:rPr lang="en-US" i="1" dirty="0">
                <a:hlinkClick r:id="rId3"/>
              </a:rPr>
              <a:t>IEEE Computer Architecture Letters</a:t>
            </a:r>
            <a:r>
              <a:rPr lang="en-US" i="1" dirty="0"/>
              <a:t> (</a:t>
            </a:r>
            <a:r>
              <a:rPr lang="en-US" b="1" i="1" dirty="0"/>
              <a:t>CAL</a:t>
            </a:r>
            <a:r>
              <a:rPr lang="en-US" i="1" dirty="0"/>
              <a:t>)</a:t>
            </a:r>
            <a:r>
              <a:rPr lang="en-US" dirty="0"/>
              <a:t>, April 2015. </a:t>
            </a:r>
          </a:p>
          <a:p>
            <a:endParaRPr lang="en-US"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65</a:t>
            </a:fld>
            <a:endParaRPr lang="en-US" altLang="en-US">
              <a:solidFill>
                <a:srgbClr val="000000"/>
              </a:solidFill>
            </a:endParaRPr>
          </a:p>
        </p:txBody>
      </p:sp>
      <p:pic>
        <p:nvPicPr>
          <p:cNvPr id="5" name="Picture 4"/>
          <p:cNvPicPr>
            <a:picLocks noChangeAspect="1"/>
          </p:cNvPicPr>
          <p:nvPr/>
        </p:nvPicPr>
        <p:blipFill>
          <a:blip r:embed="rId4"/>
          <a:stretch>
            <a:fillRect/>
          </a:stretch>
        </p:blipFill>
        <p:spPr>
          <a:xfrm>
            <a:off x="0" y="4276418"/>
            <a:ext cx="9144000" cy="1744870"/>
          </a:xfrm>
          <a:prstGeom prst="rect">
            <a:avLst/>
          </a:prstGeom>
        </p:spPr>
      </p:pic>
    </p:spTree>
    <p:extLst>
      <p:ext uri="{BB962C8B-B14F-4D97-AF65-F5344CB8AC3E}">
        <p14:creationId xmlns:p14="http://schemas.microsoft.com/office/powerpoint/2010/main" val="10465518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More on Ambit</a:t>
            </a:r>
          </a:p>
        </p:txBody>
      </p:sp>
      <p:sp>
        <p:nvSpPr>
          <p:cNvPr id="3" name="Content Placeholder 2"/>
          <p:cNvSpPr>
            <a:spLocks noGrp="1"/>
          </p:cNvSpPr>
          <p:nvPr>
            <p:ph idx="1"/>
          </p:nvPr>
        </p:nvSpPr>
        <p:spPr>
          <a:xfrm>
            <a:off x="228600" y="1144488"/>
            <a:ext cx="8610600" cy="4876800"/>
          </a:xfrm>
        </p:spPr>
        <p:txBody>
          <a:bodyPr/>
          <a:lstStyle/>
          <a:p>
            <a:r>
              <a:rPr lang="en-US" dirty="0" err="1"/>
              <a:t>Vivek</a:t>
            </a:r>
            <a:r>
              <a:rPr lang="en-US" dirty="0"/>
              <a:t> Seshadri et al., “</a:t>
            </a:r>
            <a:r>
              <a:rPr lang="en-US" b="1" dirty="0">
                <a:hlinkClick r:id="rId2"/>
              </a:rPr>
              <a:t>Ambit: In-Memory Accelerator for Bulk Bitwise Operations Using Commodity DRAM Technology</a:t>
            </a:r>
            <a:r>
              <a:rPr lang="en-US" dirty="0"/>
              <a:t>,” MICRO 2017.</a:t>
            </a:r>
          </a:p>
          <a:p>
            <a:pPr lvl="1"/>
            <a:endParaRPr lang="en-US" dirty="0"/>
          </a:p>
          <a:p>
            <a:pPr lvl="1"/>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66</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0" y="3641055"/>
            <a:ext cx="9144000" cy="2092201"/>
          </a:xfrm>
          <a:prstGeom prst="rect">
            <a:avLst/>
          </a:prstGeom>
        </p:spPr>
      </p:pic>
    </p:spTree>
    <p:extLst>
      <p:ext uri="{BB962C8B-B14F-4D97-AF65-F5344CB8AC3E}">
        <p14:creationId xmlns:p14="http://schemas.microsoft.com/office/powerpoint/2010/main" val="17272188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and Opportunity for Future</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6400" dirty="0">
                <a:solidFill>
                  <a:srgbClr val="FF0000"/>
                </a:solidFill>
              </a:rPr>
              <a:t>Computing Architectures</a:t>
            </a:r>
          </a:p>
          <a:p>
            <a:pPr marL="0" indent="0" algn="ctr">
              <a:buNone/>
            </a:pPr>
            <a:r>
              <a:rPr lang="en-US" sz="6400" dirty="0">
                <a:solidFill>
                  <a:srgbClr val="FF0000"/>
                </a:solidFill>
              </a:rPr>
              <a:t>with </a:t>
            </a:r>
          </a:p>
          <a:p>
            <a:pPr marL="0" indent="0" algn="ctr">
              <a:buNone/>
            </a:pPr>
            <a:r>
              <a:rPr lang="en-US" sz="6400" dirty="0">
                <a:solidFill>
                  <a:srgbClr val="0432FF"/>
                </a:solidFill>
              </a:rPr>
              <a:t>Minimal Data Movement</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67</a:t>
            </a:fld>
            <a:endParaRPr lang="en-US"/>
          </a:p>
        </p:txBody>
      </p:sp>
    </p:spTree>
    <p:extLst>
      <p:ext uri="{BB962C8B-B14F-4D97-AF65-F5344CB8AC3E}">
        <p14:creationId xmlns:p14="http://schemas.microsoft.com/office/powerpoint/2010/main" val="701172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Challenge: Intelligent Memory Device</a:t>
            </a:r>
          </a:p>
        </p:txBody>
      </p:sp>
      <p:sp>
        <p:nvSpPr>
          <p:cNvPr id="3" name="Content Placeholder 2"/>
          <p:cNvSpPr>
            <a:spLocks noGrp="1"/>
          </p:cNvSpPr>
          <p:nvPr>
            <p:ph idx="1"/>
          </p:nvPr>
        </p:nvSpPr>
        <p:spPr>
          <a:xfrm>
            <a:off x="228600" y="827565"/>
            <a:ext cx="8610600" cy="5193723"/>
          </a:xfrm>
        </p:spPr>
        <p:txBody>
          <a:bodyPr/>
          <a:lstStyle/>
          <a:p>
            <a:pPr marL="0" indent="0" algn="ctr">
              <a:buNone/>
            </a:pPr>
            <a:endParaRPr lang="en-US" sz="6400" dirty="0"/>
          </a:p>
          <a:p>
            <a:pPr marL="0" indent="0" algn="ctr">
              <a:buNone/>
            </a:pPr>
            <a:r>
              <a:rPr lang="en-US" sz="6400" dirty="0"/>
              <a:t>Does </a:t>
            </a:r>
            <a:r>
              <a:rPr lang="en-US" sz="6400" dirty="0">
                <a:solidFill>
                  <a:srgbClr val="FF0000"/>
                </a:solidFill>
              </a:rPr>
              <a:t>memory</a:t>
            </a:r>
          </a:p>
          <a:p>
            <a:pPr marL="0" indent="0" algn="ctr">
              <a:buNone/>
            </a:pPr>
            <a:r>
              <a:rPr lang="en-US" sz="6400" dirty="0"/>
              <a:t>have to be</a:t>
            </a:r>
          </a:p>
          <a:p>
            <a:pPr marL="0" indent="0" algn="ctr">
              <a:buNone/>
            </a:pPr>
            <a:r>
              <a:rPr lang="en-US" sz="6400" dirty="0">
                <a:solidFill>
                  <a:srgbClr val="FF0000"/>
                </a:solidFill>
              </a:rPr>
              <a:t>dumb?</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68</a:t>
            </a:fld>
            <a:endParaRPr lang="en-US">
              <a:solidFill>
                <a:srgbClr val="000000"/>
              </a:solidFill>
            </a:endParaRPr>
          </a:p>
        </p:txBody>
      </p:sp>
    </p:spTree>
    <p:extLst>
      <p:ext uri="{BB962C8B-B14F-4D97-AF65-F5344CB8AC3E}">
        <p14:creationId xmlns:p14="http://schemas.microsoft.com/office/powerpoint/2010/main" val="15270967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Agenda</a:t>
            </a:r>
          </a:p>
        </p:txBody>
      </p:sp>
      <p:sp>
        <p:nvSpPr>
          <p:cNvPr id="19459" name="Content Placeholder 2"/>
          <p:cNvSpPr>
            <a:spLocks noGrp="1"/>
          </p:cNvSpPr>
          <p:nvPr>
            <p:ph idx="1"/>
          </p:nvPr>
        </p:nvSpPr>
        <p:spPr>
          <a:xfrm>
            <a:off x="228600" y="1447800"/>
            <a:ext cx="8610600" cy="4876800"/>
          </a:xfrm>
        </p:spPr>
        <p:txBody>
          <a:bodyPr/>
          <a:lstStyle/>
          <a:p>
            <a:pPr eaLnBrk="1" hangingPunct="1"/>
            <a:r>
              <a:rPr lang="en-US" dirty="0">
                <a:solidFill>
                  <a:srgbClr val="000000"/>
                </a:solidFill>
                <a:latin typeface="Tahoma" charset="0"/>
                <a:ea typeface="ＭＳ Ｐゴシック" charset="0"/>
                <a:cs typeface="ＭＳ Ｐゴシック" charset="0"/>
              </a:rPr>
              <a:t>Major Trends Affecting Main Memory</a:t>
            </a:r>
          </a:p>
          <a:p>
            <a:pPr eaLnBrk="1" hangingPunct="1"/>
            <a:r>
              <a:rPr lang="en-US" dirty="0">
                <a:latin typeface="Tahoma" charset="0"/>
                <a:ea typeface="ＭＳ Ｐゴシック" charset="0"/>
                <a:cs typeface="ＭＳ Ｐゴシック" charset="0"/>
              </a:rPr>
              <a:t>The Need for Intelligent Memory Controllers</a:t>
            </a:r>
          </a:p>
          <a:p>
            <a:pPr lvl="1" eaLnBrk="1" hangingPunct="1"/>
            <a:r>
              <a:rPr lang="en-US" dirty="0">
                <a:latin typeface="Tahoma" charset="0"/>
                <a:ea typeface="ＭＳ Ｐゴシック" charset="0"/>
                <a:cs typeface="ＭＳ Ｐゴシック" charset="0"/>
              </a:rPr>
              <a:t>Bottom Up: Push from Circuits and Devices</a:t>
            </a:r>
          </a:p>
          <a:p>
            <a:pPr lvl="1" eaLnBrk="1" hangingPunct="1"/>
            <a:r>
              <a:rPr lang="en-US" dirty="0">
                <a:latin typeface="Tahoma" charset="0"/>
                <a:ea typeface="ＭＳ Ｐゴシック" charset="0"/>
                <a:cs typeface="ＭＳ Ｐゴシック" charset="0"/>
              </a:rPr>
              <a:t>Top Down: Pull from Systems and Applications </a:t>
            </a:r>
          </a:p>
          <a:p>
            <a:pPr eaLnBrk="1" hangingPunct="1"/>
            <a:r>
              <a:rPr lang="en-US" dirty="0">
                <a:solidFill>
                  <a:srgbClr val="0000FF"/>
                </a:solidFill>
                <a:latin typeface="Tahoma" charset="0"/>
                <a:ea typeface="ＭＳ Ｐゴシック" charset="0"/>
                <a:cs typeface="ＭＳ Ｐゴシック" charset="0"/>
              </a:rPr>
              <a:t>Processing in Memory: Two Directions</a:t>
            </a:r>
          </a:p>
          <a:p>
            <a:pPr lvl="1" eaLnBrk="1" hangingPunct="1"/>
            <a:r>
              <a:rPr lang="en-US" dirty="0">
                <a:latin typeface="Tahoma" charset="0"/>
                <a:ea typeface="ＭＳ Ｐゴシック" charset="0"/>
                <a:cs typeface="ＭＳ Ｐゴシック" charset="0"/>
              </a:rPr>
              <a:t>Minimally Changing Memory Chips</a:t>
            </a:r>
          </a:p>
          <a:p>
            <a:pPr lvl="1" eaLnBrk="1" hangingPunct="1"/>
            <a:r>
              <a:rPr lang="en-US" dirty="0">
                <a:solidFill>
                  <a:srgbClr val="0000FF"/>
                </a:solidFill>
                <a:latin typeface="Tahoma" charset="0"/>
                <a:ea typeface="ＭＳ Ｐゴシック" charset="0"/>
                <a:cs typeface="ＭＳ Ｐゴシック" charset="0"/>
              </a:rPr>
              <a:t>Exploiting 3D-Stacked Memory</a:t>
            </a:r>
          </a:p>
          <a:p>
            <a:pPr eaLnBrk="1" hangingPunct="1"/>
            <a:r>
              <a:rPr lang="en-US" dirty="0">
                <a:latin typeface="Tahoma" charset="0"/>
                <a:ea typeface="ＭＳ Ｐゴシック" charset="0"/>
                <a:cs typeface="ＭＳ Ｐゴシック" charset="0"/>
              </a:rPr>
              <a:t>How to Enable Adoption of Processing in Memory</a:t>
            </a:r>
          </a:p>
          <a:p>
            <a:pPr eaLnBrk="1" hangingPunct="1"/>
            <a:r>
              <a:rPr lang="en-US" dirty="0">
                <a:latin typeface="Tahoma" charset="0"/>
                <a:ea typeface="ＭＳ Ｐゴシック" charset="0"/>
                <a:cs typeface="ＭＳ Ｐゴシック" charset="0"/>
              </a:rPr>
              <a:t>Conclusion</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A419BFC-0704-824A-8642-CF6757650AC5}" type="slidenum">
              <a:rPr lang="en-US" sz="1600">
                <a:solidFill>
                  <a:srgbClr val="000000"/>
                </a:solidFill>
                <a:latin typeface="Garamond" charset="0"/>
              </a:rPr>
              <a:pPr eaLnBrk="1" hangingPunct="1"/>
              <a:t>69</a:t>
            </a:fld>
            <a:endParaRPr lang="en-US" sz="1600">
              <a:solidFill>
                <a:srgbClr val="000000"/>
              </a:solidFill>
              <a:latin typeface="Garamond" charset="0"/>
            </a:endParaRPr>
          </a:p>
        </p:txBody>
      </p:sp>
    </p:spTree>
    <p:extLst>
      <p:ext uri="{BB962C8B-B14F-4D97-AF65-F5344CB8AC3E}">
        <p14:creationId xmlns:p14="http://schemas.microsoft.com/office/powerpoint/2010/main" val="937066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and Opportunity</a:t>
            </a:r>
          </a:p>
        </p:txBody>
      </p:sp>
      <p:sp>
        <p:nvSpPr>
          <p:cNvPr id="3" name="Content Placeholder 2"/>
          <p:cNvSpPr>
            <a:spLocks noGrp="1"/>
          </p:cNvSpPr>
          <p:nvPr>
            <p:ph idx="1"/>
          </p:nvPr>
        </p:nvSpPr>
        <p:spPr>
          <a:xfrm>
            <a:off x="228600" y="1219200"/>
            <a:ext cx="8610600" cy="5029200"/>
          </a:xfrm>
        </p:spPr>
        <p:txBody>
          <a:bodyPr/>
          <a:lstStyle/>
          <a:p>
            <a:r>
              <a:rPr lang="en-US" dirty="0">
                <a:solidFill>
                  <a:srgbClr val="0432FF"/>
                </a:solidFill>
              </a:rPr>
              <a:t>High latency and high energy caused by data movement</a:t>
            </a:r>
          </a:p>
          <a:p>
            <a:pPr lvl="1"/>
            <a:r>
              <a:rPr lang="en-US" dirty="0"/>
              <a:t>Long, energy-hungry interconnects</a:t>
            </a:r>
          </a:p>
          <a:p>
            <a:pPr lvl="1"/>
            <a:r>
              <a:rPr lang="en-US" dirty="0"/>
              <a:t>Energy-hungry electrical interfaces</a:t>
            </a:r>
          </a:p>
          <a:p>
            <a:pPr lvl="1"/>
            <a:r>
              <a:rPr lang="en-US" dirty="0"/>
              <a:t>Movement of large amounts of data</a:t>
            </a:r>
          </a:p>
          <a:p>
            <a:pPr lvl="1"/>
            <a:endParaRPr lang="en-US" dirty="0"/>
          </a:p>
          <a:p>
            <a:r>
              <a:rPr lang="en-US" dirty="0"/>
              <a:t>Opportunity: </a:t>
            </a:r>
            <a:r>
              <a:rPr lang="en-US" dirty="0">
                <a:solidFill>
                  <a:srgbClr val="FF0000"/>
                </a:solidFill>
              </a:rPr>
              <a:t>Minimize data movement by performing computation directly where the data resides</a:t>
            </a:r>
          </a:p>
          <a:p>
            <a:pPr lvl="1"/>
            <a:r>
              <a:rPr lang="en-US" dirty="0"/>
              <a:t>Processing in memory (PIM)</a:t>
            </a:r>
          </a:p>
          <a:p>
            <a:pPr lvl="1"/>
            <a:r>
              <a:rPr lang="en-US" dirty="0"/>
              <a:t>In-memory computation/processing</a:t>
            </a:r>
          </a:p>
          <a:p>
            <a:pPr lvl="1"/>
            <a:r>
              <a:rPr lang="en-US" dirty="0"/>
              <a:t>Near-data processing (NDP)</a:t>
            </a:r>
          </a:p>
          <a:p>
            <a:pPr lvl="1"/>
            <a:r>
              <a:rPr lang="en-US" dirty="0"/>
              <a:t>General concept applicable to any data storage &amp; movement unit (caches, SSDs, main memory, network, controllers)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5386330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68760"/>
            <a:ext cx="7924800" cy="1752600"/>
          </a:xfrm>
        </p:spPr>
        <p:txBody>
          <a:bodyPr/>
          <a:lstStyle/>
          <a:p>
            <a:r>
              <a:rPr lang="en-US" sz="6000" dirty="0"/>
              <a:t>Processing in Memory:</a:t>
            </a:r>
            <a:br>
              <a:rPr lang="en-US" sz="6000" dirty="0"/>
            </a:br>
            <a:r>
              <a:rPr lang="en-US" sz="6000"/>
              <a:t>		Two </a:t>
            </a:r>
            <a:r>
              <a:rPr lang="en-US" sz="6000" dirty="0"/>
              <a:t>Approaches</a:t>
            </a:r>
            <a:endParaRPr lang="en-US" sz="6000" b="1" dirty="0"/>
          </a:p>
        </p:txBody>
      </p:sp>
      <p:sp>
        <p:nvSpPr>
          <p:cNvPr id="3" name="Subtitle 2"/>
          <p:cNvSpPr>
            <a:spLocks noGrp="1"/>
          </p:cNvSpPr>
          <p:nvPr>
            <p:ph type="subTitle" idx="1"/>
          </p:nvPr>
        </p:nvSpPr>
        <p:spPr>
          <a:xfrm>
            <a:off x="685800" y="4484712"/>
            <a:ext cx="7848600" cy="1752600"/>
          </a:xfrm>
        </p:spPr>
        <p:txBody>
          <a:bodyPr/>
          <a:lstStyle/>
          <a:p>
            <a:pPr algn="l"/>
            <a:r>
              <a:rPr lang="en-US" sz="3600" dirty="0"/>
              <a:t>1. Minimally changing memory chips</a:t>
            </a:r>
          </a:p>
          <a:p>
            <a:pPr algn="l"/>
            <a:r>
              <a:rPr lang="en-US" sz="3600" dirty="0">
                <a:solidFill>
                  <a:srgbClr val="0000FF"/>
                </a:solidFill>
              </a:rPr>
              <a:t>2. Exploiting 3D-stacked memory</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CAD05-5F98-C240-A41D-E171A6304933}"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mn-cs"/>
            </a:endParaRPr>
          </a:p>
        </p:txBody>
      </p:sp>
    </p:spTree>
    <p:extLst>
      <p:ext uri="{BB962C8B-B14F-4D97-AF65-F5344CB8AC3E}">
        <p14:creationId xmlns:p14="http://schemas.microsoft.com/office/powerpoint/2010/main" val="2895864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Opportunity: 3D-Stacked </a:t>
            </a:r>
            <a:r>
              <a:rPr lang="en-US" dirty="0" err="1"/>
              <a:t>Logic+Memory</a:t>
            </a:r>
            <a:endParaRPr lang="en-US" dirty="0"/>
          </a:p>
        </p:txBody>
      </p:sp>
      <p:sp>
        <p:nvSpPr>
          <p:cNvPr id="3" name="Content Placeholder 2"/>
          <p:cNvSpPr>
            <a:spLocks noGrp="1"/>
          </p:cNvSpPr>
          <p:nvPr>
            <p:ph idx="1"/>
          </p:nvPr>
        </p:nvSpPr>
        <p:spPr>
          <a:xfrm>
            <a:off x="228600" y="1124744"/>
            <a:ext cx="8610600" cy="5123656"/>
          </a:xfrm>
        </p:spPr>
        <p:txBody>
          <a:bodyPr/>
          <a:lstStyle/>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71</a:t>
            </a:fld>
            <a:endParaRPr lang="en-US" altLang="en-US">
              <a:solidFill>
                <a:srgbClr val="000000"/>
              </a:solidFill>
            </a:endParaRPr>
          </a:p>
        </p:txBody>
      </p:sp>
      <p:pic>
        <p:nvPicPr>
          <p:cNvPr id="6" name="Picture 5"/>
          <p:cNvPicPr>
            <a:picLocks noChangeAspect="1"/>
          </p:cNvPicPr>
          <p:nvPr/>
        </p:nvPicPr>
        <p:blipFill>
          <a:blip r:embed="rId2"/>
          <a:stretch>
            <a:fillRect/>
          </a:stretch>
        </p:blipFill>
        <p:spPr>
          <a:xfrm>
            <a:off x="107504" y="1286520"/>
            <a:ext cx="7772400" cy="1422400"/>
          </a:xfrm>
          <a:prstGeom prst="rect">
            <a:avLst/>
          </a:prstGeom>
        </p:spPr>
      </p:pic>
      <p:pic>
        <p:nvPicPr>
          <p:cNvPr id="5" name="Picture 2" descr="http://www.extremetech.com/wp-content/uploads/2013/09/hybrid_memory_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068960"/>
            <a:ext cx="5040560" cy="3619122"/>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6040851" y="4509120"/>
            <a:ext cx="795898" cy="369332"/>
          </a:xfrm>
          <a:prstGeom prst="rect">
            <a:avLst/>
          </a:prstGeom>
          <a:noFill/>
        </p:spPr>
        <p:txBody>
          <a:bodyPr wrap="none" rtlCol="0">
            <a:spAutoFit/>
          </a:bodyPr>
          <a:lstStyle/>
          <a:p>
            <a:r>
              <a:rPr lang="en-US" b="1" dirty="0">
                <a:solidFill>
                  <a:srgbClr val="4D5494"/>
                </a:solidFill>
              </a:rPr>
              <a:t>Logic</a:t>
            </a:r>
          </a:p>
        </p:txBody>
      </p:sp>
      <p:sp>
        <p:nvSpPr>
          <p:cNvPr id="9" name="TextBox 8"/>
          <p:cNvSpPr txBox="1"/>
          <p:nvPr/>
        </p:nvSpPr>
        <p:spPr>
          <a:xfrm>
            <a:off x="5968843" y="4005064"/>
            <a:ext cx="1123437" cy="369332"/>
          </a:xfrm>
          <a:prstGeom prst="rect">
            <a:avLst/>
          </a:prstGeom>
          <a:noFill/>
        </p:spPr>
        <p:txBody>
          <a:bodyPr wrap="none" rtlCol="0">
            <a:spAutoFit/>
          </a:bodyPr>
          <a:lstStyle/>
          <a:p>
            <a:r>
              <a:rPr lang="en-US" b="1" dirty="0">
                <a:solidFill>
                  <a:srgbClr val="E5B62F"/>
                </a:solidFill>
              </a:rPr>
              <a:t>Memory</a:t>
            </a:r>
          </a:p>
        </p:txBody>
      </p:sp>
      <p:sp>
        <p:nvSpPr>
          <p:cNvPr id="7" name="TextBox 6"/>
          <p:cNvSpPr txBox="1"/>
          <p:nvPr/>
        </p:nvSpPr>
        <p:spPr>
          <a:xfrm>
            <a:off x="5670854" y="5527630"/>
            <a:ext cx="3161058" cy="646331"/>
          </a:xfrm>
          <a:prstGeom prst="rect">
            <a:avLst/>
          </a:prstGeom>
          <a:noFill/>
        </p:spPr>
        <p:txBody>
          <a:bodyPr wrap="none" rtlCol="0">
            <a:spAutoFit/>
          </a:bodyPr>
          <a:lstStyle/>
          <a:p>
            <a:r>
              <a:rPr lang="en-US" dirty="0">
                <a:solidFill>
                  <a:srgbClr val="FF0000"/>
                </a:solidFill>
              </a:rPr>
              <a:t>Other “True 3D” technologies</a:t>
            </a:r>
          </a:p>
          <a:p>
            <a:r>
              <a:rPr lang="en-US" dirty="0">
                <a:solidFill>
                  <a:srgbClr val="FF0000"/>
                </a:solidFill>
              </a:rPr>
              <a:t>under development</a:t>
            </a:r>
          </a:p>
        </p:txBody>
      </p:sp>
    </p:spTree>
    <p:extLst>
      <p:ext uri="{BB962C8B-B14F-4D97-AF65-F5344CB8AC3E}">
        <p14:creationId xmlns:p14="http://schemas.microsoft.com/office/powerpoint/2010/main" val="1337289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Landscape (circa 2015)</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72</a:t>
            </a:fld>
            <a:endParaRPr lang="en-US" altLang="en-US">
              <a:solidFill>
                <a:srgbClr val="000000"/>
              </a:solidFill>
            </a:endParaRPr>
          </a:p>
        </p:txBody>
      </p:sp>
      <p:pic>
        <p:nvPicPr>
          <p:cNvPr id="5" name="Picture 4"/>
          <p:cNvPicPr>
            <a:picLocks noChangeAspect="1"/>
          </p:cNvPicPr>
          <p:nvPr/>
        </p:nvPicPr>
        <p:blipFill>
          <a:blip r:embed="rId2"/>
          <a:stretch>
            <a:fillRect/>
          </a:stretch>
        </p:blipFill>
        <p:spPr>
          <a:xfrm>
            <a:off x="144016" y="1052736"/>
            <a:ext cx="8460432" cy="4703828"/>
          </a:xfrm>
          <a:prstGeom prst="rect">
            <a:avLst/>
          </a:prstGeom>
        </p:spPr>
      </p:pic>
      <p:sp>
        <p:nvSpPr>
          <p:cNvPr id="6" name="Rectangle 5"/>
          <p:cNvSpPr/>
          <p:nvPr/>
        </p:nvSpPr>
        <p:spPr>
          <a:xfrm>
            <a:off x="-72008" y="6011996"/>
            <a:ext cx="9468544" cy="369332"/>
          </a:xfrm>
          <a:prstGeom prst="rect">
            <a:avLst/>
          </a:prstGeom>
        </p:spPr>
        <p:txBody>
          <a:bodyPr wrap="square">
            <a:spAutoFit/>
          </a:bodyPr>
          <a:lstStyle/>
          <a:p>
            <a:pPr lvl="1"/>
            <a:r>
              <a:rPr lang="en-US" dirty="0">
                <a:solidFill>
                  <a:srgbClr val="000000"/>
                </a:solidFill>
              </a:rPr>
              <a:t>Kim+, “</a:t>
            </a:r>
            <a:r>
              <a:rPr lang="en-US" dirty="0">
                <a:solidFill>
                  <a:srgbClr val="0000FF"/>
                </a:solidFill>
              </a:rPr>
              <a:t>Ramulator: A Flexible and Extensible DRAM Simulator</a:t>
            </a:r>
            <a:r>
              <a:rPr lang="en-US" dirty="0">
                <a:solidFill>
                  <a:srgbClr val="000000"/>
                </a:solidFill>
              </a:rPr>
              <a:t>”, IEEE CAL 2015.</a:t>
            </a:r>
          </a:p>
        </p:txBody>
      </p:sp>
      <p:sp>
        <p:nvSpPr>
          <p:cNvPr id="7" name="Rectangle 6"/>
          <p:cNvSpPr/>
          <p:nvPr/>
        </p:nvSpPr>
        <p:spPr>
          <a:xfrm>
            <a:off x="323528" y="3284984"/>
            <a:ext cx="7992888" cy="6480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Tree>
    <p:extLst>
      <p:ext uri="{BB962C8B-B14F-4D97-AF65-F5344CB8AC3E}">
        <p14:creationId xmlns:p14="http://schemas.microsoft.com/office/powerpoint/2010/main" val="256608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Questions in 3D-Stacked PIM</a:t>
            </a:r>
          </a:p>
        </p:txBody>
      </p:sp>
      <p:sp>
        <p:nvSpPr>
          <p:cNvPr id="3" name="Content Placeholder 2"/>
          <p:cNvSpPr>
            <a:spLocks noGrp="1"/>
          </p:cNvSpPr>
          <p:nvPr>
            <p:ph idx="1"/>
          </p:nvPr>
        </p:nvSpPr>
        <p:spPr>
          <a:xfrm>
            <a:off x="228600" y="1196752"/>
            <a:ext cx="8610600" cy="5051648"/>
          </a:xfrm>
        </p:spPr>
        <p:txBody>
          <a:bodyPr/>
          <a:lstStyle/>
          <a:p>
            <a:r>
              <a:rPr lang="en-US" dirty="0"/>
              <a:t>How can we accelerate important applications if we use         </a:t>
            </a:r>
            <a:r>
              <a:rPr lang="en-US" dirty="0">
                <a:solidFill>
                  <a:srgbClr val="0000FF"/>
                </a:solidFill>
              </a:rPr>
              <a:t>3D-stacked memory as a coarse-grained accelerator</a:t>
            </a:r>
            <a:r>
              <a:rPr lang="en-US" dirty="0"/>
              <a:t>?</a:t>
            </a:r>
          </a:p>
          <a:p>
            <a:pPr lvl="1"/>
            <a:r>
              <a:rPr lang="en-US" dirty="0"/>
              <a:t>what is the architecture and programming model?</a:t>
            </a:r>
          </a:p>
          <a:p>
            <a:pPr lvl="1"/>
            <a:r>
              <a:rPr lang="en-US" dirty="0"/>
              <a:t>what are the mechanisms for acceleration?</a:t>
            </a:r>
          </a:p>
          <a:p>
            <a:pPr lvl="1"/>
            <a:endParaRPr lang="en-US" dirty="0"/>
          </a:p>
          <a:p>
            <a:pPr lvl="1"/>
            <a:endParaRPr lang="en-US" dirty="0"/>
          </a:p>
          <a:p>
            <a:r>
              <a:rPr lang="en-US" dirty="0"/>
              <a:t>What is the </a:t>
            </a:r>
            <a:r>
              <a:rPr lang="en-US" dirty="0">
                <a:solidFill>
                  <a:srgbClr val="0000FF"/>
                </a:solidFill>
              </a:rPr>
              <a:t>minimal processing-in-memory support </a:t>
            </a:r>
            <a:r>
              <a:rPr lang="en-US" dirty="0"/>
              <a:t>we can provide?</a:t>
            </a:r>
          </a:p>
          <a:p>
            <a:pPr lvl="1"/>
            <a:r>
              <a:rPr lang="en-US" dirty="0"/>
              <a:t>without changing the system significantly</a:t>
            </a:r>
          </a:p>
          <a:p>
            <a:pPr lvl="1"/>
            <a:r>
              <a:rPr lang="en-US" dirty="0"/>
              <a:t>while achieving significant benefits</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73</a:t>
            </a:fld>
            <a:endParaRPr lang="en-US" altLang="en-US">
              <a:solidFill>
                <a:srgbClr val="000000"/>
              </a:solidFill>
            </a:endParaRPr>
          </a:p>
        </p:txBody>
      </p:sp>
      <p:sp>
        <p:nvSpPr>
          <p:cNvPr id="5" name="Rectangle 4"/>
          <p:cNvSpPr/>
          <p:nvPr/>
        </p:nvSpPr>
        <p:spPr>
          <a:xfrm>
            <a:off x="539552" y="1196752"/>
            <a:ext cx="8280920" cy="792088"/>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1046551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4200" dirty="0"/>
              <a:t>Graph Processing</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74</a:t>
            </a:fld>
            <a:endParaRPr lang="en-US"/>
          </a:p>
        </p:txBody>
      </p:sp>
      <p:sp>
        <p:nvSpPr>
          <p:cNvPr id="5" name="내용 개체 틀 2"/>
          <p:cNvSpPr txBox="1">
            <a:spLocks/>
          </p:cNvSpPr>
          <p:nvPr/>
        </p:nvSpPr>
        <p:spPr bwMode="auto">
          <a:xfrm>
            <a:off x="228600" y="1124744"/>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a:buClr>
                <a:srgbClr val="CC9900"/>
              </a:buClr>
            </a:pPr>
            <a:r>
              <a:rPr lang="en-US" altLang="ko-KR" dirty="0">
                <a:solidFill>
                  <a:srgbClr val="000000"/>
                </a:solidFill>
              </a:rPr>
              <a:t>Large graphs are everywhere (circa 2015)</a:t>
            </a:r>
          </a:p>
          <a:p>
            <a:pPr>
              <a:buClr>
                <a:srgbClr val="CC9900"/>
              </a:buClr>
            </a:pPr>
            <a:endParaRPr lang="en-US" altLang="ko-KR" sz="1800" dirty="0">
              <a:solidFill>
                <a:srgbClr val="000000"/>
              </a:solidFill>
            </a:endParaRPr>
          </a:p>
          <a:p>
            <a:pPr>
              <a:buClr>
                <a:srgbClr val="CC9900"/>
              </a:buClr>
            </a:pPr>
            <a:endParaRPr lang="en-US" altLang="ko-KR" sz="1800" dirty="0">
              <a:solidFill>
                <a:srgbClr val="000000"/>
              </a:solidFill>
            </a:endParaRPr>
          </a:p>
          <a:p>
            <a:pPr>
              <a:buClr>
                <a:srgbClr val="CC9900"/>
              </a:buClr>
            </a:pPr>
            <a:endParaRPr lang="en-US" altLang="ko-KR" sz="1800" dirty="0">
              <a:solidFill>
                <a:srgbClr val="000000"/>
              </a:solidFill>
            </a:endParaRPr>
          </a:p>
          <a:p>
            <a:pPr>
              <a:buClr>
                <a:srgbClr val="CC9900"/>
              </a:buClr>
            </a:pPr>
            <a:endParaRPr lang="en-US" altLang="ko-KR" dirty="0">
              <a:solidFill>
                <a:srgbClr val="000000"/>
              </a:solidFill>
            </a:endParaRPr>
          </a:p>
          <a:p>
            <a:pPr>
              <a:buClr>
                <a:srgbClr val="CC9900"/>
              </a:buClr>
            </a:pPr>
            <a:endParaRPr lang="en-US" altLang="ko-KR" dirty="0">
              <a:solidFill>
                <a:srgbClr val="000000"/>
              </a:solidFill>
            </a:endParaRPr>
          </a:p>
          <a:p>
            <a:pPr marL="0" indent="0">
              <a:buClr>
                <a:srgbClr val="CC9900"/>
              </a:buClr>
              <a:buFont typeface="Wingdings" charset="0"/>
              <a:buNone/>
            </a:pPr>
            <a:endParaRPr lang="en-US" altLang="ko-KR" sz="2000" dirty="0">
              <a:solidFill>
                <a:srgbClr val="000000"/>
              </a:solidFill>
            </a:endParaRPr>
          </a:p>
          <a:p>
            <a:pPr>
              <a:buClr>
                <a:srgbClr val="CC9900"/>
              </a:buClr>
            </a:pPr>
            <a:r>
              <a:rPr lang="en-US" altLang="ko-KR" dirty="0">
                <a:solidFill>
                  <a:srgbClr val="000000"/>
                </a:solidFill>
              </a:rPr>
              <a:t>Scalable large-scale graph processing is challenging</a:t>
            </a:r>
            <a:endParaRPr lang="ko-KR" altLang="en-US" dirty="0">
              <a:solidFill>
                <a:srgbClr val="000000"/>
              </a:solidFill>
            </a:endParaRPr>
          </a:p>
        </p:txBody>
      </p:sp>
      <p:grpSp>
        <p:nvGrpSpPr>
          <p:cNvPr id="6" name="그룹 7"/>
          <p:cNvGrpSpPr/>
          <p:nvPr/>
        </p:nvGrpSpPr>
        <p:grpSpPr>
          <a:xfrm>
            <a:off x="832673" y="1777556"/>
            <a:ext cx="7716092" cy="1519994"/>
            <a:chOff x="832673" y="2141219"/>
            <a:chExt cx="7716092" cy="1519994"/>
          </a:xfrm>
        </p:grpSpPr>
        <p:sp>
          <p:nvSpPr>
            <p:cNvPr id="7" name="TextBox 3"/>
            <p:cNvSpPr txBox="1"/>
            <p:nvPr/>
          </p:nvSpPr>
          <p:spPr>
            <a:xfrm>
              <a:off x="832673" y="3014882"/>
              <a:ext cx="1764778"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dirty="0">
                  <a:solidFill>
                    <a:srgbClr val="000000"/>
                  </a:solidFill>
                </a:rPr>
                <a:t>36 Million </a:t>
              </a:r>
            </a:p>
            <a:p>
              <a:pPr algn="ctr"/>
              <a:r>
                <a:rPr lang="en-US" dirty="0">
                  <a:solidFill>
                    <a:srgbClr val="000000"/>
                  </a:solidFill>
                </a:rPr>
                <a:t>Wikipedia Pages</a:t>
              </a:r>
            </a:p>
          </p:txBody>
        </p:sp>
        <p:sp>
          <p:nvSpPr>
            <p:cNvPr id="8" name="TextBox 5"/>
            <p:cNvSpPr txBox="1"/>
            <p:nvPr/>
          </p:nvSpPr>
          <p:spPr>
            <a:xfrm>
              <a:off x="2842663" y="3014882"/>
              <a:ext cx="1702134"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dirty="0">
                  <a:solidFill>
                    <a:srgbClr val="000000"/>
                  </a:solidFill>
                </a:rPr>
                <a:t>1.4 Billion</a:t>
              </a:r>
            </a:p>
            <a:p>
              <a:pPr algn="ctr"/>
              <a:r>
                <a:rPr lang="en-US" dirty="0">
                  <a:solidFill>
                    <a:srgbClr val="000000"/>
                  </a:solidFill>
                </a:rPr>
                <a:t>Facebook Users</a:t>
              </a:r>
            </a:p>
          </p:txBody>
        </p:sp>
        <p:sp>
          <p:nvSpPr>
            <p:cNvPr id="9" name="TextBox 5"/>
            <p:cNvSpPr txBox="1"/>
            <p:nvPr/>
          </p:nvSpPr>
          <p:spPr>
            <a:xfrm>
              <a:off x="5023819" y="3014882"/>
              <a:ext cx="1420389"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dirty="0">
                  <a:solidFill>
                    <a:srgbClr val="000000"/>
                  </a:solidFill>
                </a:rPr>
                <a:t>300 Million</a:t>
              </a:r>
            </a:p>
            <a:p>
              <a:pPr algn="ctr"/>
              <a:r>
                <a:rPr lang="en-US" dirty="0">
                  <a:solidFill>
                    <a:srgbClr val="000000"/>
                  </a:solidFill>
                </a:rPr>
                <a:t>Twitter Users</a:t>
              </a:r>
            </a:p>
          </p:txBody>
        </p:sp>
        <p:pic>
          <p:nvPicPr>
            <p:cNvPr id="10" name="Picture 2" descr="http://www.bioteams.com/images/wikipedia_as_a.jpg"/>
            <p:cNvPicPr>
              <a:picLocks noChangeAspect="1" noChangeArrowheads="1"/>
            </p:cNvPicPr>
            <p:nvPr/>
          </p:nvPicPr>
          <p:blipFill>
            <a:blip r:embed="rId2" cstate="print"/>
            <a:srcRect/>
            <a:stretch>
              <a:fillRect/>
            </a:stretch>
          </p:blipFill>
          <p:spPr bwMode="auto">
            <a:xfrm>
              <a:off x="1221470" y="2141219"/>
              <a:ext cx="881698" cy="881700"/>
            </a:xfrm>
            <a:prstGeom prst="rect">
              <a:avLst/>
            </a:prstGeom>
            <a:noFill/>
          </p:spPr>
        </p:pic>
        <p:pic>
          <p:nvPicPr>
            <p:cNvPr id="11" name="Picture 8" descr="http://jchutchins.net/site/wp-content/uploads/2009/06/facebook-logo.jpg"/>
            <p:cNvPicPr>
              <a:picLocks noChangeAspect="1" noChangeArrowheads="1"/>
            </p:cNvPicPr>
            <p:nvPr/>
          </p:nvPicPr>
          <p:blipFill>
            <a:blip r:embed="rId3" cstate="print"/>
            <a:srcRect/>
            <a:stretch>
              <a:fillRect/>
            </a:stretch>
          </p:blipFill>
          <p:spPr bwMode="auto">
            <a:xfrm>
              <a:off x="2873087" y="2262268"/>
              <a:ext cx="1699935" cy="639600"/>
            </a:xfrm>
            <a:prstGeom prst="rect">
              <a:avLst/>
            </a:prstGeom>
            <a:noFill/>
          </p:spPr>
        </p:pic>
        <p:pic>
          <p:nvPicPr>
            <p:cNvPr id="12" name="Picture 10" descr="http://asset3.itsnicethat.com/system/files/062012/4fd07cea5c3e3c0d810000db/img_col_main/Twitternew.jpg?135457642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104" t="20452" r="24614" b="18303"/>
            <a:stretch/>
          </p:blipFill>
          <p:spPr bwMode="auto">
            <a:xfrm>
              <a:off x="5311851" y="2226563"/>
              <a:ext cx="844326" cy="71101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descr="https://pbs.twimg.com/profile_images/1550954462/instagramIcon_400x4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2174" y="2193963"/>
              <a:ext cx="776210" cy="77621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5"/>
            <p:cNvSpPr txBox="1"/>
            <p:nvPr/>
          </p:nvSpPr>
          <p:spPr>
            <a:xfrm>
              <a:off x="6731793" y="3014882"/>
              <a:ext cx="1816972" cy="646331"/>
            </a:xfrm>
            <a:prstGeom prst="rect">
              <a:avLst/>
            </a:prstGeom>
            <a:noFill/>
          </p:spPr>
          <p:txBody>
            <a:bodyPr wrap="non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dirty="0">
                  <a:solidFill>
                    <a:srgbClr val="000000"/>
                  </a:solidFill>
                </a:rPr>
                <a:t>30 Billion</a:t>
              </a:r>
            </a:p>
            <a:p>
              <a:pPr algn="ctr"/>
              <a:r>
                <a:rPr lang="en-US" dirty="0">
                  <a:solidFill>
                    <a:srgbClr val="000000"/>
                  </a:solidFill>
                </a:rPr>
                <a:t>Instagram Photos</a:t>
              </a:r>
            </a:p>
          </p:txBody>
        </p:sp>
      </p:grpSp>
      <p:graphicFrame>
        <p:nvGraphicFramePr>
          <p:cNvPr id="15" name="내용 개체 틀 5"/>
          <p:cNvGraphicFramePr>
            <a:graphicFrameLocks/>
          </p:cNvGraphicFramePr>
          <p:nvPr>
            <p:extLst/>
          </p:nvPr>
        </p:nvGraphicFramePr>
        <p:xfrm>
          <a:off x="832672" y="4149080"/>
          <a:ext cx="7854127" cy="2237361"/>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직선 화살표 연결선 6"/>
          <p:cNvCxnSpPr/>
          <p:nvPr/>
        </p:nvCxnSpPr>
        <p:spPr>
          <a:xfrm flipH="1">
            <a:off x="5148066" y="5219239"/>
            <a:ext cx="33415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9804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Bottlenecks in Graph Processing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75</a:t>
            </a:fld>
            <a:endParaRPr lang="en-US" altLang="en-US">
              <a:solidFill>
                <a:srgbClr val="000000"/>
              </a:solidFill>
            </a:endParaRPr>
          </a:p>
        </p:txBody>
      </p:sp>
      <p:sp>
        <p:nvSpPr>
          <p:cNvPr id="43" name="직사각형 7"/>
          <p:cNvSpPr/>
          <p:nvPr/>
        </p:nvSpPr>
        <p:spPr>
          <a:xfrm>
            <a:off x="1032425" y="2060589"/>
            <a:ext cx="4129087" cy="39240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 name="내용 개체 틀 4"/>
          <p:cNvSpPr txBox="1">
            <a:spLocks/>
          </p:cNvSpPr>
          <p:nvPr/>
        </p:nvSpPr>
        <p:spPr>
          <a:xfrm>
            <a:off x="522348" y="1189524"/>
            <a:ext cx="7578044" cy="2123658"/>
          </a:xfrm>
          <a:prstGeom prst="rect">
            <a:avLst/>
          </a:prstGeom>
        </p:spPr>
        <p:txBody>
          <a:bodyPr vert="horz" lIns="91440" tIns="45720" rIns="91440" bIns="45720" rtlCol="0">
            <a:spAutoFit/>
          </a:bodyPr>
          <a:lst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buFont typeface="Arial" pitchFamily="34" charset="0"/>
              <a:buNone/>
              <a:defRPr/>
            </a:pPr>
            <a:r>
              <a:rPr lang="en-US" altLang="ko-KR" sz="2400" b="1" dirty="0">
                <a:solidFill>
                  <a:sysClr val="windowText" lastClr="000000"/>
                </a:solidFill>
                <a:latin typeface="Calibri"/>
                <a:ea typeface="나눔고딕"/>
              </a:rPr>
              <a:t>for</a:t>
            </a:r>
            <a:r>
              <a:rPr lang="en-US" altLang="ko-KR" sz="2400" dirty="0">
                <a:solidFill>
                  <a:sysClr val="windowText" lastClr="000000"/>
                </a:solidFill>
                <a:latin typeface="Calibri"/>
                <a:ea typeface="나눔고딕"/>
              </a:rPr>
              <a:t> (v: </a:t>
            </a:r>
            <a:r>
              <a:rPr lang="en-US" altLang="ko-KR" sz="2400" dirty="0" err="1">
                <a:solidFill>
                  <a:sysClr val="windowText" lastClr="000000"/>
                </a:solidFill>
                <a:latin typeface="Calibri"/>
                <a:ea typeface="나눔고딕"/>
              </a:rPr>
              <a:t>graph.vertices</a:t>
            </a:r>
            <a:r>
              <a:rPr lang="en-US" altLang="ko-KR" sz="2400" dirty="0">
                <a:solidFill>
                  <a:sysClr val="windowText" lastClr="000000"/>
                </a:solidFill>
                <a:latin typeface="Calibri"/>
                <a:ea typeface="나눔고딕"/>
              </a:rPr>
              <a:t>) {</a:t>
            </a:r>
          </a:p>
          <a:p>
            <a:pPr marL="0" indent="0">
              <a:lnSpc>
                <a:spcPct val="110000"/>
              </a:lnSpc>
              <a:spcBef>
                <a:spcPts val="0"/>
              </a:spcBef>
              <a:buFont typeface="Arial" pitchFamily="34" charset="0"/>
              <a:buNone/>
              <a:defRPr/>
            </a:pPr>
            <a:r>
              <a:rPr lang="en-US" altLang="ko-KR" sz="2400" b="1" dirty="0">
                <a:solidFill>
                  <a:sysClr val="windowText" lastClr="000000"/>
                </a:solidFill>
                <a:latin typeface="Calibri"/>
                <a:ea typeface="나눔고딕"/>
              </a:rPr>
              <a:t>    for</a:t>
            </a:r>
            <a:r>
              <a:rPr lang="en-US" altLang="ko-KR" sz="2400" dirty="0">
                <a:solidFill>
                  <a:sysClr val="windowText" lastClr="000000"/>
                </a:solidFill>
                <a:latin typeface="Calibri"/>
                <a:ea typeface="나눔고딕"/>
              </a:rPr>
              <a:t> (w: </a:t>
            </a:r>
            <a:r>
              <a:rPr lang="en-US" altLang="ko-KR" sz="2400" dirty="0" err="1">
                <a:solidFill>
                  <a:sysClr val="windowText" lastClr="000000"/>
                </a:solidFill>
                <a:latin typeface="Calibri"/>
                <a:ea typeface="나눔고딕"/>
              </a:rPr>
              <a:t>v.successors</a:t>
            </a:r>
            <a:r>
              <a:rPr lang="en-US" altLang="ko-KR" sz="2400" dirty="0">
                <a:solidFill>
                  <a:sysClr val="windowText" lastClr="000000"/>
                </a:solidFill>
                <a:latin typeface="Calibri"/>
                <a:ea typeface="나눔고딕"/>
              </a:rPr>
              <a:t>) {</a:t>
            </a:r>
          </a:p>
          <a:p>
            <a:pPr marL="0" indent="0">
              <a:lnSpc>
                <a:spcPct val="110000"/>
              </a:lnSpc>
              <a:spcBef>
                <a:spcPts val="0"/>
              </a:spcBef>
              <a:buFont typeface="Arial" pitchFamily="34" charset="0"/>
              <a:buNone/>
              <a:defRPr/>
            </a:pPr>
            <a:r>
              <a:rPr lang="en-US" altLang="ko-KR" sz="2400" dirty="0">
                <a:solidFill>
                  <a:sysClr val="windowText" lastClr="000000"/>
                </a:solidFill>
                <a:latin typeface="Calibri"/>
                <a:ea typeface="나눔고딕"/>
              </a:rPr>
              <a:t>        </a:t>
            </a:r>
            <a:r>
              <a:rPr lang="en-US" altLang="ko-KR" sz="2400" dirty="0" err="1">
                <a:solidFill>
                  <a:sysClr val="windowText" lastClr="000000"/>
                </a:solidFill>
                <a:latin typeface="Calibri"/>
                <a:ea typeface="나눔고딕"/>
              </a:rPr>
              <a:t>w.next_rank</a:t>
            </a:r>
            <a:r>
              <a:rPr lang="en-US" altLang="ko-KR" sz="2400" dirty="0">
                <a:solidFill>
                  <a:sysClr val="windowText" lastClr="000000"/>
                </a:solidFill>
                <a:latin typeface="Calibri"/>
                <a:ea typeface="나눔고딕"/>
              </a:rPr>
              <a:t> += weight * </a:t>
            </a:r>
            <a:r>
              <a:rPr lang="en-US" altLang="ko-KR" sz="2400" dirty="0" err="1">
                <a:solidFill>
                  <a:sysClr val="windowText" lastClr="000000"/>
                </a:solidFill>
                <a:latin typeface="Calibri"/>
                <a:ea typeface="나눔고딕"/>
              </a:rPr>
              <a:t>v.rank</a:t>
            </a:r>
            <a:r>
              <a:rPr lang="en-US" altLang="ko-KR" sz="2400" dirty="0">
                <a:solidFill>
                  <a:sysClr val="windowText" lastClr="000000"/>
                </a:solidFill>
                <a:latin typeface="Calibri"/>
                <a:ea typeface="나눔고딕"/>
              </a:rPr>
              <a:t>;</a:t>
            </a:r>
          </a:p>
          <a:p>
            <a:pPr marL="0" indent="0">
              <a:lnSpc>
                <a:spcPct val="110000"/>
              </a:lnSpc>
              <a:spcBef>
                <a:spcPts val="0"/>
              </a:spcBef>
              <a:buFont typeface="Arial" pitchFamily="34" charset="0"/>
              <a:buNone/>
              <a:defRPr/>
            </a:pPr>
            <a:r>
              <a:rPr lang="en-US" altLang="ko-KR" sz="2400" dirty="0">
                <a:solidFill>
                  <a:sysClr val="windowText" lastClr="000000"/>
                </a:solidFill>
                <a:latin typeface="Calibri"/>
                <a:ea typeface="나눔고딕"/>
              </a:rPr>
              <a:t>    }</a:t>
            </a:r>
          </a:p>
          <a:p>
            <a:pPr marL="0" indent="0">
              <a:lnSpc>
                <a:spcPct val="110000"/>
              </a:lnSpc>
              <a:spcBef>
                <a:spcPts val="0"/>
              </a:spcBef>
              <a:buFont typeface="Arial" pitchFamily="34" charset="0"/>
              <a:buNone/>
              <a:defRPr/>
            </a:pPr>
            <a:r>
              <a:rPr lang="en-US" altLang="ko-KR" sz="2400" dirty="0">
                <a:solidFill>
                  <a:sysClr val="windowText" lastClr="000000"/>
                </a:solidFill>
                <a:latin typeface="Calibri"/>
                <a:ea typeface="나눔고딕"/>
              </a:rPr>
              <a:t>}</a:t>
            </a:r>
          </a:p>
        </p:txBody>
      </p:sp>
      <p:grpSp>
        <p:nvGrpSpPr>
          <p:cNvPr id="45" name="그룹 78"/>
          <p:cNvGrpSpPr/>
          <p:nvPr/>
        </p:nvGrpSpPr>
        <p:grpSpPr>
          <a:xfrm>
            <a:off x="2127580" y="4487241"/>
            <a:ext cx="4196064" cy="1063334"/>
            <a:chOff x="1333905" y="4732035"/>
            <a:chExt cx="4196064" cy="1063334"/>
          </a:xfrm>
        </p:grpSpPr>
        <p:cxnSp>
          <p:nvCxnSpPr>
            <p:cNvPr id="46" name="구부러진 연결선 31"/>
            <p:cNvCxnSpPr>
              <a:stCxn id="63" idx="2"/>
              <a:endCxn id="53" idx="3"/>
            </p:cNvCxnSpPr>
            <p:nvPr/>
          </p:nvCxnSpPr>
          <p:spPr>
            <a:xfrm rot="5400000">
              <a:off x="2329181" y="3736759"/>
              <a:ext cx="948627" cy="2939179"/>
            </a:xfrm>
            <a:prstGeom prst="curvedConnector2">
              <a:avLst/>
            </a:prstGeom>
            <a:noFill/>
            <a:ln w="9525" cap="flat" cmpd="sng" algn="ctr">
              <a:solidFill>
                <a:sysClr val="windowText" lastClr="000000">
                  <a:shade val="95000"/>
                  <a:satMod val="105000"/>
                </a:sysClr>
              </a:solidFill>
              <a:prstDash val="solid"/>
              <a:tailEnd type="triangle"/>
            </a:ln>
            <a:effectLst/>
          </p:spPr>
        </p:cxnSp>
        <p:sp>
          <p:nvSpPr>
            <p:cNvPr id="47" name="TextBox 46"/>
            <p:cNvSpPr txBox="1"/>
            <p:nvPr/>
          </p:nvSpPr>
          <p:spPr>
            <a:xfrm>
              <a:off x="3463890" y="5333704"/>
              <a:ext cx="2066079" cy="461665"/>
            </a:xfrm>
            <a:prstGeom prst="rect">
              <a:avLst/>
            </a:prstGeom>
            <a:noFill/>
          </p:spPr>
          <p:txBody>
            <a:bodyPr wrap="none" rtlCol="0">
              <a:spAutoFit/>
            </a:bodyPr>
            <a:lstStyle/>
            <a:p>
              <a:pPr algn="ctr">
                <a:defRPr/>
              </a:pPr>
              <a:r>
                <a:rPr lang="en-US" altLang="ko-KR" sz="2400" kern="0" dirty="0">
                  <a:solidFill>
                    <a:sysClr val="windowText" lastClr="000000"/>
                  </a:solidFill>
                </a:rPr>
                <a:t>weight * </a:t>
              </a:r>
              <a:r>
                <a:rPr lang="en-US" altLang="ko-KR" sz="2400" kern="0" dirty="0" err="1">
                  <a:solidFill>
                    <a:sysClr val="windowText" lastClr="000000"/>
                  </a:solidFill>
                </a:rPr>
                <a:t>v.rank</a:t>
              </a:r>
              <a:endParaRPr lang="ko-KR" altLang="en-US" sz="2400" kern="0" dirty="0">
                <a:solidFill>
                  <a:sysClr val="windowText" lastClr="000000"/>
                </a:solidFill>
              </a:endParaRPr>
            </a:p>
          </p:txBody>
        </p:sp>
      </p:grpSp>
      <p:grpSp>
        <p:nvGrpSpPr>
          <p:cNvPr id="48" name="그룹 75"/>
          <p:cNvGrpSpPr/>
          <p:nvPr/>
        </p:nvGrpSpPr>
        <p:grpSpPr>
          <a:xfrm>
            <a:off x="1695531" y="3544246"/>
            <a:ext cx="432048" cy="2546995"/>
            <a:chOff x="901856" y="3789040"/>
            <a:chExt cx="432048" cy="2546995"/>
          </a:xfrm>
        </p:grpSpPr>
        <p:sp>
          <p:nvSpPr>
            <p:cNvPr id="49" name="직사각형 38"/>
            <p:cNvSpPr/>
            <p:nvPr/>
          </p:nvSpPr>
          <p:spPr>
            <a:xfrm>
              <a:off x="901856" y="4972285"/>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0" name="직사각형 39"/>
            <p:cNvSpPr/>
            <p:nvPr/>
          </p:nvSpPr>
          <p:spPr>
            <a:xfrm>
              <a:off x="901856" y="397447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1" name="직사각형 40"/>
            <p:cNvSpPr/>
            <p:nvPr/>
          </p:nvSpPr>
          <p:spPr>
            <a:xfrm>
              <a:off x="901856" y="5994767"/>
              <a:ext cx="432048"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2" name="직사각형 22"/>
            <p:cNvSpPr/>
            <p:nvPr/>
          </p:nvSpPr>
          <p:spPr>
            <a:xfrm>
              <a:off x="901856" y="4331925"/>
              <a:ext cx="432048"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algn="ctr">
                <a:defRPr/>
              </a:pPr>
              <a:r>
                <a:rPr lang="en-US" altLang="ko-KR" sz="2400" kern="0" dirty="0">
                  <a:solidFill>
                    <a:sysClr val="windowText" lastClr="000000"/>
                  </a:solidFill>
                  <a:latin typeface="Calibri"/>
                  <a:ea typeface="나눔고딕"/>
                </a:rPr>
                <a:t>v</a:t>
              </a:r>
              <a:endParaRPr lang="ko-KR" altLang="en-US" sz="2400" kern="0" dirty="0">
                <a:solidFill>
                  <a:sysClr val="windowText" lastClr="000000"/>
                </a:solidFill>
                <a:latin typeface="Calibri"/>
                <a:ea typeface="나눔고딕"/>
              </a:endParaRPr>
            </a:p>
          </p:txBody>
        </p:sp>
        <p:sp>
          <p:nvSpPr>
            <p:cNvPr id="53" name="직사각형 25"/>
            <p:cNvSpPr/>
            <p:nvPr/>
          </p:nvSpPr>
          <p:spPr>
            <a:xfrm>
              <a:off x="901856" y="5480607"/>
              <a:ext cx="432048" cy="400110"/>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algn="ctr">
                <a:defRPr/>
              </a:pPr>
              <a:r>
                <a:rPr lang="en-US" altLang="ko-KR" sz="2400" kern="0" dirty="0">
                  <a:solidFill>
                    <a:sysClr val="windowText" lastClr="000000"/>
                  </a:solidFill>
                  <a:latin typeface="Calibri"/>
                  <a:ea typeface="나눔고딕"/>
                </a:rPr>
                <a:t>w</a:t>
              </a:r>
              <a:endParaRPr lang="ko-KR" altLang="en-US" sz="2400" kern="0" dirty="0">
                <a:solidFill>
                  <a:sysClr val="windowText" lastClr="000000"/>
                </a:solidFill>
                <a:latin typeface="Calibri"/>
                <a:ea typeface="나눔고딕"/>
              </a:endParaRPr>
            </a:p>
          </p:txBody>
        </p:sp>
        <p:sp>
          <p:nvSpPr>
            <p:cNvPr id="54" name="직사각형 21"/>
            <p:cNvSpPr/>
            <p:nvPr/>
          </p:nvSpPr>
          <p:spPr>
            <a:xfrm>
              <a:off x="901856" y="3789040"/>
              <a:ext cx="432048" cy="2546995"/>
            </a:xfrm>
            <a:prstGeom prst="rect">
              <a:avLst/>
            </a:prstGeom>
            <a:noFill/>
            <a:ln w="9525" cap="flat" cmpd="sng" algn="ctr">
              <a:solidFill>
                <a:sysClr val="windowText" lastClr="000000">
                  <a:shade val="95000"/>
                  <a:satMod val="105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cxnSp>
        <p:nvCxnSpPr>
          <p:cNvPr id="55" name="구부러진 연결선 41"/>
          <p:cNvCxnSpPr>
            <a:stCxn id="60" idx="3"/>
            <a:endCxn id="49" idx="3"/>
          </p:cNvCxnSpPr>
          <p:nvPr/>
        </p:nvCxnSpPr>
        <p:spPr>
          <a:xfrm rot="5400000">
            <a:off x="2967892" y="3646928"/>
            <a:ext cx="326256" cy="2006882"/>
          </a:xfrm>
          <a:prstGeom prst="curvedConnector2">
            <a:avLst/>
          </a:prstGeom>
          <a:noFill/>
          <a:ln w="9525" cap="flat" cmpd="sng" algn="ctr">
            <a:solidFill>
              <a:sysClr val="windowText" lastClr="000000">
                <a:shade val="95000"/>
                <a:satMod val="105000"/>
              </a:sysClr>
            </a:solidFill>
            <a:prstDash val="lgDash"/>
            <a:tailEnd type="triangle"/>
          </a:ln>
          <a:effectLst/>
        </p:spPr>
      </p:cxnSp>
      <p:cxnSp>
        <p:nvCxnSpPr>
          <p:cNvPr id="56" name="구부러진 연결선 51"/>
          <p:cNvCxnSpPr>
            <a:stCxn id="61" idx="3"/>
            <a:endCxn id="51" idx="3"/>
          </p:cNvCxnSpPr>
          <p:nvPr/>
        </p:nvCxnSpPr>
        <p:spPr>
          <a:xfrm rot="5400000">
            <a:off x="2609767" y="4005054"/>
            <a:ext cx="1348738" cy="2313113"/>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57" name="그룹 87"/>
          <p:cNvGrpSpPr/>
          <p:nvPr/>
        </p:nvGrpSpPr>
        <p:grpSpPr>
          <a:xfrm>
            <a:off x="2127579" y="4087131"/>
            <a:ext cx="3987336" cy="400110"/>
            <a:chOff x="2627783" y="4259917"/>
            <a:chExt cx="3987336" cy="400110"/>
          </a:xfrm>
        </p:grpSpPr>
        <p:cxnSp>
          <p:nvCxnSpPr>
            <p:cNvPr id="58" name="직선 화살표 연결선 29"/>
            <p:cNvCxnSpPr>
              <a:endCxn id="64" idx="1"/>
            </p:cNvCxnSpPr>
            <p:nvPr/>
          </p:nvCxnSpPr>
          <p:spPr>
            <a:xfrm>
              <a:off x="2627783" y="4459972"/>
              <a:ext cx="1683080" cy="0"/>
            </a:xfrm>
            <a:prstGeom prst="straightConnector1">
              <a:avLst/>
            </a:prstGeom>
            <a:noFill/>
            <a:ln w="9525" cap="flat" cmpd="sng" algn="ctr">
              <a:solidFill>
                <a:sysClr val="windowText" lastClr="000000">
                  <a:shade val="95000"/>
                  <a:satMod val="105000"/>
                </a:sysClr>
              </a:solidFill>
              <a:prstDash val="solid"/>
              <a:tailEnd type="triangle"/>
            </a:ln>
            <a:effectLst/>
          </p:spPr>
        </p:cxnSp>
        <p:grpSp>
          <p:nvGrpSpPr>
            <p:cNvPr id="59" name="그룹 76"/>
            <p:cNvGrpSpPr/>
            <p:nvPr/>
          </p:nvGrpSpPr>
          <p:grpSpPr>
            <a:xfrm>
              <a:off x="4310863" y="4259917"/>
              <a:ext cx="2304256" cy="400110"/>
              <a:chOff x="1693944" y="4331925"/>
              <a:chExt cx="2304256" cy="400110"/>
            </a:xfrm>
          </p:grpSpPr>
          <p:sp>
            <p:nvSpPr>
              <p:cNvPr id="60" name="직사각형 43"/>
              <p:cNvSpPr/>
              <p:nvPr/>
            </p:nvSpPr>
            <p:spPr>
              <a:xfrm rot="5400000">
                <a:off x="1817692"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61" name="직사각형 50"/>
              <p:cNvSpPr/>
              <p:nvPr/>
            </p:nvSpPr>
            <p:spPr>
              <a:xfrm rot="5400000">
                <a:off x="2123923"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62" name="직사각형 56"/>
              <p:cNvSpPr/>
              <p:nvPr/>
            </p:nvSpPr>
            <p:spPr>
              <a:xfrm rot="5400000">
                <a:off x="3454087" y="4445975"/>
                <a:ext cx="400109" cy="172011"/>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 lastClr="FFFFFF">
                    <a:lumMod val="50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63" name="직사각형 27"/>
              <p:cNvSpPr/>
              <p:nvPr/>
            </p:nvSpPr>
            <p:spPr>
              <a:xfrm>
                <a:off x="2590003" y="4331925"/>
                <a:ext cx="720080" cy="40011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rtlCol="0" anchor="ctr"/>
              <a:lstStyle/>
              <a:p>
                <a:pPr algn="ctr">
                  <a:defRPr/>
                </a:pPr>
                <a:r>
                  <a:rPr lang="en-US" altLang="ko-KR" sz="2400" kern="0" dirty="0">
                    <a:solidFill>
                      <a:sysClr val="windowText" lastClr="000000"/>
                    </a:solidFill>
                    <a:latin typeface="Calibri"/>
                    <a:ea typeface="나눔고딕"/>
                  </a:rPr>
                  <a:t>&amp;w</a:t>
                </a:r>
                <a:endParaRPr lang="ko-KR" altLang="en-US" sz="2400" kern="0" dirty="0">
                  <a:solidFill>
                    <a:sysClr val="windowText" lastClr="000000"/>
                  </a:solidFill>
                  <a:latin typeface="Calibri"/>
                  <a:ea typeface="나눔고딕"/>
                </a:endParaRPr>
              </a:p>
            </p:txBody>
          </p:sp>
          <p:sp>
            <p:nvSpPr>
              <p:cNvPr id="64" name="직사각형 26"/>
              <p:cNvSpPr/>
              <p:nvPr/>
            </p:nvSpPr>
            <p:spPr>
              <a:xfrm>
                <a:off x="1693944" y="4331925"/>
                <a:ext cx="2304256" cy="400110"/>
              </a:xfrm>
              <a:prstGeom prst="rect">
                <a:avLst/>
              </a:prstGeom>
              <a:noFill/>
              <a:ln w="9525" cap="flat" cmpd="sng" algn="ctr">
                <a:solidFill>
                  <a:sysClr val="windowText" lastClr="000000">
                    <a:shade val="95000"/>
                    <a:satMod val="105000"/>
                  </a:sys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cxnSp>
        <p:nvCxnSpPr>
          <p:cNvPr id="65" name="구부러진 연결선 57"/>
          <p:cNvCxnSpPr>
            <a:stCxn id="62" idx="1"/>
            <a:endCxn id="50" idx="3"/>
          </p:cNvCxnSpPr>
          <p:nvPr/>
        </p:nvCxnSpPr>
        <p:spPr>
          <a:xfrm rot="16200000" flipV="1">
            <a:off x="3813497" y="2129772"/>
            <a:ext cx="271443" cy="3643277"/>
          </a:xfrm>
          <a:prstGeom prst="curvedConnector2">
            <a:avLst/>
          </a:prstGeom>
          <a:noFill/>
          <a:ln w="9525" cap="flat" cmpd="sng" algn="ctr">
            <a:solidFill>
              <a:sysClr val="windowText" lastClr="000000">
                <a:shade val="95000"/>
                <a:satMod val="105000"/>
              </a:sysClr>
            </a:solidFill>
            <a:prstDash val="lgDash"/>
            <a:tailEnd type="triangle"/>
          </a:ln>
          <a:effectLst/>
        </p:spPr>
      </p:cxnSp>
      <p:grpSp>
        <p:nvGrpSpPr>
          <p:cNvPr id="66" name="그룹 93"/>
          <p:cNvGrpSpPr/>
          <p:nvPr/>
        </p:nvGrpSpPr>
        <p:grpSpPr>
          <a:xfrm>
            <a:off x="2775652" y="3101467"/>
            <a:ext cx="6382071" cy="2820517"/>
            <a:chOff x="3275856" y="3175530"/>
            <a:chExt cx="6382071" cy="2820517"/>
          </a:xfrm>
        </p:grpSpPr>
        <p:sp>
          <p:nvSpPr>
            <p:cNvPr id="67" name="타원 88"/>
            <p:cNvSpPr/>
            <p:nvPr/>
          </p:nvSpPr>
          <p:spPr>
            <a:xfrm>
              <a:off x="3275856" y="3618309"/>
              <a:ext cx="508484" cy="2377738"/>
            </a:xfrm>
            <a:prstGeom prst="ellipse">
              <a:avLst/>
            </a:prstGeom>
            <a:noFill/>
            <a:ln w="38100" cap="flat" cmpd="sng" algn="ctr">
              <a:solidFill>
                <a:srgbClr val="FF0000"/>
              </a:solidFill>
              <a:prstDash val="dash"/>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68" name="TextBox 67"/>
            <p:cNvSpPr txBox="1"/>
            <p:nvPr/>
          </p:nvSpPr>
          <p:spPr>
            <a:xfrm>
              <a:off x="3615287" y="3175530"/>
              <a:ext cx="6042640" cy="461665"/>
            </a:xfrm>
            <a:prstGeom prst="rect">
              <a:avLst/>
            </a:prstGeom>
            <a:noFill/>
          </p:spPr>
          <p:txBody>
            <a:bodyPr wrap="none" rtlCol="0">
              <a:spAutoFit/>
            </a:bodyPr>
            <a:lstStyle/>
            <a:p>
              <a:pPr>
                <a:defRPr/>
              </a:pPr>
              <a:r>
                <a:rPr lang="en-US" altLang="ko-KR" sz="2400" b="1" kern="0" dirty="0">
                  <a:solidFill>
                    <a:srgbClr val="0000FF"/>
                  </a:solidFill>
                </a:rPr>
                <a:t>1. Frequent random memory accesses</a:t>
              </a:r>
              <a:endParaRPr lang="ko-KR" altLang="en-US" sz="2400" b="1" kern="0" dirty="0">
                <a:solidFill>
                  <a:srgbClr val="0000FF"/>
                </a:solidFill>
              </a:endParaRPr>
            </a:p>
          </p:txBody>
        </p:sp>
      </p:grpSp>
      <p:grpSp>
        <p:nvGrpSpPr>
          <p:cNvPr id="69" name="그룹 94"/>
          <p:cNvGrpSpPr/>
          <p:nvPr/>
        </p:nvGrpSpPr>
        <p:grpSpPr>
          <a:xfrm>
            <a:off x="4067944" y="5046549"/>
            <a:ext cx="5091508" cy="1220380"/>
            <a:chOff x="4568148" y="5107165"/>
            <a:chExt cx="5091508" cy="1220380"/>
          </a:xfrm>
        </p:grpSpPr>
        <p:sp>
          <p:nvSpPr>
            <p:cNvPr id="70" name="타원 91"/>
            <p:cNvSpPr/>
            <p:nvPr/>
          </p:nvSpPr>
          <p:spPr>
            <a:xfrm>
              <a:off x="4601391" y="5107165"/>
              <a:ext cx="2378834" cy="573280"/>
            </a:xfrm>
            <a:prstGeom prst="ellipse">
              <a:avLst/>
            </a:prstGeom>
            <a:noFill/>
            <a:ln w="38100" cap="flat" cmpd="sng" algn="ctr">
              <a:solidFill>
                <a:srgbClr val="FF0000"/>
              </a:solidFill>
              <a:prstDash val="dash"/>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71" name="TextBox 70"/>
            <p:cNvSpPr txBox="1"/>
            <p:nvPr/>
          </p:nvSpPr>
          <p:spPr>
            <a:xfrm>
              <a:off x="4568148" y="5865880"/>
              <a:ext cx="5091508" cy="461665"/>
            </a:xfrm>
            <a:prstGeom prst="rect">
              <a:avLst/>
            </a:prstGeom>
            <a:noFill/>
          </p:spPr>
          <p:txBody>
            <a:bodyPr wrap="none" rtlCol="0">
              <a:spAutoFit/>
            </a:bodyPr>
            <a:lstStyle/>
            <a:p>
              <a:pPr>
                <a:defRPr/>
              </a:pPr>
              <a:r>
                <a:rPr lang="en-US" altLang="ko-KR" sz="2400" b="1" kern="0" dirty="0">
                  <a:solidFill>
                    <a:srgbClr val="0000FF"/>
                  </a:solidFill>
                </a:rPr>
                <a:t>2. Little amount of computation</a:t>
              </a:r>
              <a:endParaRPr lang="ko-KR" altLang="en-US" sz="2400" b="1" kern="0" dirty="0">
                <a:solidFill>
                  <a:srgbClr val="0000FF"/>
                </a:solidFill>
              </a:endParaRPr>
            </a:p>
          </p:txBody>
        </p:sp>
      </p:grpSp>
      <p:grpSp>
        <p:nvGrpSpPr>
          <p:cNvPr id="72" name="그룹 12"/>
          <p:cNvGrpSpPr/>
          <p:nvPr/>
        </p:nvGrpSpPr>
        <p:grpSpPr>
          <a:xfrm>
            <a:off x="102248" y="4537387"/>
            <a:ext cx="1593283" cy="1314561"/>
            <a:chOff x="314421" y="4694850"/>
            <a:chExt cx="1593283" cy="1314561"/>
          </a:xfrm>
        </p:grpSpPr>
        <p:grpSp>
          <p:nvGrpSpPr>
            <p:cNvPr id="73" name="그룹 5"/>
            <p:cNvGrpSpPr/>
            <p:nvPr/>
          </p:nvGrpSpPr>
          <p:grpSpPr>
            <a:xfrm>
              <a:off x="314421" y="4694850"/>
              <a:ext cx="1224137" cy="1314561"/>
              <a:chOff x="395536" y="3645024"/>
              <a:chExt cx="1326123" cy="1314561"/>
            </a:xfrm>
          </p:grpSpPr>
          <p:sp>
            <p:nvSpPr>
              <p:cNvPr id="77" name="직사각형 2"/>
              <p:cNvSpPr/>
              <p:nvPr/>
            </p:nvSpPr>
            <p:spPr>
              <a:xfrm>
                <a:off x="395536" y="3645024"/>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algn="ctr">
                  <a:defRPr/>
                </a:pPr>
                <a:r>
                  <a:rPr lang="en-US" altLang="ko-KR" sz="1600" kern="0" dirty="0" err="1">
                    <a:solidFill>
                      <a:sysClr val="windowText" lastClr="000000"/>
                    </a:solidFill>
                    <a:latin typeface="Calibri"/>
                    <a:ea typeface="나눔고딕"/>
                  </a:rPr>
                  <a:t>w.rank</a:t>
                </a:r>
                <a:endParaRPr lang="en-US" altLang="ko-KR" sz="1600" kern="0" dirty="0">
                  <a:solidFill>
                    <a:sysClr val="windowText" lastClr="000000"/>
                  </a:solidFill>
                  <a:latin typeface="Calibri"/>
                  <a:ea typeface="나눔고딕"/>
                </a:endParaRPr>
              </a:p>
            </p:txBody>
          </p:sp>
          <p:sp>
            <p:nvSpPr>
              <p:cNvPr id="78" name="직사각형 33"/>
              <p:cNvSpPr/>
              <p:nvPr/>
            </p:nvSpPr>
            <p:spPr>
              <a:xfrm>
                <a:off x="395536" y="3973151"/>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algn="ctr">
                  <a:defRPr/>
                </a:pPr>
                <a:r>
                  <a:rPr lang="en-US" altLang="ko-KR" sz="1600" kern="0">
                    <a:solidFill>
                      <a:sysClr val="windowText" lastClr="000000"/>
                    </a:solidFill>
                    <a:latin typeface="Calibri"/>
                    <a:ea typeface="나눔고딕"/>
                  </a:rPr>
                  <a:t>w.next_rank</a:t>
                </a:r>
                <a:endParaRPr lang="en-US" altLang="ko-KR" sz="1600" kern="0" dirty="0">
                  <a:solidFill>
                    <a:sysClr val="windowText" lastClr="000000"/>
                  </a:solidFill>
                  <a:latin typeface="Calibri"/>
                  <a:ea typeface="나눔고딕"/>
                </a:endParaRPr>
              </a:p>
            </p:txBody>
          </p:sp>
          <p:sp>
            <p:nvSpPr>
              <p:cNvPr id="79" name="직사각형 34"/>
              <p:cNvSpPr/>
              <p:nvPr/>
            </p:nvSpPr>
            <p:spPr>
              <a:xfrm>
                <a:off x="395536" y="429940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algn="ctr">
                  <a:defRPr/>
                </a:pPr>
                <a:r>
                  <a:rPr lang="en-US" altLang="ko-KR" sz="1600" kern="0" dirty="0" err="1">
                    <a:solidFill>
                      <a:sysClr val="windowText" lastClr="000000"/>
                    </a:solidFill>
                    <a:latin typeface="Calibri"/>
                    <a:ea typeface="나눔고딕"/>
                  </a:rPr>
                  <a:t>w.edges</a:t>
                </a:r>
                <a:endParaRPr lang="en-US" altLang="ko-KR" sz="1600" kern="0" dirty="0">
                  <a:solidFill>
                    <a:sysClr val="windowText" lastClr="000000"/>
                  </a:solidFill>
                  <a:latin typeface="Calibri"/>
                  <a:ea typeface="나눔고딕"/>
                </a:endParaRPr>
              </a:p>
            </p:txBody>
          </p:sp>
          <p:sp>
            <p:nvSpPr>
              <p:cNvPr id="80" name="직사각형 35"/>
              <p:cNvSpPr/>
              <p:nvPr/>
            </p:nvSpPr>
            <p:spPr>
              <a:xfrm>
                <a:off x="395536" y="4631457"/>
                <a:ext cx="1326123" cy="328128"/>
              </a:xfrm>
              <a:prstGeom prst="rect">
                <a:avLst/>
              </a:prstGeom>
              <a:gradFill rotWithShape="1">
                <a:gsLst>
                  <a:gs pos="0">
                    <a:srgbClr val="F17CB0">
                      <a:tint val="50000"/>
                      <a:satMod val="300000"/>
                    </a:srgbClr>
                  </a:gs>
                  <a:gs pos="35000">
                    <a:srgbClr val="F17CB0">
                      <a:tint val="37000"/>
                      <a:satMod val="300000"/>
                    </a:srgbClr>
                  </a:gs>
                  <a:gs pos="100000">
                    <a:srgbClr val="F17CB0">
                      <a:tint val="15000"/>
                      <a:satMod val="350000"/>
                    </a:srgbClr>
                  </a:gs>
                </a:gsLst>
                <a:lin ang="16200000" scaled="1"/>
              </a:gradFill>
              <a:ln w="9525" cap="flat" cmpd="sng" algn="ctr">
                <a:solidFill>
                  <a:srgbClr val="F17CB0">
                    <a:shade val="95000"/>
                    <a:satMod val="105000"/>
                  </a:srgbClr>
                </a:solidFill>
                <a:prstDash val="solid"/>
              </a:ln>
              <a:effectLst/>
            </p:spPr>
            <p:txBody>
              <a:bodyPr rtlCol="0" anchor="ctr"/>
              <a:lstStyle/>
              <a:p>
                <a:pPr algn="ctr">
                  <a:defRPr/>
                </a:pPr>
                <a:r>
                  <a:rPr lang="en-US" altLang="ko-KR" sz="1600" kern="0">
                    <a:solidFill>
                      <a:sysClr val="windowText" lastClr="000000"/>
                    </a:solidFill>
                    <a:latin typeface="Calibri"/>
                    <a:ea typeface="나눔고딕"/>
                  </a:rPr>
                  <a:t>…</a:t>
                </a:r>
                <a:endParaRPr lang="en-US" altLang="ko-KR" sz="1600" kern="0" dirty="0">
                  <a:solidFill>
                    <a:sysClr val="windowText" lastClr="000000"/>
                  </a:solidFill>
                  <a:latin typeface="Calibri"/>
                  <a:ea typeface="나눔고딕"/>
                </a:endParaRPr>
              </a:p>
            </p:txBody>
          </p:sp>
        </p:grpSp>
        <p:grpSp>
          <p:nvGrpSpPr>
            <p:cNvPr id="74" name="그룹 11"/>
            <p:cNvGrpSpPr/>
            <p:nvPr/>
          </p:nvGrpSpPr>
          <p:grpSpPr>
            <a:xfrm>
              <a:off x="1538558" y="4694850"/>
              <a:ext cx="369146" cy="1314561"/>
              <a:chOff x="1538558" y="4694850"/>
              <a:chExt cx="369146" cy="1314561"/>
            </a:xfrm>
          </p:grpSpPr>
          <p:cxnSp>
            <p:nvCxnSpPr>
              <p:cNvPr id="75" name="직선 연결선 8"/>
              <p:cNvCxnSpPr/>
              <p:nvPr/>
            </p:nvCxnSpPr>
            <p:spPr>
              <a:xfrm flipH="1" flipV="1">
                <a:off x="1538558" y="4694850"/>
                <a:ext cx="369146" cy="698426"/>
              </a:xfrm>
              <a:prstGeom prst="line">
                <a:avLst/>
              </a:prstGeom>
              <a:noFill/>
              <a:ln w="9525" cap="flat" cmpd="sng" algn="ctr">
                <a:solidFill>
                  <a:srgbClr val="60BD68">
                    <a:shade val="95000"/>
                    <a:satMod val="105000"/>
                  </a:srgbClr>
                </a:solidFill>
                <a:prstDash val="dash"/>
              </a:ln>
              <a:effectLst/>
            </p:spPr>
          </p:cxnSp>
          <p:cxnSp>
            <p:nvCxnSpPr>
              <p:cNvPr id="76" name="직선 연결선 10"/>
              <p:cNvCxnSpPr/>
              <p:nvPr/>
            </p:nvCxnSpPr>
            <p:spPr>
              <a:xfrm flipV="1">
                <a:off x="1538558" y="5793386"/>
                <a:ext cx="369146" cy="216025"/>
              </a:xfrm>
              <a:prstGeom prst="line">
                <a:avLst/>
              </a:prstGeom>
              <a:noFill/>
              <a:ln w="9525" cap="flat" cmpd="sng" algn="ctr">
                <a:solidFill>
                  <a:srgbClr val="60BD68">
                    <a:shade val="95000"/>
                    <a:satMod val="105000"/>
                  </a:srgbClr>
                </a:solidFill>
                <a:prstDash val="dash"/>
              </a:ln>
              <a:effectLst/>
            </p:spPr>
          </p:cxnSp>
        </p:grpSp>
      </p:grpSp>
    </p:spTree>
    <p:extLst>
      <p:ext uri="{BB962C8B-B14F-4D97-AF65-F5344CB8AC3E}">
        <p14:creationId xmlns:p14="http://schemas.microsoft.com/office/powerpoint/2010/main" val="269326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2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200"/>
                                        <p:tgtEl>
                                          <p:spTgt spid="48"/>
                                        </p:tgtEl>
                                      </p:cBhvr>
                                    </p:animEffect>
                                  </p:childTnLst>
                                </p:cTn>
                              </p:par>
                            </p:childTnLst>
                          </p:cTn>
                        </p:par>
                        <p:par>
                          <p:cTn id="13" fill="hold">
                            <p:stCondLst>
                              <p:cond delay="200"/>
                            </p:stCondLst>
                            <p:childTnLst>
                              <p:par>
                                <p:cTn id="14" presetID="22" presetClass="entr" presetSubtype="2" fill="hold" nodeType="after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500"/>
                                        <p:tgtEl>
                                          <p:spTgt spid="56"/>
                                        </p:tgtEl>
                                      </p:cBhvr>
                                    </p:animEffect>
                                  </p:childTnLst>
                                </p:cTn>
                              </p:par>
                            </p:childTnLst>
                          </p:cTn>
                        </p:par>
                        <p:par>
                          <p:cTn id="31" fill="hold">
                            <p:stCondLst>
                              <p:cond delay="1000"/>
                            </p:stCondLst>
                            <p:childTnLst>
                              <p:par>
                                <p:cTn id="32" presetID="22" presetClass="entr" presetSubtype="1"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childTnLst>
                          </p:cTn>
                        </p:par>
                        <p:par>
                          <p:cTn id="35" fill="hold">
                            <p:stCondLst>
                              <p:cond delay="1500"/>
                            </p:stCondLst>
                            <p:childTnLst>
                              <p:par>
                                <p:cTn id="36" presetID="22" presetClass="entr" presetSubtype="4"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down)">
                                      <p:cBhvr>
                                        <p:cTn id="38" dur="5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200"/>
                                        <p:tgtEl>
                                          <p:spTgt spid="6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2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System for Graph Processing</a:t>
            </a: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r>
                    <a:rPr lang="en-US" altLang="ko-KR" sz="1600" kern="0" dirty="0">
                      <a:solidFill>
                        <a:sysClr val="windowText" lastClr="000000"/>
                      </a:solidFill>
                      <a:latin typeface="Calibri"/>
                      <a:ea typeface="나눔고딕"/>
                    </a:rPr>
                    <a:t>Crossbar Network</a:t>
                  </a:r>
                  <a:endParaRPr lang="ko-KR" altLang="en-US" sz="1600" kern="0" dirty="0">
                    <a:solidFill>
                      <a:sysClr val="windowText" lastClr="000000"/>
                    </a:solidFill>
                    <a:latin typeface="Calibri"/>
                    <a:ea typeface="나눔고딕"/>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algn="ctr">
                  <a:defRPr/>
                </a:pPr>
                <a:r>
                  <a:rPr lang="en-US" altLang="ko-KR" kern="0" dirty="0">
                    <a:solidFill>
                      <a:sysClr val="windowText" lastClr="000000"/>
                    </a:solidFill>
                    <a:latin typeface="Calibri"/>
                    <a:ea typeface="나눔고딕"/>
                  </a:rPr>
                  <a:t>DRAM Controller</a:t>
                </a:r>
                <a:endParaRPr lang="ko-KR" altLang="en-US" kern="0" dirty="0">
                  <a:solidFill>
                    <a:sysClr val="windowText" lastClr="000000"/>
                  </a:solidFill>
                  <a:latin typeface="Calibri"/>
                  <a:ea typeface="나눔고딕"/>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NI</a:t>
                </a:r>
                <a:endParaRPr lang="ko-KR" altLang="en-US" kern="0" dirty="0">
                  <a:solidFill>
                    <a:sysClr val="windowText" lastClr="000000"/>
                  </a:solidFill>
                  <a:latin typeface="Calibri"/>
                  <a:ea typeface="나눔고딕"/>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sz="2000" kern="0" dirty="0">
                  <a:solidFill>
                    <a:sysClr val="windowText" lastClr="000000"/>
                  </a:solidFill>
                  <a:latin typeface="Calibri"/>
                  <a:ea typeface="나눔고딕"/>
                </a:rPr>
                <a:t>In-Order Core</a:t>
              </a:r>
              <a:endParaRPr lang="ko-KR" altLang="en-US" sz="2000" kern="0" dirty="0">
                <a:solidFill>
                  <a:sysClr val="windowText" lastClr="000000"/>
                </a:solidFill>
                <a:latin typeface="Calibri"/>
                <a:ea typeface="나눔고딕"/>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Message Queue</a:t>
              </a:r>
              <a:endParaRPr lang="ko-KR" altLang="en-US" kern="0" dirty="0">
                <a:solidFill>
                  <a:sysClr val="windowText" lastClr="000000"/>
                </a:solidFill>
                <a:latin typeface="Calibri"/>
                <a:ea typeface="나눔고딕"/>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PF Buffer</a:t>
              </a:r>
              <a:endParaRPr lang="ko-KR" altLang="en-US" kern="0" dirty="0">
                <a:solidFill>
                  <a:sysClr val="windowText" lastClr="000000"/>
                </a:solidFill>
                <a:latin typeface="Calibri"/>
                <a:ea typeface="나눔고딕"/>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MTP</a:t>
              </a:r>
              <a:endParaRPr lang="ko-KR" altLang="en-US" kern="0" dirty="0">
                <a:solidFill>
                  <a:sysClr val="windowText" lastClr="000000"/>
                </a:solidFill>
                <a:latin typeface="Calibri"/>
                <a:ea typeface="나눔고딕"/>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LP</a:t>
              </a:r>
              <a:endParaRPr lang="ko-KR" altLang="en-US" kern="0" dirty="0">
                <a:solidFill>
                  <a:sysClr val="windowText" lastClr="000000"/>
                </a:solidFill>
                <a:latin typeface="Calibri"/>
                <a:ea typeface="나눔고딕"/>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r>
                <a:rPr lang="en-US" altLang="ko-KR" sz="2000" kern="0" dirty="0">
                  <a:solidFill>
                    <a:sysClr val="windowText" lastClr="000000"/>
                  </a:solidFill>
                  <a:latin typeface="Calibri"/>
                  <a:ea typeface="나눔고딕"/>
                </a:rPr>
                <a:t>Host Processor</a:t>
              </a:r>
              <a:endParaRPr lang="ko-KR" altLang="en-US" sz="2000" kern="0" dirty="0">
                <a:solidFill>
                  <a:sysClr val="windowText" lastClr="000000"/>
                </a:solidFill>
                <a:latin typeface="Calibri"/>
                <a:ea typeface="나눔고딕"/>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algn="ctr">
                <a:defRPr/>
              </a:pPr>
              <a:r>
                <a:rPr lang="en-US" altLang="ko-KR" kern="0" dirty="0">
                  <a:solidFill>
                    <a:sysClr val="windowText" lastClr="000000"/>
                  </a:solidFill>
                </a:rPr>
                <a:t>Memory-Mapped</a:t>
              </a:r>
            </a:p>
            <a:p>
              <a:pPr algn="ctr">
                <a:defRPr/>
              </a:pPr>
              <a:r>
                <a:rPr lang="en-US" altLang="ko-KR" kern="0" dirty="0">
                  <a:solidFill>
                    <a:sysClr val="windowText" lastClr="000000"/>
                  </a:solidFill>
                </a:rPr>
                <a:t>Accelerator Interface</a:t>
              </a:r>
            </a:p>
            <a:p>
              <a:pPr algn="ctr">
                <a:defRPr/>
              </a:pPr>
              <a:r>
                <a:rPr lang="en-US" altLang="ko-KR" sz="1400" kern="0" dirty="0">
                  <a:solidFill>
                    <a:sysClr val="windowText" lastClr="000000"/>
                  </a:solidFill>
                </a:rPr>
                <a:t>(</a:t>
              </a:r>
              <a:r>
                <a:rPr lang="en-US" altLang="ko-KR" sz="1400" kern="0" dirty="0" err="1">
                  <a:solidFill>
                    <a:sysClr val="windowText" lastClr="000000"/>
                  </a:solidFill>
                </a:rPr>
                <a:t>Noncacheable</a:t>
              </a:r>
              <a:r>
                <a:rPr lang="en-US" altLang="ko-KR" sz="1400" kern="0" dirty="0">
                  <a:solidFill>
                    <a:sysClr val="windowText" lastClr="000000"/>
                  </a:solidFill>
                </a:rPr>
                <a:t>, Physically Addressed)</a:t>
              </a:r>
              <a:endParaRPr lang="ko-KR" altLang="en-US" sz="1400" kern="0" dirty="0">
                <a:solidFill>
                  <a:sysClr val="windowText" lastClr="000000"/>
                </a:solidFill>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3" name="TextBox 2"/>
          <p:cNvSpPr txBox="1"/>
          <p:nvPr/>
        </p:nvSpPr>
        <p:spPr>
          <a:xfrm>
            <a:off x="775334" y="980728"/>
            <a:ext cx="7469074" cy="369332"/>
          </a:xfrm>
          <a:prstGeom prst="rect">
            <a:avLst/>
          </a:prstGeom>
          <a:noFill/>
        </p:spPr>
        <p:txBody>
          <a:bodyPr wrap="none" rtlCol="0">
            <a:spAutoFit/>
          </a:bodyPr>
          <a:lstStyle/>
          <a:p>
            <a:r>
              <a:rPr lang="en-US" dirty="0">
                <a:solidFill>
                  <a:srgbClr val="0000FF"/>
                </a:solidFill>
              </a:rPr>
              <a:t>Interconnected set of 3D-stacked </a:t>
            </a:r>
            <a:r>
              <a:rPr lang="en-US" dirty="0" err="1">
                <a:solidFill>
                  <a:srgbClr val="0000FF"/>
                </a:solidFill>
              </a:rPr>
              <a:t>memory+logic</a:t>
            </a:r>
            <a:r>
              <a:rPr lang="en-US" dirty="0">
                <a:solidFill>
                  <a:srgbClr val="0000FF"/>
                </a:solidFill>
              </a:rPr>
              <a:t> chips with simple cores</a:t>
            </a:r>
          </a:p>
        </p:txBody>
      </p:sp>
      <p:sp>
        <p:nvSpPr>
          <p:cNvPr id="5" name="TextBox 4"/>
          <p:cNvSpPr txBox="1"/>
          <p:nvPr/>
        </p:nvSpPr>
        <p:spPr>
          <a:xfrm>
            <a:off x="5868144" y="2204864"/>
            <a:ext cx="795898" cy="369332"/>
          </a:xfrm>
          <a:prstGeom prst="rect">
            <a:avLst/>
          </a:prstGeom>
          <a:noFill/>
        </p:spPr>
        <p:txBody>
          <a:bodyPr wrap="none" rtlCol="0">
            <a:spAutoFit/>
          </a:bodyPr>
          <a:lstStyle/>
          <a:p>
            <a:r>
              <a:rPr lang="en-US" b="1" dirty="0">
                <a:solidFill>
                  <a:srgbClr val="4D5494"/>
                </a:solidFill>
              </a:rPr>
              <a:t>Logic</a:t>
            </a:r>
          </a:p>
        </p:txBody>
      </p:sp>
      <p:sp>
        <p:nvSpPr>
          <p:cNvPr id="511" name="TextBox 510"/>
          <p:cNvSpPr txBox="1"/>
          <p:nvPr/>
        </p:nvSpPr>
        <p:spPr>
          <a:xfrm>
            <a:off x="5796136" y="1700808"/>
            <a:ext cx="1123437" cy="369332"/>
          </a:xfrm>
          <a:prstGeom prst="rect">
            <a:avLst/>
          </a:prstGeom>
          <a:noFill/>
        </p:spPr>
        <p:txBody>
          <a:bodyPr wrap="none" rtlCol="0">
            <a:spAutoFit/>
          </a:bodyPr>
          <a:lstStyle/>
          <a:p>
            <a:r>
              <a:rPr lang="en-US" b="1" dirty="0">
                <a:solidFill>
                  <a:srgbClr val="E5B62F"/>
                </a:solidFill>
              </a:rPr>
              <a:t>Memory</a:t>
            </a:r>
          </a:p>
        </p:txBody>
      </p:sp>
      <p:sp>
        <p:nvSpPr>
          <p:cNvPr id="513" name="TextBox 512"/>
          <p:cNvSpPr txBox="1"/>
          <p:nvPr/>
        </p:nvSpPr>
        <p:spPr>
          <a:xfrm>
            <a:off x="1224136" y="6453336"/>
            <a:ext cx="7740352" cy="307777"/>
          </a:xfrm>
          <a:prstGeom prst="rect">
            <a:avLst/>
          </a:prstGeom>
          <a:noFill/>
        </p:spPr>
        <p:txBody>
          <a:bodyPr wrap="square" rtlCol="0">
            <a:spAutoFit/>
          </a:bodyPr>
          <a:lstStyle/>
          <a:p>
            <a:r>
              <a:rPr lang="en-US" sz="1400" dirty="0">
                <a:solidFill>
                  <a:srgbClr val="000000"/>
                </a:solidFill>
              </a:rPr>
              <a:t>Ahn+, “</a:t>
            </a:r>
            <a:r>
              <a:rPr lang="en-US" sz="1400" dirty="0">
                <a:solidFill>
                  <a:srgbClr val="0000FF"/>
                </a:solidFill>
              </a:rPr>
              <a:t>A Scalable Processing-in-Memory Accelerator for Parallel Graph Processing</a:t>
            </a:r>
            <a:r>
              <a:rPr lang="en-US" sz="1400" dirty="0">
                <a:solidFill>
                  <a:srgbClr val="000000"/>
                </a:solidFill>
              </a:rPr>
              <a:t>” ISCA 2015.</a:t>
            </a:r>
          </a:p>
        </p:txBody>
      </p:sp>
    </p:spTree>
    <p:extLst>
      <p:ext uri="{BB962C8B-B14F-4D97-AF65-F5344CB8AC3E}">
        <p14:creationId xmlns:p14="http://schemas.microsoft.com/office/powerpoint/2010/main" val="182452533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r>
              <a:rPr lang="en-US" b="1" dirty="0">
                <a:solidFill>
                  <a:srgbClr val="4D5494"/>
                </a:solidFill>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r>
              <a:rPr lang="en-US" b="1" dirty="0">
                <a:solidFill>
                  <a:srgbClr val="E5B62F"/>
                </a:solidFill>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77</a:t>
            </a:fld>
            <a:endParaRPr lang="en-US" altLang="en-US">
              <a:solidFill>
                <a:srgbClr val="000000"/>
              </a:solidFill>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r>
                    <a:rPr lang="en-US" altLang="ko-KR" sz="1600" kern="0" dirty="0">
                      <a:solidFill>
                        <a:sysClr val="windowText" lastClr="000000"/>
                      </a:solidFill>
                      <a:latin typeface="Calibri"/>
                      <a:ea typeface="나눔고딕"/>
                    </a:rPr>
                    <a:t>Crossbar Network</a:t>
                  </a:r>
                  <a:endParaRPr lang="ko-KR" altLang="en-US" sz="1600" kern="0" dirty="0">
                    <a:solidFill>
                      <a:sysClr val="windowText" lastClr="000000"/>
                    </a:solidFill>
                    <a:latin typeface="Calibri"/>
                    <a:ea typeface="나눔고딕"/>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algn="ctr">
                  <a:defRPr/>
                </a:pPr>
                <a:r>
                  <a:rPr lang="en-US" altLang="ko-KR" kern="0" dirty="0">
                    <a:solidFill>
                      <a:sysClr val="windowText" lastClr="000000"/>
                    </a:solidFill>
                    <a:latin typeface="Calibri"/>
                    <a:ea typeface="나눔고딕"/>
                  </a:rPr>
                  <a:t>DRAM Controller</a:t>
                </a:r>
                <a:endParaRPr lang="ko-KR" altLang="en-US" kern="0" dirty="0">
                  <a:solidFill>
                    <a:sysClr val="windowText" lastClr="000000"/>
                  </a:solidFill>
                  <a:latin typeface="Calibri"/>
                  <a:ea typeface="나눔고딕"/>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NI</a:t>
                </a:r>
                <a:endParaRPr lang="ko-KR" altLang="en-US" kern="0" dirty="0">
                  <a:solidFill>
                    <a:sysClr val="windowText" lastClr="000000"/>
                  </a:solidFill>
                  <a:latin typeface="Calibri"/>
                  <a:ea typeface="나눔고딕"/>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sz="2000" kern="0" dirty="0">
                  <a:solidFill>
                    <a:sysClr val="windowText" lastClr="000000"/>
                  </a:solidFill>
                  <a:latin typeface="Calibri"/>
                  <a:ea typeface="나눔고딕"/>
                </a:rPr>
                <a:t>In-Order Core</a:t>
              </a:r>
              <a:endParaRPr lang="ko-KR" altLang="en-US" sz="2000" kern="0" dirty="0">
                <a:solidFill>
                  <a:sysClr val="windowText" lastClr="000000"/>
                </a:solidFill>
                <a:latin typeface="Calibri"/>
                <a:ea typeface="나눔고딕"/>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Message Queue</a:t>
              </a:r>
              <a:endParaRPr lang="ko-KR" altLang="en-US" kern="0" dirty="0">
                <a:solidFill>
                  <a:sysClr val="windowText" lastClr="000000"/>
                </a:solidFill>
                <a:latin typeface="Calibri"/>
                <a:ea typeface="나눔고딕"/>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PF Buffer</a:t>
              </a:r>
              <a:endParaRPr lang="ko-KR" altLang="en-US" kern="0" dirty="0">
                <a:solidFill>
                  <a:sysClr val="windowText" lastClr="000000"/>
                </a:solidFill>
                <a:latin typeface="Calibri"/>
                <a:ea typeface="나눔고딕"/>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MTP</a:t>
              </a:r>
              <a:endParaRPr lang="ko-KR" altLang="en-US" kern="0" dirty="0">
                <a:solidFill>
                  <a:sysClr val="windowText" lastClr="000000"/>
                </a:solidFill>
                <a:latin typeface="Calibri"/>
                <a:ea typeface="나눔고딕"/>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LP</a:t>
              </a:r>
              <a:endParaRPr lang="ko-KR" altLang="en-US" kern="0" dirty="0">
                <a:solidFill>
                  <a:sysClr val="windowText" lastClr="000000"/>
                </a:solidFill>
                <a:latin typeface="Calibri"/>
                <a:ea typeface="나눔고딕"/>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r>
                <a:rPr lang="en-US" altLang="ko-KR" sz="2000" kern="0" dirty="0">
                  <a:solidFill>
                    <a:sysClr val="windowText" lastClr="000000"/>
                  </a:solidFill>
                  <a:latin typeface="Calibri"/>
                  <a:ea typeface="나눔고딕"/>
                </a:rPr>
                <a:t>Host Processor</a:t>
              </a:r>
              <a:endParaRPr lang="ko-KR" altLang="en-US" sz="2000" kern="0" dirty="0">
                <a:solidFill>
                  <a:sysClr val="windowText" lastClr="000000"/>
                </a:solidFill>
                <a:latin typeface="Calibri"/>
                <a:ea typeface="나눔고딕"/>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algn="ctr">
                <a:defRPr/>
              </a:pPr>
              <a:r>
                <a:rPr lang="en-US" altLang="ko-KR" kern="0" dirty="0">
                  <a:solidFill>
                    <a:sysClr val="windowText" lastClr="000000"/>
                  </a:solidFill>
                </a:rPr>
                <a:t>Memory-Mapped</a:t>
              </a:r>
            </a:p>
            <a:p>
              <a:pPr algn="ctr">
                <a:defRPr/>
              </a:pPr>
              <a:r>
                <a:rPr lang="en-US" altLang="ko-KR" kern="0" dirty="0">
                  <a:solidFill>
                    <a:sysClr val="windowText" lastClr="000000"/>
                  </a:solidFill>
                </a:rPr>
                <a:t>Accelerator Interface</a:t>
              </a:r>
            </a:p>
            <a:p>
              <a:pPr algn="ctr">
                <a:defRPr/>
              </a:pPr>
              <a:r>
                <a:rPr lang="en-US" altLang="ko-KR" sz="1400" kern="0" dirty="0">
                  <a:solidFill>
                    <a:sysClr val="windowText" lastClr="000000"/>
                  </a:solidFill>
                </a:rPr>
                <a:t>(</a:t>
              </a:r>
              <a:r>
                <a:rPr lang="en-US" altLang="ko-KR" sz="1400" kern="0" dirty="0" err="1">
                  <a:solidFill>
                    <a:sysClr val="windowText" lastClr="000000"/>
                  </a:solidFill>
                </a:rPr>
                <a:t>Noncacheable</a:t>
              </a:r>
              <a:r>
                <a:rPr lang="en-US" altLang="ko-KR" sz="1400" kern="0" dirty="0">
                  <a:solidFill>
                    <a:sysClr val="windowText" lastClr="000000"/>
                  </a:solidFill>
                </a:rPr>
                <a:t>, Physically Addressed)</a:t>
              </a:r>
              <a:endParaRPr lang="ko-KR" altLang="en-US" sz="1400" kern="0" dirty="0">
                <a:solidFill>
                  <a:sysClr val="windowText" lastClr="000000"/>
                </a:solidFill>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56"/>
          <p:cNvSpPr/>
          <p:nvPr/>
        </p:nvSpPr>
        <p:spPr>
          <a:xfrm>
            <a:off x="0" y="5983200"/>
            <a:ext cx="9144000" cy="8748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6" name="직사각형 257"/>
          <p:cNvSpPr/>
          <p:nvPr/>
        </p:nvSpPr>
        <p:spPr>
          <a:xfrm>
            <a:off x="0" y="5398571"/>
            <a:ext cx="6022172" cy="583147"/>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7" name="직사각형 259"/>
          <p:cNvSpPr/>
          <p:nvPr/>
        </p:nvSpPr>
        <p:spPr>
          <a:xfrm>
            <a:off x="8312935" y="5400000"/>
            <a:ext cx="831065" cy="582896"/>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8" name="직사각형 2"/>
          <p:cNvSpPr/>
          <p:nvPr/>
        </p:nvSpPr>
        <p:spPr>
          <a:xfrm>
            <a:off x="0" y="-1"/>
            <a:ext cx="9144000" cy="5400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9" name="모서리가 둥근 직사각형 10"/>
          <p:cNvSpPr/>
          <p:nvPr/>
        </p:nvSpPr>
        <p:spPr>
          <a:xfrm>
            <a:off x="5461339" y="4067108"/>
            <a:ext cx="3403838" cy="1095472"/>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2400" kern="0" dirty="0">
                <a:solidFill>
                  <a:sysClr val="windowText" lastClr="000000"/>
                </a:solidFill>
                <a:latin typeface="Calibri"/>
                <a:ea typeface="나눔고딕"/>
              </a:rPr>
              <a:t>Communications via</a:t>
            </a:r>
            <a:br>
              <a:rPr lang="en-US" altLang="ko-KR" sz="2400" kern="0" dirty="0">
                <a:solidFill>
                  <a:sysClr val="windowText" lastClr="000000"/>
                </a:solidFill>
                <a:latin typeface="Calibri"/>
                <a:ea typeface="나눔고딕"/>
              </a:rPr>
            </a:br>
            <a:r>
              <a:rPr lang="en-US" altLang="ko-KR" sz="2400" kern="0" dirty="0">
                <a:solidFill>
                  <a:sysClr val="windowText" lastClr="000000"/>
                </a:solidFill>
                <a:latin typeface="Calibri"/>
                <a:ea typeface="나눔고딕"/>
              </a:rPr>
              <a:t>Remote Function Calls</a:t>
            </a:r>
            <a:endParaRPr lang="ko-KR" altLang="en-US" sz="2400" kern="0" dirty="0">
              <a:solidFill>
                <a:sysClr val="windowText" lastClr="000000"/>
              </a:solidFill>
              <a:latin typeface="Calibri"/>
              <a:ea typeface="나눔고딕"/>
            </a:endParaRPr>
          </a:p>
        </p:txBody>
      </p:sp>
    </p:spTree>
    <p:extLst>
      <p:ext uri="{BB962C8B-B14F-4D97-AF65-F5344CB8AC3E}">
        <p14:creationId xmlns:p14="http://schemas.microsoft.com/office/powerpoint/2010/main" val="8783770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66700" y="1135681"/>
            <a:ext cx="8267700" cy="5176881"/>
          </a:xfrm>
          <a:prstGeom prst="rect">
            <a:avLst/>
          </a:prstGeom>
        </p:spPr>
      </p:pic>
    </p:spTree>
    <p:extLst>
      <p:ext uri="{BB962C8B-B14F-4D97-AF65-F5344CB8AC3E}">
        <p14:creationId xmlns:p14="http://schemas.microsoft.com/office/powerpoint/2010/main" val="1450805642"/>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28600" y="1105123"/>
            <a:ext cx="8229600" cy="5219477"/>
          </a:xfrm>
          <a:prstGeom prst="rect">
            <a:avLst/>
          </a:prstGeom>
        </p:spPr>
      </p:pic>
    </p:spTree>
    <p:extLst>
      <p:ext uri="{BB962C8B-B14F-4D97-AF65-F5344CB8AC3E}">
        <p14:creationId xmlns:p14="http://schemas.microsoft.com/office/powerpoint/2010/main" val="21920864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Systems Trends</a:t>
            </a:r>
          </a:p>
        </p:txBody>
      </p:sp>
      <p:sp>
        <p:nvSpPr>
          <p:cNvPr id="3" name="Content Placeholder 2"/>
          <p:cNvSpPr>
            <a:spLocks noGrp="1"/>
          </p:cNvSpPr>
          <p:nvPr>
            <p:ph idx="1"/>
          </p:nvPr>
        </p:nvSpPr>
        <p:spPr>
          <a:xfrm>
            <a:off x="228600" y="1403629"/>
            <a:ext cx="8610600" cy="5193723"/>
          </a:xfrm>
        </p:spPr>
        <p:txBody>
          <a:bodyPr/>
          <a:lstStyle/>
          <a:p>
            <a:pPr marL="0" indent="0">
              <a:buNone/>
            </a:pPr>
            <a:r>
              <a:rPr lang="en-US" sz="3200" dirty="0">
                <a:solidFill>
                  <a:srgbClr val="0000FF"/>
                </a:solidFill>
              </a:rPr>
              <a:t>1. Data access is a major bottleneck</a:t>
            </a:r>
          </a:p>
          <a:p>
            <a:pPr lvl="1"/>
            <a:r>
              <a:rPr lang="en-US" dirty="0"/>
              <a:t>Applications are increasingly data hungry</a:t>
            </a:r>
          </a:p>
          <a:p>
            <a:pPr lvl="1"/>
            <a:endParaRPr lang="en-US" dirty="0"/>
          </a:p>
          <a:p>
            <a:pPr lvl="1"/>
            <a:endParaRPr lang="en-US" dirty="0"/>
          </a:p>
          <a:p>
            <a:pPr marL="0" indent="0">
              <a:buNone/>
            </a:pPr>
            <a:r>
              <a:rPr lang="en-US" sz="3200" dirty="0">
                <a:solidFill>
                  <a:srgbClr val="0000FF"/>
                </a:solidFill>
              </a:rPr>
              <a:t>2. Energy consumption is a key limiter</a:t>
            </a:r>
          </a:p>
          <a:p>
            <a:endParaRPr lang="en-US" dirty="0"/>
          </a:p>
          <a:p>
            <a:endParaRPr lang="en-US" dirty="0"/>
          </a:p>
          <a:p>
            <a:pPr marL="0" indent="0">
              <a:buNone/>
            </a:pPr>
            <a:r>
              <a:rPr lang="en-US" sz="3200" dirty="0">
                <a:solidFill>
                  <a:srgbClr val="0000FF"/>
                </a:solidFill>
              </a:rPr>
              <a:t>3. Data movement energy dominates compute</a:t>
            </a:r>
          </a:p>
          <a:p>
            <a:pPr lvl="1"/>
            <a:r>
              <a:rPr lang="en-US" dirty="0"/>
              <a:t>Especially true for off-chip to on-chip movement</a:t>
            </a:r>
          </a:p>
          <a:p>
            <a:pPr marL="344487" lvl="1" indent="0">
              <a:buNone/>
            </a:pPr>
            <a:endParaRPr lang="en-US" dirty="0"/>
          </a:p>
        </p:txBody>
      </p:sp>
      <p:sp>
        <p:nvSpPr>
          <p:cNvPr id="4" name="Slide Number Placeholder 3"/>
          <p:cNvSpPr>
            <a:spLocks noGrp="1"/>
          </p:cNvSpPr>
          <p:nvPr>
            <p:ph type="sldNum" sz="quarter" idx="11"/>
          </p:nvPr>
        </p:nvSpPr>
        <p:spPr/>
        <p:txBody>
          <a:bodyPr/>
          <a:lstStyle/>
          <a:p>
            <a:fld id="{71752C56-4F8A-824F-A263-2404B5D536A2}" type="slidenum">
              <a:rPr lang="en-US" smtClean="0">
                <a:solidFill>
                  <a:srgbClr val="000000"/>
                </a:solidFill>
              </a:rPr>
              <a:pPr/>
              <a:t>8</a:t>
            </a:fld>
            <a:endParaRPr lang="en-US">
              <a:solidFill>
                <a:srgbClr val="000000"/>
              </a:solidFill>
            </a:endParaRPr>
          </a:p>
        </p:txBody>
      </p:sp>
    </p:spTree>
    <p:extLst>
      <p:ext uri="{BB962C8B-B14F-4D97-AF65-F5344CB8AC3E}">
        <p14:creationId xmlns:p14="http://schemas.microsoft.com/office/powerpoint/2010/main" val="1970203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 In Tesseract (III)</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3" name="Picture 2"/>
          <p:cNvPicPr>
            <a:picLocks noChangeAspect="1"/>
          </p:cNvPicPr>
          <p:nvPr/>
        </p:nvPicPr>
        <p:blipFill>
          <a:blip r:embed="rId2"/>
          <a:stretch>
            <a:fillRect/>
          </a:stretch>
        </p:blipFill>
        <p:spPr>
          <a:xfrm>
            <a:off x="304800" y="1069117"/>
            <a:ext cx="8305800" cy="5255483"/>
          </a:xfrm>
          <a:prstGeom prst="rect">
            <a:avLst/>
          </a:prstGeom>
        </p:spPr>
      </p:pic>
    </p:spTree>
    <p:extLst>
      <p:ext uri="{BB962C8B-B14F-4D97-AF65-F5344CB8AC3E}">
        <p14:creationId xmlns:p14="http://schemas.microsoft.com/office/powerpoint/2010/main" val="205138818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Function Call (Non-Blocking)</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pic>
        <p:nvPicPr>
          <p:cNvPr id="5" name="Picture 4"/>
          <p:cNvPicPr>
            <a:picLocks noChangeAspect="1"/>
          </p:cNvPicPr>
          <p:nvPr/>
        </p:nvPicPr>
        <p:blipFill>
          <a:blip r:embed="rId2"/>
          <a:stretch>
            <a:fillRect/>
          </a:stretch>
        </p:blipFill>
        <p:spPr>
          <a:xfrm>
            <a:off x="254000" y="1066800"/>
            <a:ext cx="8229600" cy="5237018"/>
          </a:xfrm>
          <a:prstGeom prst="rect">
            <a:avLst/>
          </a:prstGeom>
        </p:spPr>
      </p:pic>
    </p:spTree>
    <p:extLst>
      <p:ext uri="{BB962C8B-B14F-4D97-AF65-F5344CB8AC3E}">
        <p14:creationId xmlns:p14="http://schemas.microsoft.com/office/powerpoint/2010/main" val="1086949336"/>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Box 510"/>
          <p:cNvSpPr txBox="1"/>
          <p:nvPr/>
        </p:nvSpPr>
        <p:spPr>
          <a:xfrm>
            <a:off x="5868144" y="2204864"/>
            <a:ext cx="795898" cy="369332"/>
          </a:xfrm>
          <a:prstGeom prst="rect">
            <a:avLst/>
          </a:prstGeom>
          <a:noFill/>
        </p:spPr>
        <p:txBody>
          <a:bodyPr wrap="none" rtlCol="0">
            <a:spAutoFit/>
          </a:bodyPr>
          <a:lstStyle/>
          <a:p>
            <a:r>
              <a:rPr lang="en-US" b="1" dirty="0">
                <a:solidFill>
                  <a:srgbClr val="4D5494"/>
                </a:solidFill>
              </a:rPr>
              <a:t>Logic</a:t>
            </a:r>
          </a:p>
        </p:txBody>
      </p:sp>
      <p:sp>
        <p:nvSpPr>
          <p:cNvPr id="512" name="TextBox 511"/>
          <p:cNvSpPr txBox="1"/>
          <p:nvPr/>
        </p:nvSpPr>
        <p:spPr>
          <a:xfrm>
            <a:off x="5796136" y="1700808"/>
            <a:ext cx="1123437" cy="369332"/>
          </a:xfrm>
          <a:prstGeom prst="rect">
            <a:avLst/>
          </a:prstGeom>
          <a:noFill/>
        </p:spPr>
        <p:txBody>
          <a:bodyPr wrap="none" rtlCol="0">
            <a:spAutoFit/>
          </a:bodyPr>
          <a:lstStyle/>
          <a:p>
            <a:r>
              <a:rPr lang="en-US" b="1" dirty="0">
                <a:solidFill>
                  <a:srgbClr val="E5B62F"/>
                </a:solidFill>
              </a:rPr>
              <a:t>Memory</a:t>
            </a:r>
          </a:p>
        </p:txBody>
      </p:sp>
      <p:sp>
        <p:nvSpPr>
          <p:cNvPr id="2" name="Title 1"/>
          <p:cNvSpPr>
            <a:spLocks noGrp="1"/>
          </p:cNvSpPr>
          <p:nvPr>
            <p:ph type="title"/>
          </p:nvPr>
        </p:nvSpPr>
        <p:spPr/>
        <p:txBody>
          <a:bodyPr/>
          <a:lstStyle/>
          <a:p>
            <a:r>
              <a:rPr lang="en-US" dirty="0" err="1"/>
              <a:t>Tesseract</a:t>
            </a:r>
            <a:r>
              <a:rPr lang="en-US" dirty="0"/>
              <a:t> System for Graph Processing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82</a:t>
            </a:fld>
            <a:endParaRPr lang="en-US" altLang="en-US">
              <a:solidFill>
                <a:srgbClr val="000000"/>
              </a:solidFill>
            </a:endParaRPr>
          </a:p>
        </p:txBody>
      </p:sp>
      <p:pic>
        <p:nvPicPr>
          <p:cNvPr id="258" name="Picture 2" descr="http://www.extremetech.com/wp-content/uploads/2013/09/hybrid_memory_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620" y="1340768"/>
            <a:ext cx="3383774" cy="24295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9" name="그룹 137"/>
          <p:cNvGrpSpPr/>
          <p:nvPr/>
        </p:nvGrpSpPr>
        <p:grpSpPr>
          <a:xfrm>
            <a:off x="2960548" y="2386982"/>
            <a:ext cx="2890319" cy="3322913"/>
            <a:chOff x="2540320" y="2698376"/>
            <a:chExt cx="2890319" cy="3322913"/>
          </a:xfrm>
        </p:grpSpPr>
        <p:cxnSp>
          <p:nvCxnSpPr>
            <p:cNvPr id="260" name="직선 연결선 64"/>
            <p:cNvCxnSpPr/>
            <p:nvPr/>
          </p:nvCxnSpPr>
          <p:spPr>
            <a:xfrm>
              <a:off x="2540320" y="3008078"/>
              <a:ext cx="101813" cy="990596"/>
            </a:xfrm>
            <a:prstGeom prst="line">
              <a:avLst/>
            </a:prstGeom>
            <a:noFill/>
            <a:ln w="9525" cap="flat" cmpd="sng" algn="ctr">
              <a:solidFill>
                <a:sysClr val="windowText" lastClr="000000"/>
              </a:solidFill>
              <a:prstDash val="dash"/>
            </a:ln>
            <a:effectLst/>
          </p:spPr>
        </p:cxnSp>
        <p:cxnSp>
          <p:nvCxnSpPr>
            <p:cNvPr id="261" name="직선 연결선 67"/>
            <p:cNvCxnSpPr/>
            <p:nvPr/>
          </p:nvCxnSpPr>
          <p:spPr>
            <a:xfrm flipH="1">
              <a:off x="5107196" y="2698376"/>
              <a:ext cx="323443" cy="1300298"/>
            </a:xfrm>
            <a:prstGeom prst="line">
              <a:avLst/>
            </a:prstGeom>
            <a:noFill/>
            <a:ln w="9525" cap="flat" cmpd="sng" algn="ctr">
              <a:solidFill>
                <a:sysClr val="windowText" lastClr="000000"/>
              </a:solidFill>
              <a:prstDash val="dash"/>
            </a:ln>
            <a:effectLst/>
          </p:spPr>
        </p:cxnSp>
        <p:grpSp>
          <p:nvGrpSpPr>
            <p:cNvPr id="262" name="그룹 85"/>
            <p:cNvGrpSpPr/>
            <p:nvPr/>
          </p:nvGrpSpPr>
          <p:grpSpPr>
            <a:xfrm>
              <a:off x="2542515" y="3916837"/>
              <a:ext cx="2664295" cy="2104452"/>
              <a:chOff x="3275856" y="3916837"/>
              <a:chExt cx="2664295" cy="2104452"/>
            </a:xfrm>
          </p:grpSpPr>
          <p:sp>
            <p:nvSpPr>
              <p:cNvPr id="263" name="직사각형 4"/>
              <p:cNvSpPr/>
              <p:nvPr/>
            </p:nvSpPr>
            <p:spPr>
              <a:xfrm>
                <a:off x="3375473" y="3998674"/>
                <a:ext cx="2465060" cy="2022615"/>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grpSp>
            <p:nvGrpSpPr>
              <p:cNvPr id="264" name="그룹 84"/>
              <p:cNvGrpSpPr/>
              <p:nvPr/>
            </p:nvGrpSpPr>
            <p:grpSpPr>
              <a:xfrm>
                <a:off x="3501888" y="3916837"/>
                <a:ext cx="2212233" cy="2010654"/>
                <a:chOff x="3501887" y="3916837"/>
                <a:chExt cx="2212233" cy="2010654"/>
              </a:xfrm>
            </p:grpSpPr>
            <p:grpSp>
              <p:nvGrpSpPr>
                <p:cNvPr id="267" name="그룹 49"/>
                <p:cNvGrpSpPr/>
                <p:nvPr/>
              </p:nvGrpSpPr>
              <p:grpSpPr>
                <a:xfrm flipV="1">
                  <a:off x="3627842" y="5167522"/>
                  <a:ext cx="64123" cy="489852"/>
                  <a:chOff x="3491880" y="4419110"/>
                  <a:chExt cx="73052" cy="558062"/>
                </a:xfrm>
              </p:grpSpPr>
              <p:cxnSp>
                <p:nvCxnSpPr>
                  <p:cNvPr id="310" name="직선 화살표 연결선 50"/>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11" name="직선 화살표 연결선 51"/>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8" name="그룹 52"/>
                <p:cNvGrpSpPr/>
                <p:nvPr/>
              </p:nvGrpSpPr>
              <p:grpSpPr>
                <a:xfrm flipV="1">
                  <a:off x="4070289" y="5167522"/>
                  <a:ext cx="64123" cy="489852"/>
                  <a:chOff x="3491880" y="4419110"/>
                  <a:chExt cx="73052" cy="558062"/>
                </a:xfrm>
              </p:grpSpPr>
              <p:cxnSp>
                <p:nvCxnSpPr>
                  <p:cNvPr id="308" name="직선 화살표 연결선 5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9" name="직선 화살표 연결선 54"/>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69" name="그룹 55"/>
                <p:cNvGrpSpPr/>
                <p:nvPr/>
              </p:nvGrpSpPr>
              <p:grpSpPr>
                <a:xfrm flipV="1">
                  <a:off x="4512736" y="5167522"/>
                  <a:ext cx="64123" cy="489852"/>
                  <a:chOff x="3491880" y="4419110"/>
                  <a:chExt cx="73052" cy="558062"/>
                </a:xfrm>
              </p:grpSpPr>
              <p:cxnSp>
                <p:nvCxnSpPr>
                  <p:cNvPr id="306" name="직선 화살표 연결선 56"/>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7" name="직선 화살표 연결선 57"/>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0" name="그룹 58"/>
                <p:cNvGrpSpPr/>
                <p:nvPr/>
              </p:nvGrpSpPr>
              <p:grpSpPr>
                <a:xfrm flipV="1">
                  <a:off x="5524042" y="5167522"/>
                  <a:ext cx="64123" cy="489852"/>
                  <a:chOff x="3491880" y="4419110"/>
                  <a:chExt cx="73052" cy="558062"/>
                </a:xfrm>
              </p:grpSpPr>
              <p:cxnSp>
                <p:nvCxnSpPr>
                  <p:cNvPr id="304" name="직선 화살표 연결선 59"/>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5" name="직선 화살표 연결선 60"/>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1" name="그룹 39"/>
                <p:cNvGrpSpPr/>
                <p:nvPr/>
              </p:nvGrpSpPr>
              <p:grpSpPr>
                <a:xfrm>
                  <a:off x="3627842" y="4362113"/>
                  <a:ext cx="64123" cy="489852"/>
                  <a:chOff x="3491880" y="4419110"/>
                  <a:chExt cx="73052" cy="558062"/>
                </a:xfrm>
              </p:grpSpPr>
              <p:cxnSp>
                <p:nvCxnSpPr>
                  <p:cNvPr id="302" name="직선 화살표 연결선 33"/>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3" name="직선 화살표 연결선 3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2" name="그룹 40"/>
                <p:cNvGrpSpPr/>
                <p:nvPr/>
              </p:nvGrpSpPr>
              <p:grpSpPr>
                <a:xfrm>
                  <a:off x="4070289" y="4362113"/>
                  <a:ext cx="64123" cy="489852"/>
                  <a:chOff x="3491880" y="4419110"/>
                  <a:chExt cx="73052" cy="558062"/>
                </a:xfrm>
              </p:grpSpPr>
              <p:cxnSp>
                <p:nvCxnSpPr>
                  <p:cNvPr id="300" name="직선 화살표 연결선 41"/>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301" name="직선 화살표 연결선 42"/>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3" name="그룹 43"/>
                <p:cNvGrpSpPr/>
                <p:nvPr/>
              </p:nvGrpSpPr>
              <p:grpSpPr>
                <a:xfrm>
                  <a:off x="4512736" y="4362113"/>
                  <a:ext cx="64123" cy="489852"/>
                  <a:chOff x="3491880" y="4419110"/>
                  <a:chExt cx="73052" cy="558062"/>
                </a:xfrm>
              </p:grpSpPr>
              <p:cxnSp>
                <p:nvCxnSpPr>
                  <p:cNvPr id="298" name="직선 화살표 연결선 44"/>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9" name="직선 화살표 연결선 45"/>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nvGrpSpPr>
                <p:cNvPr id="274" name="그룹 46"/>
                <p:cNvGrpSpPr/>
                <p:nvPr/>
              </p:nvGrpSpPr>
              <p:grpSpPr>
                <a:xfrm>
                  <a:off x="5524042" y="4362113"/>
                  <a:ext cx="64123" cy="489852"/>
                  <a:chOff x="3491880" y="4419110"/>
                  <a:chExt cx="73052" cy="558062"/>
                </a:xfrm>
              </p:grpSpPr>
              <p:cxnSp>
                <p:nvCxnSpPr>
                  <p:cNvPr id="296" name="직선 화살표 연결선 47"/>
                  <p:cNvCxnSpPr/>
                  <p:nvPr/>
                </p:nvCxnSpPr>
                <p:spPr>
                  <a:xfrm flipH="1">
                    <a:off x="3562846" y="4419110"/>
                    <a:ext cx="2086" cy="558062"/>
                  </a:xfrm>
                  <a:prstGeom prst="straightConnector1">
                    <a:avLst/>
                  </a:prstGeom>
                  <a:noFill/>
                  <a:ln w="9525" cap="flat" cmpd="sng" algn="ctr">
                    <a:solidFill>
                      <a:srgbClr val="5DA5DA">
                        <a:shade val="95000"/>
                        <a:satMod val="105000"/>
                      </a:srgbClr>
                    </a:solidFill>
                    <a:prstDash val="solid"/>
                    <a:headEnd type="none"/>
                    <a:tailEnd type="triangle" w="sm" len="sm"/>
                  </a:ln>
                  <a:effectLst/>
                </p:spPr>
              </p:cxnSp>
              <p:cxnSp>
                <p:nvCxnSpPr>
                  <p:cNvPr id="297" name="직선 화살표 연결선 48"/>
                  <p:cNvCxnSpPr/>
                  <p:nvPr/>
                </p:nvCxnSpPr>
                <p:spPr>
                  <a:xfrm>
                    <a:off x="3491880" y="4851158"/>
                    <a:ext cx="0" cy="126014"/>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sp>
              <p:nvSpPr>
                <p:cNvPr id="275" name="직사각형 6"/>
                <p:cNvSpPr/>
                <p:nvPr/>
              </p:nvSpPr>
              <p:spPr>
                <a:xfrm>
                  <a:off x="35018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6" name="직사각형 7"/>
                <p:cNvSpPr/>
                <p:nvPr/>
              </p:nvSpPr>
              <p:spPr>
                <a:xfrm>
                  <a:off x="3944334"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7" name="직사각형 8"/>
                <p:cNvSpPr/>
                <p:nvPr/>
              </p:nvSpPr>
              <p:spPr>
                <a:xfrm>
                  <a:off x="4386781"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8" name="직사각형 11"/>
                <p:cNvSpPr/>
                <p:nvPr/>
              </p:nvSpPr>
              <p:spPr>
                <a:xfrm>
                  <a:off x="3501887"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79" name="직사각형 12"/>
                <p:cNvSpPr/>
                <p:nvPr/>
              </p:nvSpPr>
              <p:spPr>
                <a:xfrm>
                  <a:off x="3944334"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0" name="직사각형 13"/>
                <p:cNvSpPr/>
                <p:nvPr/>
              </p:nvSpPr>
              <p:spPr>
                <a:xfrm>
                  <a:off x="4386781" y="44885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1" name="직사각형 15"/>
                <p:cNvSpPr/>
                <p:nvPr/>
              </p:nvSpPr>
              <p:spPr>
                <a:xfrm>
                  <a:off x="35018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2" name="직사각형 16"/>
                <p:cNvSpPr/>
                <p:nvPr/>
              </p:nvSpPr>
              <p:spPr>
                <a:xfrm>
                  <a:off x="3944334"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3" name="직사각형 17"/>
                <p:cNvSpPr/>
                <p:nvPr/>
              </p:nvSpPr>
              <p:spPr>
                <a:xfrm>
                  <a:off x="4386781"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4" name="직사각형 19"/>
                <p:cNvSpPr/>
                <p:nvPr/>
              </p:nvSpPr>
              <p:spPr>
                <a:xfrm>
                  <a:off x="35018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5" name="직사각형 20"/>
                <p:cNvSpPr/>
                <p:nvPr/>
              </p:nvSpPr>
              <p:spPr>
                <a:xfrm>
                  <a:off x="3944334"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6" name="직사각형 21"/>
                <p:cNvSpPr/>
                <p:nvPr/>
              </p:nvSpPr>
              <p:spPr>
                <a:xfrm>
                  <a:off x="4386781"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7" name="직사각형 5"/>
                <p:cNvSpPr/>
                <p:nvPr/>
              </p:nvSpPr>
              <p:spPr>
                <a:xfrm>
                  <a:off x="3501887" y="4851965"/>
                  <a:ext cx="2212233" cy="316034"/>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r>
                    <a:rPr lang="en-US" altLang="ko-KR" sz="1600" kern="0" dirty="0">
                      <a:solidFill>
                        <a:sysClr val="windowText" lastClr="000000"/>
                      </a:solidFill>
                      <a:latin typeface="Calibri"/>
                      <a:ea typeface="나눔고딕"/>
                    </a:rPr>
                    <a:t>Crossbar Network</a:t>
                  </a:r>
                  <a:endParaRPr lang="ko-KR" altLang="en-US" sz="1600" kern="0" dirty="0">
                    <a:solidFill>
                      <a:sysClr val="windowText" lastClr="000000"/>
                    </a:solidFill>
                    <a:latin typeface="Calibri"/>
                    <a:ea typeface="나눔고딕"/>
                  </a:endParaRPr>
                </a:p>
              </p:txBody>
            </p:sp>
            <p:sp>
              <p:nvSpPr>
                <p:cNvPr id="288" name="직사각형 9"/>
                <p:cNvSpPr/>
                <p:nvPr/>
              </p:nvSpPr>
              <p:spPr>
                <a:xfrm>
                  <a:off x="5398087" y="410928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89" name="직사각형 14"/>
                <p:cNvSpPr/>
                <p:nvPr/>
              </p:nvSpPr>
              <p:spPr>
                <a:xfrm>
                  <a:off x="5398087" y="4480626"/>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0" name="직사각형 18"/>
                <p:cNvSpPr/>
                <p:nvPr/>
              </p:nvSpPr>
              <p:spPr>
                <a:xfrm>
                  <a:off x="5398087" y="5286511"/>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1" name="직사각형 22"/>
                <p:cNvSpPr/>
                <p:nvPr/>
              </p:nvSpPr>
              <p:spPr>
                <a:xfrm>
                  <a:off x="5398087" y="5657850"/>
                  <a:ext cx="316033" cy="25282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292" name="TextBox 291"/>
                <p:cNvSpPr txBox="1"/>
                <p:nvPr/>
              </p:nvSpPr>
              <p:spPr>
                <a:xfrm>
                  <a:off x="4860355" y="3916837"/>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3" name="TextBox 292"/>
                <p:cNvSpPr txBox="1"/>
                <p:nvPr/>
              </p:nvSpPr>
              <p:spPr>
                <a:xfrm>
                  <a:off x="4860355" y="4297315"/>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4" name="TextBox 293"/>
                <p:cNvSpPr txBox="1"/>
                <p:nvPr/>
              </p:nvSpPr>
              <p:spPr>
                <a:xfrm>
                  <a:off x="4860355" y="5096119"/>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sp>
              <p:nvSpPr>
                <p:cNvPr id="295" name="TextBox 294"/>
                <p:cNvSpPr txBox="1"/>
                <p:nvPr/>
              </p:nvSpPr>
              <p:spPr>
                <a:xfrm>
                  <a:off x="4860355" y="5465826"/>
                  <a:ext cx="397866"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a:t>
                  </a:r>
                  <a:endParaRPr lang="ko-KR" altLang="en-US" sz="2400" kern="0" dirty="0">
                    <a:solidFill>
                      <a:sysClr val="windowText" lastClr="000000"/>
                    </a:solidFill>
                  </a:endParaRPr>
                </a:p>
              </p:txBody>
            </p:sp>
          </p:grpSp>
          <p:cxnSp>
            <p:nvCxnSpPr>
              <p:cNvPr id="265" name="직선 화살표 연결선 78"/>
              <p:cNvCxnSpPr/>
              <p:nvPr/>
            </p:nvCxnSpPr>
            <p:spPr>
              <a:xfrm flipH="1">
                <a:off x="3275856" y="5013177"/>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cxnSp>
            <p:nvCxnSpPr>
              <p:cNvPr id="266" name="직선 화살표 연결선 83"/>
              <p:cNvCxnSpPr/>
              <p:nvPr/>
            </p:nvCxnSpPr>
            <p:spPr>
              <a:xfrm flipH="1">
                <a:off x="5714120" y="5015083"/>
                <a:ext cx="226031" cy="0"/>
              </a:xfrm>
              <a:prstGeom prst="straightConnector1">
                <a:avLst/>
              </a:prstGeom>
              <a:noFill/>
              <a:ln w="9525" cap="flat" cmpd="sng" algn="ctr">
                <a:solidFill>
                  <a:srgbClr val="5DA5DA">
                    <a:shade val="95000"/>
                    <a:satMod val="105000"/>
                  </a:srgbClr>
                </a:solidFill>
                <a:prstDash val="solid"/>
                <a:headEnd type="triangle" w="sm" len="sm"/>
                <a:tailEnd type="triangle" w="sm" len="sm"/>
              </a:ln>
              <a:effectLst/>
            </p:spPr>
          </p:cxnSp>
        </p:grpSp>
      </p:grpSp>
      <p:grpSp>
        <p:nvGrpSpPr>
          <p:cNvPr id="312" name="그룹 138"/>
          <p:cNvGrpSpPr/>
          <p:nvPr/>
        </p:nvGrpSpPr>
        <p:grpSpPr>
          <a:xfrm>
            <a:off x="5397217" y="3068960"/>
            <a:ext cx="3568497" cy="2986186"/>
            <a:chOff x="5277803" y="2315022"/>
            <a:chExt cx="3568497" cy="2986186"/>
          </a:xfrm>
        </p:grpSpPr>
        <p:grpSp>
          <p:nvGrpSpPr>
            <p:cNvPr id="313" name="그룹 131"/>
            <p:cNvGrpSpPr/>
            <p:nvPr/>
          </p:nvGrpSpPr>
          <p:grpSpPr>
            <a:xfrm>
              <a:off x="5860114" y="2315022"/>
              <a:ext cx="2986186" cy="2986186"/>
              <a:chOff x="5700614" y="2176524"/>
              <a:chExt cx="2986186" cy="2986186"/>
            </a:xfrm>
          </p:grpSpPr>
          <p:sp>
            <p:nvSpPr>
              <p:cNvPr id="316" name="직사각형 86"/>
              <p:cNvSpPr/>
              <p:nvPr/>
            </p:nvSpPr>
            <p:spPr>
              <a:xfrm>
                <a:off x="5700614" y="2176524"/>
                <a:ext cx="2986186" cy="2986186"/>
              </a:xfrm>
              <a:prstGeom prst="rect">
                <a:avLst/>
              </a:prstGeom>
              <a:solidFill>
                <a:sysClr val="window" lastClr="FFFFFF"/>
              </a:solidFill>
              <a:ln w="25400" cap="flat" cmpd="sng" algn="ctr">
                <a:solidFill>
                  <a:srgbClr val="5DA5DA"/>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17" name="직사각형 87"/>
              <p:cNvSpPr/>
              <p:nvPr/>
            </p:nvSpPr>
            <p:spPr>
              <a:xfrm>
                <a:off x="8110736" y="2346491"/>
                <a:ext cx="432048" cy="2075090"/>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vert" rtlCol="0" anchor="ctr"/>
              <a:lstStyle/>
              <a:p>
                <a:pPr algn="ctr">
                  <a:defRPr/>
                </a:pPr>
                <a:r>
                  <a:rPr lang="en-US" altLang="ko-KR" kern="0" dirty="0">
                    <a:solidFill>
                      <a:sysClr val="windowText" lastClr="000000"/>
                    </a:solidFill>
                    <a:latin typeface="Calibri"/>
                    <a:ea typeface="나눔고딕"/>
                  </a:rPr>
                  <a:t>DRAM Controller</a:t>
                </a:r>
                <a:endParaRPr lang="ko-KR" altLang="en-US" kern="0" dirty="0">
                  <a:solidFill>
                    <a:sysClr val="windowText" lastClr="000000"/>
                  </a:solidFill>
                  <a:latin typeface="Calibri"/>
                  <a:ea typeface="나눔고딕"/>
                </a:endParaRPr>
              </a:p>
            </p:txBody>
          </p:sp>
          <p:sp>
            <p:nvSpPr>
              <p:cNvPr id="318" name="직사각형 88"/>
              <p:cNvSpPr/>
              <p:nvPr/>
            </p:nvSpPr>
            <p:spPr>
              <a:xfrm>
                <a:off x="8110736" y="4589673"/>
                <a:ext cx="432048" cy="404944"/>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NI</a:t>
                </a:r>
                <a:endParaRPr lang="ko-KR" altLang="en-US" kern="0" dirty="0">
                  <a:solidFill>
                    <a:sysClr val="windowText" lastClr="000000"/>
                  </a:solidFill>
                  <a:latin typeface="Calibri"/>
                  <a:ea typeface="나눔고딕"/>
                </a:endParaRPr>
              </a:p>
            </p:txBody>
          </p:sp>
          <p:cxnSp>
            <p:nvCxnSpPr>
              <p:cNvPr id="319" name="직선 화살표 연결선 97"/>
              <p:cNvCxnSpPr>
                <a:stCxn id="318" idx="0"/>
                <a:endCxn id="317" idx="2"/>
              </p:cNvCxnSpPr>
              <p:nvPr/>
            </p:nvCxnSpPr>
            <p:spPr>
              <a:xfrm flipV="1">
                <a:off x="8326760" y="4421581"/>
                <a:ext cx="0" cy="16809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cxnSp>
          <p:nvCxnSpPr>
            <p:cNvPr id="314" name="직선 연결선 127"/>
            <p:cNvCxnSpPr/>
            <p:nvPr/>
          </p:nvCxnSpPr>
          <p:spPr>
            <a:xfrm flipV="1">
              <a:off x="5280614" y="2315022"/>
              <a:ext cx="583876" cy="1104125"/>
            </a:xfrm>
            <a:prstGeom prst="line">
              <a:avLst/>
            </a:prstGeom>
            <a:noFill/>
            <a:ln w="9525" cap="flat" cmpd="sng" algn="ctr">
              <a:solidFill>
                <a:srgbClr val="5DA5DA">
                  <a:shade val="95000"/>
                  <a:satMod val="105000"/>
                </a:srgbClr>
              </a:solidFill>
              <a:prstDash val="dash"/>
            </a:ln>
            <a:effectLst/>
          </p:spPr>
        </p:cxnSp>
        <p:cxnSp>
          <p:nvCxnSpPr>
            <p:cNvPr id="315" name="직선 연결선 128"/>
            <p:cNvCxnSpPr/>
            <p:nvPr/>
          </p:nvCxnSpPr>
          <p:spPr>
            <a:xfrm>
              <a:off x="5277803" y="3668121"/>
              <a:ext cx="580861" cy="1633087"/>
            </a:xfrm>
            <a:prstGeom prst="line">
              <a:avLst/>
            </a:prstGeom>
            <a:noFill/>
            <a:ln w="9525" cap="flat" cmpd="sng" algn="ctr">
              <a:solidFill>
                <a:srgbClr val="5DA5DA">
                  <a:shade val="95000"/>
                  <a:satMod val="105000"/>
                </a:srgbClr>
              </a:solidFill>
              <a:prstDash val="dash"/>
            </a:ln>
            <a:effectLst/>
          </p:spPr>
        </p:cxnSp>
      </p:grpSp>
      <p:grpSp>
        <p:nvGrpSpPr>
          <p:cNvPr id="320" name="그룹 132"/>
          <p:cNvGrpSpPr/>
          <p:nvPr/>
        </p:nvGrpSpPr>
        <p:grpSpPr>
          <a:xfrm>
            <a:off x="6127920" y="3238927"/>
            <a:ext cx="2261730" cy="2648562"/>
            <a:chOff x="5849006" y="2346491"/>
            <a:chExt cx="2261730" cy="2648562"/>
          </a:xfrm>
        </p:grpSpPr>
        <p:sp>
          <p:nvSpPr>
            <p:cNvPr id="321" name="직사각형 89"/>
            <p:cNvSpPr/>
            <p:nvPr/>
          </p:nvSpPr>
          <p:spPr>
            <a:xfrm>
              <a:off x="5849006" y="2346491"/>
              <a:ext cx="2079267" cy="774399"/>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sz="2000" kern="0" dirty="0">
                  <a:solidFill>
                    <a:sysClr val="windowText" lastClr="000000"/>
                  </a:solidFill>
                  <a:latin typeface="Calibri"/>
                  <a:ea typeface="나눔고딕"/>
                </a:rPr>
                <a:t>In-Order Core</a:t>
              </a:r>
              <a:endParaRPr lang="ko-KR" altLang="en-US" sz="2000" kern="0" dirty="0">
                <a:solidFill>
                  <a:sysClr val="windowText" lastClr="000000"/>
                </a:solidFill>
                <a:latin typeface="Calibri"/>
                <a:ea typeface="나눔고딕"/>
              </a:endParaRPr>
            </a:p>
          </p:txBody>
        </p:sp>
        <p:sp>
          <p:nvSpPr>
            <p:cNvPr id="322" name="직사각형 90"/>
            <p:cNvSpPr/>
            <p:nvPr/>
          </p:nvSpPr>
          <p:spPr>
            <a:xfrm>
              <a:off x="5849006" y="4589673"/>
              <a:ext cx="2079267" cy="405380"/>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Message Queue</a:t>
              </a:r>
              <a:endParaRPr lang="ko-KR" altLang="en-US" kern="0" dirty="0">
                <a:solidFill>
                  <a:sysClr val="windowText" lastClr="000000"/>
                </a:solidFill>
                <a:latin typeface="Calibri"/>
                <a:ea typeface="나눔고딕"/>
              </a:endParaRPr>
            </a:p>
          </p:txBody>
        </p:sp>
        <p:sp>
          <p:nvSpPr>
            <p:cNvPr id="323" name="직사각형 91"/>
            <p:cNvSpPr/>
            <p:nvPr/>
          </p:nvSpPr>
          <p:spPr>
            <a:xfrm>
              <a:off x="6882913" y="3280649"/>
              <a:ext cx="1045360"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PF Buffer</a:t>
              </a:r>
              <a:endParaRPr lang="ko-KR" altLang="en-US" kern="0" dirty="0">
                <a:solidFill>
                  <a:sysClr val="windowText" lastClr="000000"/>
                </a:solidFill>
                <a:latin typeface="Calibri"/>
                <a:ea typeface="나눔고딕"/>
              </a:endParaRPr>
            </a:p>
          </p:txBody>
        </p:sp>
        <p:sp>
          <p:nvSpPr>
            <p:cNvPr id="324" name="직사각형 92"/>
            <p:cNvSpPr/>
            <p:nvPr/>
          </p:nvSpPr>
          <p:spPr>
            <a:xfrm>
              <a:off x="6882913" y="4047202"/>
              <a:ext cx="1045360" cy="374697"/>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MTP</a:t>
              </a:r>
              <a:endParaRPr lang="ko-KR" altLang="en-US" kern="0" dirty="0">
                <a:solidFill>
                  <a:sysClr val="windowText" lastClr="000000"/>
                </a:solidFill>
                <a:latin typeface="Calibri"/>
                <a:ea typeface="나눔고딕"/>
              </a:endParaRPr>
            </a:p>
          </p:txBody>
        </p:sp>
        <p:sp>
          <p:nvSpPr>
            <p:cNvPr id="325" name="직사각형 93"/>
            <p:cNvSpPr/>
            <p:nvPr/>
          </p:nvSpPr>
          <p:spPr>
            <a:xfrm>
              <a:off x="6240328" y="3280650"/>
              <a:ext cx="460122" cy="610202"/>
            </a:xfrm>
            <a:prstGeom prst="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p:spPr>
          <p:txBody>
            <a:bodyPr vert="horz" rtlCol="0" anchor="ctr"/>
            <a:lstStyle/>
            <a:p>
              <a:pPr algn="ctr">
                <a:defRPr/>
              </a:pPr>
              <a:r>
                <a:rPr lang="en-US" altLang="ko-KR" kern="0" dirty="0">
                  <a:solidFill>
                    <a:sysClr val="windowText" lastClr="000000"/>
                  </a:solidFill>
                  <a:latin typeface="Calibri"/>
                  <a:ea typeface="나눔고딕"/>
                </a:rPr>
                <a:t>LP</a:t>
              </a:r>
              <a:endParaRPr lang="ko-KR" altLang="en-US" kern="0" dirty="0">
                <a:solidFill>
                  <a:sysClr val="windowText" lastClr="000000"/>
                </a:solidFill>
                <a:latin typeface="Calibri"/>
                <a:ea typeface="나눔고딕"/>
              </a:endParaRPr>
            </a:p>
          </p:txBody>
        </p:sp>
        <p:cxnSp>
          <p:nvCxnSpPr>
            <p:cNvPr id="326" name="직선 화살표 연결선 95"/>
            <p:cNvCxnSpPr/>
            <p:nvPr/>
          </p:nvCxnSpPr>
          <p:spPr>
            <a:xfrm>
              <a:off x="6028727" y="3120890"/>
              <a:ext cx="0" cy="1468783"/>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7" name="직선 화살표 연결선 98"/>
            <p:cNvCxnSpPr>
              <a:stCxn id="318" idx="1"/>
              <a:endCxn id="322" idx="3"/>
            </p:cNvCxnSpPr>
            <p:nvPr/>
          </p:nvCxnSpPr>
          <p:spPr>
            <a:xfrm flipH="1">
              <a:off x="7928273" y="4792145"/>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28" name="직선 화살표 연결선 106"/>
            <p:cNvCxnSpPr/>
            <p:nvPr/>
          </p:nvCxnSpPr>
          <p:spPr>
            <a:xfrm flipV="1">
              <a:off x="7405593" y="4420547"/>
              <a:ext cx="0" cy="169126"/>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29" name="직선 화살표 연결선 109"/>
            <p:cNvCxnSpPr>
              <a:stCxn id="324" idx="0"/>
              <a:endCxn id="323" idx="2"/>
            </p:cNvCxnSpPr>
            <p:nvPr/>
          </p:nvCxnSpPr>
          <p:spPr>
            <a:xfrm flipV="1">
              <a:off x="7405593" y="3890851"/>
              <a:ext cx="0" cy="15635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0" name="직선 화살표 연결선 113"/>
            <p:cNvCxnSpPr/>
            <p:nvPr/>
          </p:nvCxnSpPr>
          <p:spPr>
            <a:xfrm flipV="1">
              <a:off x="7405593"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1" name="직선 화살표 연결선 115"/>
            <p:cNvCxnSpPr/>
            <p:nvPr/>
          </p:nvCxnSpPr>
          <p:spPr>
            <a:xfrm>
              <a:off x="6470389" y="3120890"/>
              <a:ext cx="0" cy="159760"/>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2" name="직선 화살표 연결선 116"/>
            <p:cNvCxnSpPr>
              <a:stCxn id="325" idx="3"/>
              <a:endCxn id="323" idx="1"/>
            </p:cNvCxnSpPr>
            <p:nvPr/>
          </p:nvCxnSpPr>
          <p:spPr>
            <a:xfrm flipV="1">
              <a:off x="6700450" y="3585750"/>
              <a:ext cx="182463" cy="1"/>
            </a:xfrm>
            <a:prstGeom prst="straightConnector1">
              <a:avLst/>
            </a:prstGeom>
            <a:noFill/>
            <a:ln w="9525" cap="flat" cmpd="sng" algn="ctr">
              <a:solidFill>
                <a:srgbClr val="FAA43A">
                  <a:shade val="95000"/>
                  <a:satMod val="105000"/>
                </a:srgbClr>
              </a:solidFill>
              <a:prstDash val="solid"/>
              <a:tailEnd type="triangle"/>
            </a:ln>
            <a:effectLst/>
          </p:spPr>
        </p:cxnSp>
        <p:cxnSp>
          <p:nvCxnSpPr>
            <p:cNvPr id="333" name="직선 화살표 연결선 123"/>
            <p:cNvCxnSpPr/>
            <p:nvPr/>
          </p:nvCxnSpPr>
          <p:spPr>
            <a:xfrm flipH="1">
              <a:off x="7928273" y="3594266"/>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cxnSp>
          <p:nvCxnSpPr>
            <p:cNvPr id="334" name="직선 화살표 연결선 124"/>
            <p:cNvCxnSpPr/>
            <p:nvPr/>
          </p:nvCxnSpPr>
          <p:spPr>
            <a:xfrm flipH="1">
              <a:off x="7928273" y="2733472"/>
              <a:ext cx="182463" cy="218"/>
            </a:xfrm>
            <a:prstGeom prst="straightConnector1">
              <a:avLst/>
            </a:prstGeom>
            <a:noFill/>
            <a:ln w="9525" cap="flat" cmpd="sng" algn="ctr">
              <a:solidFill>
                <a:srgbClr val="FAA43A">
                  <a:shade val="95000"/>
                  <a:satMod val="105000"/>
                </a:srgbClr>
              </a:solidFill>
              <a:prstDash val="solid"/>
              <a:headEnd type="triangle"/>
              <a:tailEnd type="triangle"/>
            </a:ln>
            <a:effectLst/>
          </p:spPr>
        </p:cxnSp>
      </p:grpSp>
      <p:grpSp>
        <p:nvGrpSpPr>
          <p:cNvPr id="335" name="그룹 583"/>
          <p:cNvGrpSpPr/>
          <p:nvPr/>
        </p:nvGrpSpPr>
        <p:grpSpPr>
          <a:xfrm>
            <a:off x="318817" y="3704795"/>
            <a:ext cx="2747113" cy="2348991"/>
            <a:chOff x="211357" y="3318585"/>
            <a:chExt cx="2747113" cy="2348991"/>
          </a:xfrm>
        </p:grpSpPr>
        <p:grpSp>
          <p:nvGrpSpPr>
            <p:cNvPr id="336" name="그룹 576"/>
            <p:cNvGrpSpPr/>
            <p:nvPr/>
          </p:nvGrpSpPr>
          <p:grpSpPr>
            <a:xfrm>
              <a:off x="211357" y="3468326"/>
              <a:ext cx="2199540" cy="2199250"/>
              <a:chOff x="288170" y="3573016"/>
              <a:chExt cx="2199540" cy="2199250"/>
            </a:xfrm>
          </p:grpSpPr>
          <p:grpSp>
            <p:nvGrpSpPr>
              <p:cNvPr id="339" name="그룹 337"/>
              <p:cNvGrpSpPr/>
              <p:nvPr/>
            </p:nvGrpSpPr>
            <p:grpSpPr>
              <a:xfrm>
                <a:off x="288170" y="3573016"/>
                <a:ext cx="2199540" cy="456333"/>
                <a:chOff x="288170" y="3573016"/>
                <a:chExt cx="2199540" cy="456333"/>
              </a:xfrm>
            </p:grpSpPr>
            <p:grpSp>
              <p:nvGrpSpPr>
                <p:cNvPr id="462" name="그룹 315"/>
                <p:cNvGrpSpPr/>
                <p:nvPr/>
              </p:nvGrpSpPr>
              <p:grpSpPr>
                <a:xfrm>
                  <a:off x="288170" y="3573016"/>
                  <a:ext cx="457200" cy="456333"/>
                  <a:chOff x="288170" y="3573016"/>
                  <a:chExt cx="457200" cy="456333"/>
                </a:xfrm>
              </p:grpSpPr>
              <p:sp>
                <p:nvSpPr>
                  <p:cNvPr id="484" name="직사각형 14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5" name="직사각형 14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6" name="직사각형 14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7" name="직사각형 15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8" name="직사각형 15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9" name="직사각형 15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3" name="그룹 316"/>
                <p:cNvGrpSpPr/>
                <p:nvPr/>
              </p:nvGrpSpPr>
              <p:grpSpPr>
                <a:xfrm>
                  <a:off x="868950" y="3573016"/>
                  <a:ext cx="457200" cy="456333"/>
                  <a:chOff x="288170" y="3573016"/>
                  <a:chExt cx="457200" cy="456333"/>
                </a:xfrm>
              </p:grpSpPr>
              <p:sp>
                <p:nvSpPr>
                  <p:cNvPr id="478" name="직사각형 31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9" name="직사각형 31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0" name="직사각형 31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1" name="직사각형 32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2" name="직사각형 32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83" name="직사각형 32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4" name="그룹 323"/>
                <p:cNvGrpSpPr/>
                <p:nvPr/>
              </p:nvGrpSpPr>
              <p:grpSpPr>
                <a:xfrm>
                  <a:off x="1449730" y="3573016"/>
                  <a:ext cx="457200" cy="456333"/>
                  <a:chOff x="288170" y="3573016"/>
                  <a:chExt cx="457200" cy="456333"/>
                </a:xfrm>
              </p:grpSpPr>
              <p:sp>
                <p:nvSpPr>
                  <p:cNvPr id="472" name="직사각형 324"/>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3" name="직사각형 325"/>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4" name="직사각형 326"/>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5" name="직사각형 327"/>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6" name="직사각형 328"/>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7" name="직사각형 329"/>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65" name="그룹 330"/>
                <p:cNvGrpSpPr/>
                <p:nvPr/>
              </p:nvGrpSpPr>
              <p:grpSpPr>
                <a:xfrm>
                  <a:off x="2030510" y="3573016"/>
                  <a:ext cx="457200" cy="456333"/>
                  <a:chOff x="288170" y="3573016"/>
                  <a:chExt cx="457200" cy="456333"/>
                </a:xfrm>
              </p:grpSpPr>
              <p:sp>
                <p:nvSpPr>
                  <p:cNvPr id="466" name="직사각형 33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7" name="직사각형 33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8" name="직사각형 33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9" name="직사각형 33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0" name="직사각형 33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71" name="직사각형 33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0" name="그룹 338"/>
              <p:cNvGrpSpPr/>
              <p:nvPr/>
            </p:nvGrpSpPr>
            <p:grpSpPr>
              <a:xfrm>
                <a:off x="288170" y="4153087"/>
                <a:ext cx="2199540" cy="456333"/>
                <a:chOff x="288170" y="3573016"/>
                <a:chExt cx="2199540" cy="456333"/>
              </a:xfrm>
            </p:grpSpPr>
            <p:grpSp>
              <p:nvGrpSpPr>
                <p:cNvPr id="434" name="그룹 339"/>
                <p:cNvGrpSpPr/>
                <p:nvPr/>
              </p:nvGrpSpPr>
              <p:grpSpPr>
                <a:xfrm>
                  <a:off x="288170" y="3573016"/>
                  <a:ext cx="457200" cy="456333"/>
                  <a:chOff x="288170" y="3573016"/>
                  <a:chExt cx="457200" cy="456333"/>
                </a:xfrm>
              </p:grpSpPr>
              <p:sp>
                <p:nvSpPr>
                  <p:cNvPr id="456" name="직사각형 36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7" name="직사각형 36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8" name="직사각형 36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9" name="직사각형 36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0" name="직사각형 36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61" name="직사각형 36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5" name="그룹 340"/>
                <p:cNvGrpSpPr/>
                <p:nvPr/>
              </p:nvGrpSpPr>
              <p:grpSpPr>
                <a:xfrm>
                  <a:off x="868950" y="3573016"/>
                  <a:ext cx="457200" cy="456333"/>
                  <a:chOff x="288170" y="3573016"/>
                  <a:chExt cx="457200" cy="456333"/>
                </a:xfrm>
              </p:grpSpPr>
              <p:sp>
                <p:nvSpPr>
                  <p:cNvPr id="450" name="직사각형 355"/>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1" name="직사각형 356"/>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2" name="직사각형 357"/>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3" name="직사각형 358"/>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4" name="직사각형 359"/>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5" name="직사각형 360"/>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6" name="그룹 341"/>
                <p:cNvGrpSpPr/>
                <p:nvPr/>
              </p:nvGrpSpPr>
              <p:grpSpPr>
                <a:xfrm>
                  <a:off x="1449730" y="3573016"/>
                  <a:ext cx="457200" cy="456333"/>
                  <a:chOff x="288170" y="3573016"/>
                  <a:chExt cx="457200" cy="456333"/>
                </a:xfrm>
              </p:grpSpPr>
              <p:sp>
                <p:nvSpPr>
                  <p:cNvPr id="444" name="직사각형 34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5" name="직사각형 35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6" name="직사각형 35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7" name="직사각형 35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8" name="직사각형 35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9" name="직사각형 35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37" name="그룹 342"/>
                <p:cNvGrpSpPr/>
                <p:nvPr/>
              </p:nvGrpSpPr>
              <p:grpSpPr>
                <a:xfrm>
                  <a:off x="2030510" y="3573016"/>
                  <a:ext cx="457200" cy="456333"/>
                  <a:chOff x="288170" y="3573016"/>
                  <a:chExt cx="457200" cy="456333"/>
                </a:xfrm>
              </p:grpSpPr>
              <p:sp>
                <p:nvSpPr>
                  <p:cNvPr id="438" name="직사각형 34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9" name="직사각형 34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0" name="직사각형 34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1" name="직사각형 34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2" name="직사각형 34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3" name="직사각형 34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1" name="그룹 396"/>
              <p:cNvGrpSpPr/>
              <p:nvPr/>
            </p:nvGrpSpPr>
            <p:grpSpPr>
              <a:xfrm>
                <a:off x="288170" y="4733912"/>
                <a:ext cx="2199540" cy="456333"/>
                <a:chOff x="288170" y="3573016"/>
                <a:chExt cx="2199540" cy="456333"/>
              </a:xfrm>
            </p:grpSpPr>
            <p:grpSp>
              <p:nvGrpSpPr>
                <p:cNvPr id="406" name="그룹 397"/>
                <p:cNvGrpSpPr/>
                <p:nvPr/>
              </p:nvGrpSpPr>
              <p:grpSpPr>
                <a:xfrm>
                  <a:off x="288170" y="3573016"/>
                  <a:ext cx="457200" cy="456333"/>
                  <a:chOff x="288170" y="3573016"/>
                  <a:chExt cx="457200" cy="456333"/>
                </a:xfrm>
              </p:grpSpPr>
              <p:sp>
                <p:nvSpPr>
                  <p:cNvPr id="428" name="직사각형 419"/>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9" name="직사각형 420"/>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0" name="직사각형 421"/>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1" name="직사각형 422"/>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2" name="직사각형 423"/>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33" name="직사각형 424"/>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7" name="그룹 398"/>
                <p:cNvGrpSpPr/>
                <p:nvPr/>
              </p:nvGrpSpPr>
              <p:grpSpPr>
                <a:xfrm>
                  <a:off x="868950" y="3573016"/>
                  <a:ext cx="457200" cy="456333"/>
                  <a:chOff x="288170" y="3573016"/>
                  <a:chExt cx="457200" cy="456333"/>
                </a:xfrm>
              </p:grpSpPr>
              <p:sp>
                <p:nvSpPr>
                  <p:cNvPr id="422" name="직사각형 413"/>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3" name="직사각형 414"/>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4" name="직사각형 415"/>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5" name="직사각형 416"/>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6" name="직사각형 417"/>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7" name="직사각형 418"/>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8" name="그룹 399"/>
                <p:cNvGrpSpPr/>
                <p:nvPr/>
              </p:nvGrpSpPr>
              <p:grpSpPr>
                <a:xfrm>
                  <a:off x="1449730" y="3573016"/>
                  <a:ext cx="457200" cy="456333"/>
                  <a:chOff x="288170" y="3573016"/>
                  <a:chExt cx="457200" cy="456333"/>
                </a:xfrm>
              </p:grpSpPr>
              <p:sp>
                <p:nvSpPr>
                  <p:cNvPr id="416" name="직사각형 407"/>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7" name="직사각형 408"/>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8" name="직사각형 409"/>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9" name="직사각형 410"/>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0" name="직사각형 411"/>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21" name="직사각형 412"/>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409" name="그룹 400"/>
                <p:cNvGrpSpPr/>
                <p:nvPr/>
              </p:nvGrpSpPr>
              <p:grpSpPr>
                <a:xfrm>
                  <a:off x="2030510" y="3573016"/>
                  <a:ext cx="457200" cy="456333"/>
                  <a:chOff x="288170" y="3573016"/>
                  <a:chExt cx="457200" cy="456333"/>
                </a:xfrm>
              </p:grpSpPr>
              <p:sp>
                <p:nvSpPr>
                  <p:cNvPr id="410" name="직사각형 401"/>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1" name="직사각형 402"/>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2" name="직사각형 403"/>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3" name="직사각형 404"/>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4" name="직사각형 405"/>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5" name="직사각형 406"/>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grpSp>
            <p:nvGrpSpPr>
              <p:cNvPr id="342" name="그룹 425"/>
              <p:cNvGrpSpPr/>
              <p:nvPr/>
            </p:nvGrpSpPr>
            <p:grpSpPr>
              <a:xfrm>
                <a:off x="288170" y="5315933"/>
                <a:ext cx="2199540" cy="456333"/>
                <a:chOff x="288170" y="3573016"/>
                <a:chExt cx="2199540" cy="456333"/>
              </a:xfrm>
            </p:grpSpPr>
            <p:grpSp>
              <p:nvGrpSpPr>
                <p:cNvPr id="378" name="그룹 426"/>
                <p:cNvGrpSpPr/>
                <p:nvPr/>
              </p:nvGrpSpPr>
              <p:grpSpPr>
                <a:xfrm>
                  <a:off x="288170" y="3573016"/>
                  <a:ext cx="457200" cy="456333"/>
                  <a:chOff x="288170" y="3573016"/>
                  <a:chExt cx="457200" cy="456333"/>
                </a:xfrm>
              </p:grpSpPr>
              <p:sp>
                <p:nvSpPr>
                  <p:cNvPr id="400" name="직사각형 448"/>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1" name="직사각형 449"/>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2" name="직사각형 450"/>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3" name="직사각형 451"/>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4" name="직사각형 452"/>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5" name="직사각형 453"/>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79" name="그룹 427"/>
                <p:cNvGrpSpPr/>
                <p:nvPr/>
              </p:nvGrpSpPr>
              <p:grpSpPr>
                <a:xfrm>
                  <a:off x="868950" y="3573016"/>
                  <a:ext cx="457200" cy="456333"/>
                  <a:chOff x="288170" y="3573016"/>
                  <a:chExt cx="457200" cy="456333"/>
                </a:xfrm>
              </p:grpSpPr>
              <p:sp>
                <p:nvSpPr>
                  <p:cNvPr id="394" name="직사각형 442"/>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5" name="직사각형 443"/>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6" name="직사각형 444"/>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7" name="직사각형 445"/>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8" name="직사각형 446"/>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9" name="직사각형 447"/>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0" name="그룹 428"/>
                <p:cNvGrpSpPr/>
                <p:nvPr/>
              </p:nvGrpSpPr>
              <p:grpSpPr>
                <a:xfrm>
                  <a:off x="1449730" y="3573016"/>
                  <a:ext cx="457200" cy="456333"/>
                  <a:chOff x="288170" y="3573016"/>
                  <a:chExt cx="457200" cy="456333"/>
                </a:xfrm>
              </p:grpSpPr>
              <p:sp>
                <p:nvSpPr>
                  <p:cNvPr id="388" name="직사각형 436"/>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9" name="직사각형 437"/>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0" name="직사각형 438"/>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1" name="직사각형 439"/>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2" name="직사각형 440"/>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3" name="직사각형 441"/>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nvGrpSpPr>
                <p:cNvPr id="381" name="그룹 429"/>
                <p:cNvGrpSpPr/>
                <p:nvPr/>
              </p:nvGrpSpPr>
              <p:grpSpPr>
                <a:xfrm>
                  <a:off x="2030510" y="3573016"/>
                  <a:ext cx="457200" cy="456333"/>
                  <a:chOff x="288170" y="3573016"/>
                  <a:chExt cx="457200" cy="456333"/>
                </a:xfrm>
              </p:grpSpPr>
              <p:sp>
                <p:nvSpPr>
                  <p:cNvPr id="382" name="직사각형 430"/>
                  <p:cNvSpPr/>
                  <p:nvPr/>
                </p:nvSpPr>
                <p:spPr>
                  <a:xfrm>
                    <a:off x="288170" y="3573016"/>
                    <a:ext cx="457200" cy="456333"/>
                  </a:xfrm>
                  <a:prstGeom prst="rect">
                    <a:avLst/>
                  </a:prstGeom>
                  <a:solidFill>
                    <a:sysClr val="window" lastClr="FFFFFF"/>
                  </a:solidFill>
                  <a:ln w="12700" cap="flat" cmpd="sng" algn="ctr">
                    <a:solidFill>
                      <a:sysClr val="windowText" lastClr="000000"/>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3" name="직사각형 431"/>
                  <p:cNvSpPr/>
                  <p:nvPr/>
                </p:nvSpPr>
                <p:spPr>
                  <a:xfrm>
                    <a:off x="362192"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4" name="직사각형 432"/>
                  <p:cNvSpPr/>
                  <p:nvPr/>
                </p:nvSpPr>
                <p:spPr>
                  <a:xfrm>
                    <a:off x="362191" y="3756158"/>
                    <a:ext cx="309159" cy="90048"/>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5" name="직사각형 433"/>
                  <p:cNvSpPr/>
                  <p:nvPr/>
                </p:nvSpPr>
                <p:spPr>
                  <a:xfrm>
                    <a:off x="552528" y="3893043"/>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6" name="직사각형 434"/>
                  <p:cNvSpPr/>
                  <p:nvPr/>
                </p:nvSpPr>
                <p:spPr>
                  <a:xfrm>
                    <a:off x="362192"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7" name="직사각형 435"/>
                  <p:cNvSpPr/>
                  <p:nvPr/>
                </p:nvSpPr>
                <p:spPr>
                  <a:xfrm>
                    <a:off x="552528" y="3635824"/>
                    <a:ext cx="118822" cy="73497"/>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grpSp>
          </p:grpSp>
          <p:cxnSp>
            <p:nvCxnSpPr>
              <p:cNvPr id="343" name="직선 화살표 연결선 455"/>
              <p:cNvCxnSpPr>
                <a:stCxn id="484" idx="3"/>
                <a:endCxn id="478" idx="1"/>
              </p:cNvCxnSpPr>
              <p:nvPr/>
            </p:nvCxnSpPr>
            <p:spPr>
              <a:xfrm>
                <a:off x="74537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4" name="직선 화살표 연결선 456"/>
              <p:cNvCxnSpPr>
                <a:stCxn id="478" idx="3"/>
                <a:endCxn id="472" idx="1"/>
              </p:cNvCxnSpPr>
              <p:nvPr/>
            </p:nvCxnSpPr>
            <p:spPr>
              <a:xfrm>
                <a:off x="132615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5" name="직선 화살표 연결선 459"/>
              <p:cNvCxnSpPr>
                <a:stCxn id="472" idx="3"/>
                <a:endCxn id="466" idx="1"/>
              </p:cNvCxnSpPr>
              <p:nvPr/>
            </p:nvCxnSpPr>
            <p:spPr>
              <a:xfrm>
                <a:off x="1906930" y="3801183"/>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6" name="직선 화살표 연결선 462"/>
              <p:cNvCxnSpPr>
                <a:stCxn id="444" idx="3"/>
                <a:endCxn id="438" idx="1"/>
              </p:cNvCxnSpPr>
              <p:nvPr/>
            </p:nvCxnSpPr>
            <p:spPr>
              <a:xfrm>
                <a:off x="190693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7" name="직선 화살표 연결선 465"/>
              <p:cNvCxnSpPr>
                <a:stCxn id="416" idx="3"/>
                <a:endCxn id="410" idx="1"/>
              </p:cNvCxnSpPr>
              <p:nvPr/>
            </p:nvCxnSpPr>
            <p:spPr>
              <a:xfrm>
                <a:off x="190693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8" name="직선 화살표 연결선 468"/>
              <p:cNvCxnSpPr>
                <a:stCxn id="388" idx="3"/>
                <a:endCxn id="382" idx="1"/>
              </p:cNvCxnSpPr>
              <p:nvPr/>
            </p:nvCxnSpPr>
            <p:spPr>
              <a:xfrm>
                <a:off x="190693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49" name="직선 화살표 연결선 471"/>
              <p:cNvCxnSpPr>
                <a:stCxn id="394" idx="3"/>
                <a:endCxn id="388" idx="1"/>
              </p:cNvCxnSpPr>
              <p:nvPr/>
            </p:nvCxnSpPr>
            <p:spPr>
              <a:xfrm>
                <a:off x="132615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0" name="직선 화살표 연결선 474"/>
              <p:cNvCxnSpPr>
                <a:stCxn id="400" idx="3"/>
                <a:endCxn id="394" idx="1"/>
              </p:cNvCxnSpPr>
              <p:nvPr/>
            </p:nvCxnSpPr>
            <p:spPr>
              <a:xfrm>
                <a:off x="745370" y="5544100"/>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1" name="직선 화살표 연결선 477"/>
              <p:cNvCxnSpPr>
                <a:stCxn id="428" idx="3"/>
                <a:endCxn id="422" idx="1"/>
              </p:cNvCxnSpPr>
              <p:nvPr/>
            </p:nvCxnSpPr>
            <p:spPr>
              <a:xfrm>
                <a:off x="745370" y="4962079"/>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2" name="직선 화살표 연결선 480"/>
              <p:cNvCxnSpPr>
                <a:stCxn id="456" idx="3"/>
                <a:endCxn id="450" idx="1"/>
              </p:cNvCxnSpPr>
              <p:nvPr/>
            </p:nvCxnSpPr>
            <p:spPr>
              <a:xfrm>
                <a:off x="745370" y="4381254"/>
                <a:ext cx="123580" cy="0"/>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3" name="직선 화살표 연결선 483"/>
              <p:cNvCxnSpPr>
                <a:stCxn id="484" idx="2"/>
                <a:endCxn id="456" idx="0"/>
              </p:cNvCxnSpPr>
              <p:nvPr/>
            </p:nvCxnSpPr>
            <p:spPr>
              <a:xfrm>
                <a:off x="51677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4" name="직선 화살표 연결선 486"/>
              <p:cNvCxnSpPr>
                <a:stCxn id="450" idx="0"/>
                <a:endCxn id="478" idx="2"/>
              </p:cNvCxnSpPr>
              <p:nvPr/>
            </p:nvCxnSpPr>
            <p:spPr>
              <a:xfrm flipV="1">
                <a:off x="109755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5" name="직선 화살표 연결선 489"/>
              <p:cNvCxnSpPr>
                <a:stCxn id="456" idx="2"/>
                <a:endCxn id="428" idx="0"/>
              </p:cNvCxnSpPr>
              <p:nvPr/>
            </p:nvCxnSpPr>
            <p:spPr>
              <a:xfrm>
                <a:off x="51677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6" name="직선 화살표 연결선 492"/>
              <p:cNvCxnSpPr>
                <a:stCxn id="428" idx="2"/>
                <a:endCxn id="400" idx="0"/>
              </p:cNvCxnSpPr>
              <p:nvPr/>
            </p:nvCxnSpPr>
            <p:spPr>
              <a:xfrm>
                <a:off x="51677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7" name="직선 화살표 연결선 495"/>
              <p:cNvCxnSpPr>
                <a:stCxn id="422" idx="2"/>
                <a:endCxn id="394" idx="0"/>
              </p:cNvCxnSpPr>
              <p:nvPr/>
            </p:nvCxnSpPr>
            <p:spPr>
              <a:xfrm>
                <a:off x="109755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8" name="직선 화살표 연결선 498"/>
              <p:cNvCxnSpPr>
                <a:stCxn id="438" idx="2"/>
                <a:endCxn id="410" idx="0"/>
              </p:cNvCxnSpPr>
              <p:nvPr/>
            </p:nvCxnSpPr>
            <p:spPr>
              <a:xfrm>
                <a:off x="2259110" y="4609420"/>
                <a:ext cx="0" cy="124492"/>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59" name="직선 화살표 연결선 501"/>
              <p:cNvCxnSpPr>
                <a:stCxn id="466" idx="2"/>
                <a:endCxn id="438" idx="0"/>
              </p:cNvCxnSpPr>
              <p:nvPr/>
            </p:nvCxnSpPr>
            <p:spPr>
              <a:xfrm>
                <a:off x="225911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0" name="직선 화살표 연결선 504"/>
              <p:cNvCxnSpPr>
                <a:stCxn id="472" idx="2"/>
                <a:endCxn id="444" idx="0"/>
              </p:cNvCxnSpPr>
              <p:nvPr/>
            </p:nvCxnSpPr>
            <p:spPr>
              <a:xfrm>
                <a:off x="1678330" y="4029349"/>
                <a:ext cx="0" cy="12373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1" name="직선 화살표 연결선 507"/>
              <p:cNvCxnSpPr>
                <a:stCxn id="410" idx="2"/>
                <a:endCxn id="382" idx="0"/>
              </p:cNvCxnSpPr>
              <p:nvPr/>
            </p:nvCxnSpPr>
            <p:spPr>
              <a:xfrm>
                <a:off x="225911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2" name="직선 화살표 연결선 510"/>
              <p:cNvCxnSpPr>
                <a:stCxn id="416" idx="2"/>
                <a:endCxn id="388" idx="0"/>
              </p:cNvCxnSpPr>
              <p:nvPr/>
            </p:nvCxnSpPr>
            <p:spPr>
              <a:xfrm>
                <a:off x="1678330" y="5190245"/>
                <a:ext cx="0" cy="125688"/>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nvGrpSpPr>
              <p:cNvPr id="363" name="그룹 563"/>
              <p:cNvGrpSpPr/>
              <p:nvPr/>
            </p:nvGrpSpPr>
            <p:grpSpPr>
              <a:xfrm>
                <a:off x="752932" y="4038739"/>
                <a:ext cx="110913" cy="110913"/>
                <a:chOff x="750551" y="4036358"/>
                <a:chExt cx="110913" cy="110913"/>
              </a:xfrm>
            </p:grpSpPr>
            <p:cxnSp>
              <p:nvCxnSpPr>
                <p:cNvPr id="376" name="직선 화살표 연결선 54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7" name="직선 화살표 연결선 54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4" name="그룹 564"/>
              <p:cNvGrpSpPr/>
              <p:nvPr/>
            </p:nvGrpSpPr>
            <p:grpSpPr>
              <a:xfrm>
                <a:off x="1914269" y="4038739"/>
                <a:ext cx="110913" cy="110913"/>
                <a:chOff x="750551" y="4036358"/>
                <a:chExt cx="110913" cy="110913"/>
              </a:xfrm>
            </p:grpSpPr>
            <p:cxnSp>
              <p:nvCxnSpPr>
                <p:cNvPr id="374" name="직선 화살표 연결선 565"/>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5" name="직선 화살표 연결선 566"/>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5" name="그룹 567"/>
              <p:cNvGrpSpPr/>
              <p:nvPr/>
            </p:nvGrpSpPr>
            <p:grpSpPr>
              <a:xfrm>
                <a:off x="752932" y="5200852"/>
                <a:ext cx="110913" cy="110913"/>
                <a:chOff x="750551" y="4036358"/>
                <a:chExt cx="110913" cy="110913"/>
              </a:xfrm>
            </p:grpSpPr>
            <p:cxnSp>
              <p:nvCxnSpPr>
                <p:cNvPr id="372" name="직선 화살표 연결선 568"/>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3" name="직선 화살표 연결선 569"/>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6" name="그룹 570"/>
              <p:cNvGrpSpPr/>
              <p:nvPr/>
            </p:nvGrpSpPr>
            <p:grpSpPr>
              <a:xfrm>
                <a:off x="1914269" y="5200852"/>
                <a:ext cx="110913" cy="110913"/>
                <a:chOff x="750551" y="4036358"/>
                <a:chExt cx="110913" cy="110913"/>
              </a:xfrm>
            </p:grpSpPr>
            <p:cxnSp>
              <p:nvCxnSpPr>
                <p:cNvPr id="370" name="직선 화살표 연결선 571"/>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71" name="직선 화살표 연결선 572"/>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nvGrpSpPr>
              <p:cNvPr id="367" name="그룹 573"/>
              <p:cNvGrpSpPr/>
              <p:nvPr/>
            </p:nvGrpSpPr>
            <p:grpSpPr>
              <a:xfrm>
                <a:off x="1331478" y="4617389"/>
                <a:ext cx="110913" cy="110913"/>
                <a:chOff x="750551" y="4036358"/>
                <a:chExt cx="110913" cy="110913"/>
              </a:xfrm>
            </p:grpSpPr>
            <p:cxnSp>
              <p:nvCxnSpPr>
                <p:cNvPr id="368" name="직선 화살표 연결선 574"/>
                <p:cNvCxnSpPr/>
                <p:nvPr/>
              </p:nvCxnSpPr>
              <p:spPr>
                <a:xfrm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cxnSp>
              <p:nvCxnSpPr>
                <p:cNvPr id="369" name="직선 화살표 연결선 575"/>
                <p:cNvCxnSpPr/>
                <p:nvPr/>
              </p:nvCxnSpPr>
              <p:spPr>
                <a:xfrm rot="16200000" flipH="1">
                  <a:off x="750551" y="4036358"/>
                  <a:ext cx="110913" cy="110913"/>
                </a:xfrm>
                <a:prstGeom prst="straightConnector1">
                  <a:avLst/>
                </a:prstGeom>
                <a:noFill/>
                <a:ln w="9525" cap="flat" cmpd="sng" algn="ctr">
                  <a:solidFill>
                    <a:sysClr val="windowText" lastClr="000000">
                      <a:shade val="95000"/>
                      <a:satMod val="105000"/>
                    </a:sysClr>
                  </a:solidFill>
                  <a:prstDash val="solid"/>
                  <a:headEnd type="triangle" w="sm" len="sm"/>
                  <a:tailEnd type="triangle" w="sm" len="sm"/>
                </a:ln>
                <a:effectLst/>
              </p:spPr>
            </p:cxnSp>
          </p:grpSp>
        </p:grpSp>
        <p:cxnSp>
          <p:nvCxnSpPr>
            <p:cNvPr id="337" name="직선 연결선 578"/>
            <p:cNvCxnSpPr/>
            <p:nvPr/>
          </p:nvCxnSpPr>
          <p:spPr>
            <a:xfrm flipV="1">
              <a:off x="2409894" y="3318585"/>
              <a:ext cx="548576" cy="1305027"/>
            </a:xfrm>
            <a:prstGeom prst="line">
              <a:avLst/>
            </a:prstGeom>
            <a:noFill/>
            <a:ln w="9525" cap="flat" cmpd="sng" algn="ctr">
              <a:solidFill>
                <a:sysClr val="windowText" lastClr="000000">
                  <a:shade val="95000"/>
                  <a:satMod val="105000"/>
                </a:sysClr>
              </a:solidFill>
              <a:prstDash val="dash"/>
            </a:ln>
            <a:effectLst/>
          </p:spPr>
        </p:cxnSp>
        <p:cxnSp>
          <p:nvCxnSpPr>
            <p:cNvPr id="338" name="직선 연결선 581"/>
            <p:cNvCxnSpPr/>
            <p:nvPr/>
          </p:nvCxnSpPr>
          <p:spPr>
            <a:xfrm>
              <a:off x="2409894" y="5085555"/>
              <a:ext cx="539611" cy="250089"/>
            </a:xfrm>
            <a:prstGeom prst="line">
              <a:avLst/>
            </a:prstGeom>
            <a:noFill/>
            <a:ln w="9525" cap="flat" cmpd="sng" algn="ctr">
              <a:solidFill>
                <a:sysClr val="windowText" lastClr="000000">
                  <a:shade val="95000"/>
                  <a:satMod val="105000"/>
                </a:sysClr>
              </a:solidFill>
              <a:prstDash val="dash"/>
            </a:ln>
            <a:effectLst/>
          </p:spPr>
        </p:cxnSp>
      </p:grpSp>
      <p:grpSp>
        <p:nvGrpSpPr>
          <p:cNvPr id="490" name="그룹 607"/>
          <p:cNvGrpSpPr/>
          <p:nvPr/>
        </p:nvGrpSpPr>
        <p:grpSpPr>
          <a:xfrm>
            <a:off x="-45765" y="1710657"/>
            <a:ext cx="2926699" cy="2047890"/>
            <a:chOff x="-54730" y="2022051"/>
            <a:chExt cx="2926699" cy="2047890"/>
          </a:xfrm>
        </p:grpSpPr>
        <p:sp>
          <p:nvSpPr>
            <p:cNvPr id="491" name="직사각형 591"/>
            <p:cNvSpPr/>
            <p:nvPr/>
          </p:nvSpPr>
          <p:spPr>
            <a:xfrm>
              <a:off x="308849" y="2022051"/>
              <a:ext cx="2199540" cy="527375"/>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r>
                <a:rPr lang="en-US" altLang="ko-KR" sz="2000" kern="0" dirty="0">
                  <a:solidFill>
                    <a:sysClr val="windowText" lastClr="000000"/>
                  </a:solidFill>
                  <a:latin typeface="Calibri"/>
                  <a:ea typeface="나눔고딕"/>
                </a:rPr>
                <a:t>Host Processor</a:t>
              </a:r>
              <a:endParaRPr lang="ko-KR" altLang="en-US" sz="2000" kern="0" dirty="0">
                <a:solidFill>
                  <a:sysClr val="windowText" lastClr="000000"/>
                </a:solidFill>
                <a:latin typeface="Calibri"/>
                <a:ea typeface="나눔고딕"/>
              </a:endParaRPr>
            </a:p>
          </p:txBody>
        </p:sp>
        <p:sp>
          <p:nvSpPr>
            <p:cNvPr id="492" name="위쪽/아래쪽 화살표 592"/>
            <p:cNvSpPr/>
            <p:nvPr/>
          </p:nvSpPr>
          <p:spPr>
            <a:xfrm>
              <a:off x="1232529" y="3442412"/>
              <a:ext cx="352180" cy="627529"/>
            </a:xfrm>
            <a:prstGeom prst="upDownArrow">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3" name="TextBox 492"/>
            <p:cNvSpPr txBox="1"/>
            <p:nvPr/>
          </p:nvSpPr>
          <p:spPr>
            <a:xfrm>
              <a:off x="-54730" y="2546359"/>
              <a:ext cx="2926699" cy="861774"/>
            </a:xfrm>
            <a:prstGeom prst="rect">
              <a:avLst/>
            </a:prstGeom>
            <a:noFill/>
          </p:spPr>
          <p:txBody>
            <a:bodyPr wrap="none" rtlCol="0" anchor="ctr">
              <a:spAutoFit/>
            </a:bodyPr>
            <a:lstStyle/>
            <a:p>
              <a:pPr algn="ctr">
                <a:defRPr/>
              </a:pPr>
              <a:r>
                <a:rPr lang="en-US" altLang="ko-KR" kern="0" dirty="0">
                  <a:solidFill>
                    <a:sysClr val="windowText" lastClr="000000"/>
                  </a:solidFill>
                </a:rPr>
                <a:t>Memory-Mapped</a:t>
              </a:r>
            </a:p>
            <a:p>
              <a:pPr algn="ctr">
                <a:defRPr/>
              </a:pPr>
              <a:r>
                <a:rPr lang="en-US" altLang="ko-KR" kern="0" dirty="0">
                  <a:solidFill>
                    <a:sysClr val="windowText" lastClr="000000"/>
                  </a:solidFill>
                </a:rPr>
                <a:t>Accelerator Interface</a:t>
              </a:r>
            </a:p>
            <a:p>
              <a:pPr algn="ctr">
                <a:defRPr/>
              </a:pPr>
              <a:r>
                <a:rPr lang="en-US" altLang="ko-KR" sz="1400" kern="0" dirty="0">
                  <a:solidFill>
                    <a:sysClr val="windowText" lastClr="000000"/>
                  </a:solidFill>
                </a:rPr>
                <a:t>(</a:t>
              </a:r>
              <a:r>
                <a:rPr lang="en-US" altLang="ko-KR" sz="1400" kern="0" dirty="0" err="1">
                  <a:solidFill>
                    <a:sysClr val="windowText" lastClr="000000"/>
                  </a:solidFill>
                </a:rPr>
                <a:t>Noncacheable</a:t>
              </a:r>
              <a:r>
                <a:rPr lang="en-US" altLang="ko-KR" sz="1400" kern="0" dirty="0">
                  <a:solidFill>
                    <a:sysClr val="windowText" lastClr="000000"/>
                  </a:solidFill>
                </a:rPr>
                <a:t>, Physically Addressed)</a:t>
              </a:r>
              <a:endParaRPr lang="ko-KR" altLang="en-US" sz="1400" kern="0" dirty="0">
                <a:solidFill>
                  <a:sysClr val="windowText" lastClr="000000"/>
                </a:solidFill>
              </a:endParaRPr>
            </a:p>
          </p:txBody>
        </p:sp>
      </p:grpSp>
      <p:grpSp>
        <p:nvGrpSpPr>
          <p:cNvPr id="494" name="그룹 696"/>
          <p:cNvGrpSpPr/>
          <p:nvPr/>
        </p:nvGrpSpPr>
        <p:grpSpPr>
          <a:xfrm>
            <a:off x="257925" y="3794393"/>
            <a:ext cx="2309790" cy="2319536"/>
            <a:chOff x="257925" y="3794393"/>
            <a:chExt cx="2309790" cy="2319536"/>
          </a:xfrm>
        </p:grpSpPr>
        <p:sp>
          <p:nvSpPr>
            <p:cNvPr id="495" name="직사각형 622"/>
            <p:cNvSpPr/>
            <p:nvPr/>
          </p:nvSpPr>
          <p:spPr>
            <a:xfrm>
              <a:off x="257925" y="3794393"/>
              <a:ext cx="2309790" cy="2319536"/>
            </a:xfrm>
            <a:prstGeom prst="rect">
              <a:avLst/>
            </a:prstGeom>
            <a:solidFill>
              <a:sysClr val="window" lastClr="FFFFFF">
                <a:alpha val="7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496" name="타원 623"/>
            <p:cNvSpPr/>
            <p:nvPr/>
          </p:nvSpPr>
          <p:spPr>
            <a:xfrm>
              <a:off x="1024088" y="4551843"/>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7" name="타원 624"/>
            <p:cNvSpPr/>
            <p:nvPr/>
          </p:nvSpPr>
          <p:spPr>
            <a:xfrm>
              <a:off x="1708299" y="4468347"/>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8" name="타원 625"/>
            <p:cNvSpPr/>
            <p:nvPr/>
          </p:nvSpPr>
          <p:spPr>
            <a:xfrm>
              <a:off x="1509490" y="4650960"/>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99" name="타원 626"/>
            <p:cNvSpPr/>
            <p:nvPr/>
          </p:nvSpPr>
          <p:spPr>
            <a:xfrm>
              <a:off x="1609829"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500" name="타원 627"/>
            <p:cNvSpPr/>
            <p:nvPr/>
          </p:nvSpPr>
          <p:spPr>
            <a:xfrm>
              <a:off x="1024088" y="5711858"/>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1" name="직선 화살표 연결선 629"/>
            <p:cNvCxnSpPr>
              <a:stCxn id="496" idx="4"/>
              <a:endCxn id="500" idx="0"/>
            </p:cNvCxnSpPr>
            <p:nvPr/>
          </p:nvCxnSpPr>
          <p:spPr>
            <a:xfrm>
              <a:off x="1127182" y="4758031"/>
              <a:ext cx="0" cy="953827"/>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2" name="직선 화살표 연결선 632"/>
            <p:cNvCxnSpPr/>
            <p:nvPr/>
          </p:nvCxnSpPr>
          <p:spPr>
            <a:xfrm flipV="1">
              <a:off x="1237451" y="4583746"/>
              <a:ext cx="465414" cy="52548"/>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3" name="직선 화살표 연결선 643"/>
            <p:cNvCxnSpPr/>
            <p:nvPr/>
          </p:nvCxnSpPr>
          <p:spPr>
            <a:xfrm>
              <a:off x="1204599" y="4731504"/>
              <a:ext cx="427085" cy="431076"/>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4" name="구부러진 연결선 663"/>
            <p:cNvCxnSpPr>
              <a:stCxn id="497" idx="4"/>
              <a:endCxn id="498" idx="6"/>
            </p:cNvCxnSpPr>
            <p:nvPr/>
          </p:nvCxnSpPr>
          <p:spPr>
            <a:xfrm rot="5400000">
              <a:off x="1723777" y="4666437"/>
              <a:ext cx="79519" cy="95715"/>
            </a:xfrm>
            <a:prstGeom prst="curvedConnector2">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05" name="직선 화살표 연결선 664"/>
            <p:cNvCxnSpPr/>
            <p:nvPr/>
          </p:nvCxnSpPr>
          <p:spPr>
            <a:xfrm flipH="1">
              <a:off x="1170428" y="4845772"/>
              <a:ext cx="399848" cy="876072"/>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6" name="타원 673"/>
            <p:cNvSpPr/>
            <p:nvPr/>
          </p:nvSpPr>
          <p:spPr>
            <a:xfrm>
              <a:off x="449241" y="5135312"/>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7" name="직선 화살표 연결선 674"/>
            <p:cNvCxnSpPr>
              <a:stCxn id="499" idx="2"/>
              <a:endCxn id="506" idx="6"/>
            </p:cNvCxnSpPr>
            <p:nvPr/>
          </p:nvCxnSpPr>
          <p:spPr>
            <a:xfrm flipH="1">
              <a:off x="655429" y="5238406"/>
              <a:ext cx="954400" cy="0"/>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sp>
          <p:nvSpPr>
            <p:cNvPr id="508" name="타원 678"/>
            <p:cNvSpPr/>
            <p:nvPr/>
          </p:nvSpPr>
          <p:spPr>
            <a:xfrm>
              <a:off x="2189246" y="3977345"/>
              <a:ext cx="206188" cy="20618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509" name="직선 화살표 연결선 679"/>
            <p:cNvCxnSpPr/>
            <p:nvPr/>
          </p:nvCxnSpPr>
          <p:spPr>
            <a:xfrm flipV="1">
              <a:off x="1883554" y="4166817"/>
              <a:ext cx="329400" cy="33318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cxnSp>
          <p:nvCxnSpPr>
            <p:cNvPr id="510" name="직선 화살표 연결선 689"/>
            <p:cNvCxnSpPr/>
            <p:nvPr/>
          </p:nvCxnSpPr>
          <p:spPr>
            <a:xfrm flipH="1">
              <a:off x="1763098" y="4177768"/>
              <a:ext cx="479537" cy="968215"/>
            </a:xfrm>
            <a:prstGeom prst="straightConnector1">
              <a:avLst/>
            </a:prstGeom>
            <a:noFill/>
            <a:ln w="12700" cap="flat" cmpd="sng" algn="ctr">
              <a:solidFill>
                <a:sysClr val="windowText" lastClr="000000"/>
              </a:solidFill>
              <a:prstDash val="solid"/>
              <a:tailEnd type="triangle"/>
            </a:ln>
            <a:effectLst>
              <a:outerShdw blurRad="40000" dist="20000" dir="5400000" rotWithShape="0">
                <a:srgbClr val="000000">
                  <a:alpha val="38000"/>
                </a:srgbClr>
              </a:outerShdw>
            </a:effectLst>
          </p:spPr>
        </p:cxnSp>
      </p:grpSp>
      <p:sp>
        <p:nvSpPr>
          <p:cNvPr id="515" name="직사각형 2"/>
          <p:cNvSpPr/>
          <p:nvPr/>
        </p:nvSpPr>
        <p:spPr>
          <a:xfrm>
            <a:off x="0" y="1"/>
            <a:ext cx="9144000" cy="4086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6" name="직사각형 256"/>
          <p:cNvSpPr/>
          <p:nvPr/>
        </p:nvSpPr>
        <p:spPr>
          <a:xfrm>
            <a:off x="0" y="5400000"/>
            <a:ext cx="9144000" cy="1458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7" name="직사각형 257"/>
          <p:cNvSpPr/>
          <p:nvPr/>
        </p:nvSpPr>
        <p:spPr>
          <a:xfrm>
            <a:off x="0" y="4086000"/>
            <a:ext cx="6413494" cy="1314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8" name="직사각형 259"/>
          <p:cNvSpPr/>
          <p:nvPr/>
        </p:nvSpPr>
        <p:spPr>
          <a:xfrm>
            <a:off x="8312935" y="4086000"/>
            <a:ext cx="831065" cy="1314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519" name="모서리가 둥근 직사각형 10"/>
          <p:cNvSpPr/>
          <p:nvPr/>
        </p:nvSpPr>
        <p:spPr>
          <a:xfrm>
            <a:off x="6313610" y="3214446"/>
            <a:ext cx="2087858" cy="563984"/>
          </a:xfrm>
          <a:prstGeom prst="roundRect">
            <a:avLst/>
          </a:prstGeom>
          <a:gradFill rotWithShape="1">
            <a:gsLst>
              <a:gs pos="0">
                <a:srgbClr val="FAA43A">
                  <a:tint val="50000"/>
                  <a:satMod val="300000"/>
                </a:srgbClr>
              </a:gs>
              <a:gs pos="35000">
                <a:srgbClr val="FAA43A">
                  <a:tint val="37000"/>
                  <a:satMod val="300000"/>
                </a:srgbClr>
              </a:gs>
              <a:gs pos="100000">
                <a:srgbClr val="FAA43A">
                  <a:tint val="15000"/>
                  <a:satMod val="350000"/>
                </a:srgbClr>
              </a:gs>
            </a:gsLst>
            <a:lin ang="16200000" scaled="1"/>
          </a:gradFill>
          <a:ln w="9525" cap="flat" cmpd="sng" algn="ctr">
            <a:solidFill>
              <a:srgbClr val="FAA43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2400" kern="0" dirty="0">
                <a:solidFill>
                  <a:sysClr val="windowText" lastClr="000000"/>
                </a:solidFill>
                <a:latin typeface="Calibri"/>
                <a:ea typeface="나눔고딕"/>
              </a:rPr>
              <a:t>Prefetching</a:t>
            </a:r>
            <a:endParaRPr lang="ko-KR" altLang="en-US" sz="2400" kern="0" dirty="0">
              <a:solidFill>
                <a:sysClr val="windowText" lastClr="000000"/>
              </a:solidFill>
              <a:latin typeface="Calibri"/>
              <a:ea typeface="나눔고딕"/>
            </a:endParaRPr>
          </a:p>
        </p:txBody>
      </p:sp>
    </p:spTree>
    <p:extLst>
      <p:ext uri="{BB962C8B-B14F-4D97-AF65-F5344CB8AC3E}">
        <p14:creationId xmlns:p14="http://schemas.microsoft.com/office/powerpoint/2010/main" val="108065794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Evaluated Systems</a:t>
            </a:r>
          </a:p>
        </p:txBody>
      </p:sp>
      <p:grpSp>
        <p:nvGrpSpPr>
          <p:cNvPr id="245" name="그룹 9"/>
          <p:cNvGrpSpPr/>
          <p:nvPr/>
        </p:nvGrpSpPr>
        <p:grpSpPr>
          <a:xfrm>
            <a:off x="4753793" y="1140133"/>
            <a:ext cx="1662216" cy="4531606"/>
            <a:chOff x="4753793" y="1340768"/>
            <a:chExt cx="1662216" cy="4531606"/>
          </a:xfrm>
        </p:grpSpPr>
        <p:sp>
          <p:nvSpPr>
            <p:cNvPr id="246" name="TextBox 245"/>
            <p:cNvSpPr txBox="1"/>
            <p:nvPr/>
          </p:nvSpPr>
          <p:spPr>
            <a:xfrm>
              <a:off x="4922700" y="1340768"/>
              <a:ext cx="1324402"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HMC-MC</a:t>
              </a:r>
              <a:endParaRPr lang="ko-KR" altLang="en-US" sz="2400" kern="0" dirty="0">
                <a:solidFill>
                  <a:sysClr val="windowText" lastClr="000000"/>
                </a:solidFill>
              </a:endParaRPr>
            </a:p>
          </p:txBody>
        </p:sp>
        <p:grpSp>
          <p:nvGrpSpPr>
            <p:cNvPr id="247" name="그룹 530"/>
            <p:cNvGrpSpPr/>
            <p:nvPr/>
          </p:nvGrpSpPr>
          <p:grpSpPr>
            <a:xfrm>
              <a:off x="4753793" y="2137755"/>
              <a:ext cx="1662216" cy="3734619"/>
              <a:chOff x="4986958" y="2155226"/>
              <a:chExt cx="1662216" cy="3734619"/>
            </a:xfrm>
          </p:grpSpPr>
          <p:grpSp>
            <p:nvGrpSpPr>
              <p:cNvPr id="248" name="그룹 234"/>
              <p:cNvGrpSpPr/>
              <p:nvPr/>
            </p:nvGrpSpPr>
            <p:grpSpPr>
              <a:xfrm rot="5400000">
                <a:off x="4986919" y="3188862"/>
                <a:ext cx="1660086" cy="1660007"/>
                <a:chOff x="2733859" y="2420936"/>
                <a:chExt cx="2016223" cy="2016129"/>
              </a:xfrm>
            </p:grpSpPr>
            <p:sp>
              <p:nvSpPr>
                <p:cNvPr id="283" name="직사각형 271"/>
                <p:cNvSpPr/>
                <p:nvPr/>
              </p:nvSpPr>
              <p:spPr>
                <a:xfrm rot="16200000">
                  <a:off x="2733907"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400" kern="0" dirty="0">
                      <a:solidFill>
                        <a:sysClr val="windowText" lastClr="000000"/>
                      </a:solidFill>
                      <a:latin typeface="Calibri"/>
                      <a:ea typeface="나눔고딕"/>
                    </a:rPr>
                    <a:t>128</a:t>
                  </a:r>
                  <a:br>
                    <a:rPr lang="en-US" altLang="ko-KR" sz="1400" kern="0" dirty="0">
                      <a:solidFill>
                        <a:sysClr val="windowText" lastClr="000000"/>
                      </a:solidFill>
                      <a:latin typeface="Calibri"/>
                      <a:ea typeface="나눔고딕"/>
                    </a:rPr>
                  </a:br>
                  <a:r>
                    <a:rPr lang="en-US" altLang="ko-KR" sz="1400" kern="0" spc="-100" dirty="0">
                      <a:solidFill>
                        <a:sysClr val="windowText" lastClr="000000"/>
                      </a:solidFill>
                      <a:latin typeface="Calibri"/>
                      <a:ea typeface="나눔고딕"/>
                    </a:rPr>
                    <a:t>In-Order</a:t>
                  </a:r>
                </a:p>
                <a:p>
                  <a:pPr algn="ctr">
                    <a:defRPr/>
                  </a:pPr>
                  <a:r>
                    <a:rPr lang="en-US" altLang="ko-KR" sz="1400" kern="0" dirty="0">
                      <a:solidFill>
                        <a:sysClr val="windowText" lastClr="000000"/>
                      </a:solidFill>
                      <a:latin typeface="Calibri"/>
                      <a:ea typeface="나눔고딕"/>
                    </a:rPr>
                    <a:t>2GHz</a:t>
                  </a:r>
                  <a:endParaRPr lang="ko-KR" altLang="en-US" sz="1400" kern="0" dirty="0">
                    <a:solidFill>
                      <a:sysClr val="windowText" lastClr="000000"/>
                    </a:solidFill>
                    <a:latin typeface="Calibri"/>
                    <a:ea typeface="나눔고딕"/>
                  </a:endParaRPr>
                </a:p>
              </p:txBody>
            </p:sp>
            <p:sp>
              <p:nvSpPr>
                <p:cNvPr id="284" name="직사각형 272"/>
                <p:cNvSpPr/>
                <p:nvPr/>
              </p:nvSpPr>
              <p:spPr>
                <a:xfrm rot="16200000">
                  <a:off x="3886034" y="2420889"/>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400" kern="0" dirty="0">
                      <a:solidFill>
                        <a:sysClr val="windowText" lastClr="000000"/>
                      </a:solidFill>
                      <a:latin typeface="Calibri"/>
                      <a:ea typeface="나눔고딕"/>
                    </a:rPr>
                    <a:t>128</a:t>
                  </a:r>
                  <a:br>
                    <a:rPr lang="en-US" altLang="ko-KR" sz="1400" kern="0" dirty="0">
                      <a:solidFill>
                        <a:sysClr val="windowText" lastClr="000000"/>
                      </a:solidFill>
                      <a:latin typeface="Calibri"/>
                      <a:ea typeface="나눔고딕"/>
                    </a:rPr>
                  </a:br>
                  <a:r>
                    <a:rPr lang="en-US" altLang="ko-KR" sz="1400" kern="0" spc="-100" dirty="0">
                      <a:solidFill>
                        <a:sysClr val="windowText" lastClr="000000"/>
                      </a:solidFill>
                      <a:latin typeface="Calibri"/>
                      <a:ea typeface="나눔고딕"/>
                    </a:rPr>
                    <a:t>In-Order</a:t>
                  </a:r>
                </a:p>
                <a:p>
                  <a:pPr algn="ctr">
                    <a:defRPr/>
                  </a:pPr>
                  <a:r>
                    <a:rPr lang="en-US" altLang="ko-KR" sz="1400" kern="0" dirty="0">
                      <a:solidFill>
                        <a:sysClr val="windowText" lastClr="000000"/>
                      </a:solidFill>
                      <a:latin typeface="Calibri"/>
                      <a:ea typeface="나눔고딕"/>
                    </a:rPr>
                    <a:t>2GHz</a:t>
                  </a:r>
                  <a:endParaRPr lang="ko-KR" altLang="en-US" sz="1400" kern="0" dirty="0">
                    <a:solidFill>
                      <a:sysClr val="windowText" lastClr="000000"/>
                    </a:solidFill>
                    <a:latin typeface="Calibri"/>
                    <a:ea typeface="나눔고딕"/>
                  </a:endParaRPr>
                </a:p>
              </p:txBody>
            </p:sp>
            <p:sp>
              <p:nvSpPr>
                <p:cNvPr id="285" name="직사각형 273"/>
                <p:cNvSpPr/>
                <p:nvPr/>
              </p:nvSpPr>
              <p:spPr>
                <a:xfrm rot="16200000">
                  <a:off x="3886034"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400" kern="0" dirty="0">
                      <a:solidFill>
                        <a:sysClr val="windowText" lastClr="000000"/>
                      </a:solidFill>
                      <a:latin typeface="Calibri"/>
                      <a:ea typeface="나눔고딕"/>
                    </a:rPr>
                    <a:t>128</a:t>
                  </a:r>
                  <a:br>
                    <a:rPr lang="en-US" altLang="ko-KR" sz="1400" kern="0" dirty="0">
                      <a:solidFill>
                        <a:sysClr val="windowText" lastClr="000000"/>
                      </a:solidFill>
                      <a:latin typeface="Calibri"/>
                      <a:ea typeface="나눔고딕"/>
                    </a:rPr>
                  </a:br>
                  <a:r>
                    <a:rPr lang="en-US" altLang="ko-KR" sz="1400" kern="0" spc="-100" dirty="0">
                      <a:solidFill>
                        <a:sysClr val="windowText" lastClr="000000"/>
                      </a:solidFill>
                      <a:latin typeface="Calibri"/>
                      <a:ea typeface="나눔고딕"/>
                    </a:rPr>
                    <a:t>In-Order</a:t>
                  </a:r>
                </a:p>
                <a:p>
                  <a:pPr algn="ctr">
                    <a:defRPr/>
                  </a:pPr>
                  <a:r>
                    <a:rPr lang="en-US" altLang="ko-KR" sz="1400" kern="0" dirty="0">
                      <a:solidFill>
                        <a:sysClr val="windowText" lastClr="000000"/>
                      </a:solidFill>
                      <a:latin typeface="Calibri"/>
                      <a:ea typeface="나눔고딕"/>
                    </a:rPr>
                    <a:t>2GHz</a:t>
                  </a:r>
                  <a:endParaRPr lang="ko-KR" altLang="en-US" sz="1400" kern="0" dirty="0">
                    <a:solidFill>
                      <a:sysClr val="windowText" lastClr="000000"/>
                    </a:solidFill>
                    <a:latin typeface="Calibri"/>
                    <a:ea typeface="나눔고딕"/>
                  </a:endParaRPr>
                </a:p>
              </p:txBody>
            </p:sp>
            <p:sp>
              <p:nvSpPr>
                <p:cNvPr id="286" name="직사각형 274"/>
                <p:cNvSpPr/>
                <p:nvPr/>
              </p:nvSpPr>
              <p:spPr>
                <a:xfrm rot="16200000">
                  <a:off x="2733907" y="357301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400" kern="0" dirty="0">
                      <a:solidFill>
                        <a:sysClr val="windowText" lastClr="000000"/>
                      </a:solidFill>
                      <a:latin typeface="Calibri"/>
                      <a:ea typeface="나눔고딕"/>
                    </a:rPr>
                    <a:t>128</a:t>
                  </a:r>
                  <a:br>
                    <a:rPr lang="en-US" altLang="ko-KR" sz="1400" kern="0" dirty="0">
                      <a:solidFill>
                        <a:sysClr val="windowText" lastClr="000000"/>
                      </a:solidFill>
                      <a:latin typeface="Calibri"/>
                      <a:ea typeface="나눔고딕"/>
                    </a:rPr>
                  </a:br>
                  <a:r>
                    <a:rPr lang="en-US" altLang="ko-KR" sz="1400" kern="0" spc="-100" dirty="0">
                      <a:solidFill>
                        <a:sysClr val="windowText" lastClr="000000"/>
                      </a:solidFill>
                      <a:latin typeface="Calibri"/>
                      <a:ea typeface="나눔고딕"/>
                    </a:rPr>
                    <a:t>In-Order</a:t>
                  </a:r>
                </a:p>
                <a:p>
                  <a:pPr algn="ctr">
                    <a:defRPr/>
                  </a:pPr>
                  <a:r>
                    <a:rPr lang="en-US" altLang="ko-KR" sz="1400" kern="0" dirty="0">
                      <a:solidFill>
                        <a:sysClr val="windowText" lastClr="000000"/>
                      </a:solidFill>
                      <a:latin typeface="Calibri"/>
                      <a:ea typeface="나눔고딕"/>
                    </a:rPr>
                    <a:t>2GHz</a:t>
                  </a:r>
                  <a:endParaRPr lang="ko-KR" altLang="en-US" sz="1400" kern="0" dirty="0">
                    <a:solidFill>
                      <a:sysClr val="windowText" lastClr="000000"/>
                    </a:solidFill>
                    <a:latin typeface="Calibri"/>
                    <a:ea typeface="나눔고딕"/>
                  </a:endParaRPr>
                </a:p>
              </p:txBody>
            </p:sp>
            <p:cxnSp>
              <p:nvCxnSpPr>
                <p:cNvPr id="287" name="직선 화살표 연결선 275"/>
                <p:cNvCxnSpPr>
                  <a:stCxn id="283" idx="1"/>
                  <a:endCxn id="286" idx="3"/>
                </p:cNvCxnSpPr>
                <p:nvPr/>
              </p:nvCxnSpPr>
              <p:spPr>
                <a:xfrm rot="16200000" flipH="1">
                  <a:off x="3021844" y="3429001"/>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8" name="직선 화살표 연결선 276"/>
                <p:cNvCxnSpPr>
                  <a:stCxn id="286" idx="2"/>
                  <a:endCxn id="285" idx="0"/>
                </p:cNvCxnSpPr>
                <p:nvPr/>
              </p:nvCxnSpPr>
              <p:spPr>
                <a:xfrm rot="16200000">
                  <a:off x="3741970" y="3861047"/>
                  <a:ext cx="1"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89" name="직선 화살표 연결선 277"/>
                <p:cNvCxnSpPr>
                  <a:stCxn id="284" idx="1"/>
                  <a:endCxn id="285" idx="3"/>
                </p:cNvCxnSpPr>
                <p:nvPr/>
              </p:nvCxnSpPr>
              <p:spPr>
                <a:xfrm rot="16200000" flipH="1">
                  <a:off x="4173972" y="3429000"/>
                  <a:ext cx="288127"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0" name="직선 화살표 연결선 278"/>
                <p:cNvCxnSpPr>
                  <a:stCxn id="283" idx="2"/>
                  <a:endCxn id="284" idx="0"/>
                </p:cNvCxnSpPr>
                <p:nvPr/>
              </p:nvCxnSpPr>
              <p:spPr>
                <a:xfrm rot="16200000">
                  <a:off x="3741971" y="2708920"/>
                  <a:ext cx="0"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1" name="직선 화살표 연결선 279"/>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292" name="직선 화살표 연결선 280"/>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249" name="그룹 494"/>
              <p:cNvGrpSpPr/>
              <p:nvPr/>
            </p:nvGrpSpPr>
            <p:grpSpPr>
              <a:xfrm>
                <a:off x="4986958" y="4853737"/>
                <a:ext cx="1662216" cy="1036108"/>
                <a:chOff x="2829427" y="4853737"/>
                <a:chExt cx="1662216" cy="1036108"/>
              </a:xfrm>
            </p:grpSpPr>
            <p:sp>
              <p:nvSpPr>
                <p:cNvPr id="267" name="직사각형 495"/>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68" name="직사각형 496"/>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69" name="직선 화살표 연결선 497"/>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0" name="직선 화살표 연결선 498"/>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1" name="직사각형 499"/>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72" name="직사각형 500"/>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73" name="직선 화살표 연결선 501"/>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4" name="직선 화살표 연결선 502"/>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5" name="직사각형 503"/>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76" name="직사각형 504"/>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77" name="직선 화살표 연결선 505"/>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78" name="직선 화살표 연결선 506"/>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79" name="직사각형 507"/>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80" name="직사각형 508"/>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81" name="직선 화살표 연결선 509"/>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82" name="직선 화살표 연결선 510"/>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250" name="그룹 511"/>
              <p:cNvGrpSpPr/>
              <p:nvPr/>
            </p:nvGrpSpPr>
            <p:grpSpPr>
              <a:xfrm flipV="1">
                <a:off x="4986958" y="2155226"/>
                <a:ext cx="1662216" cy="1036108"/>
                <a:chOff x="2829427" y="4853737"/>
                <a:chExt cx="1662216" cy="1036108"/>
              </a:xfrm>
            </p:grpSpPr>
            <p:sp>
              <p:nvSpPr>
                <p:cNvPr id="251" name="직사각형 512"/>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52" name="직사각형 513"/>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53" name="직선 화살표 연결선 514"/>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4" name="직선 화살표 연결선 515"/>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5" name="직사각형 516"/>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56" name="직사각형 517"/>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57" name="직선 화살표 연결선 518"/>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58" name="직선 화살표 연결선 519"/>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59" name="직사각형 520"/>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60" name="직사각형 521"/>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61" name="직선 화살표 연결선 522"/>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2" name="직선 화살표 연결선 523"/>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263" name="직사각형 524"/>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264" name="직사각형 525"/>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265" name="직선 화살표 연결선 526"/>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266" name="직선 화살표 연결선 527"/>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cxnSp>
        <p:nvCxnSpPr>
          <p:cNvPr id="293" name="직선 연결선 632"/>
          <p:cNvCxnSpPr/>
          <p:nvPr/>
        </p:nvCxnSpPr>
        <p:spPr>
          <a:xfrm>
            <a:off x="2374317" y="1124744"/>
            <a:ext cx="0" cy="4752528"/>
          </a:xfrm>
          <a:prstGeom prst="line">
            <a:avLst/>
          </a:prstGeom>
          <a:noFill/>
          <a:ln w="9525" cap="flat" cmpd="sng" algn="ctr">
            <a:solidFill>
              <a:sysClr val="windowText" lastClr="000000"/>
            </a:solidFill>
            <a:prstDash val="dash"/>
          </a:ln>
          <a:effectLst/>
        </p:spPr>
      </p:cxnSp>
      <p:cxnSp>
        <p:nvCxnSpPr>
          <p:cNvPr id="294" name="직선 연결선 634"/>
          <p:cNvCxnSpPr/>
          <p:nvPr/>
        </p:nvCxnSpPr>
        <p:spPr>
          <a:xfrm>
            <a:off x="4543383" y="1124744"/>
            <a:ext cx="0" cy="4752528"/>
          </a:xfrm>
          <a:prstGeom prst="line">
            <a:avLst/>
          </a:prstGeom>
          <a:noFill/>
          <a:ln w="9525" cap="flat" cmpd="sng" algn="ctr">
            <a:solidFill>
              <a:sysClr val="windowText" lastClr="000000"/>
            </a:solidFill>
            <a:prstDash val="dash"/>
          </a:ln>
          <a:effectLst/>
        </p:spPr>
      </p:cxnSp>
      <p:cxnSp>
        <p:nvCxnSpPr>
          <p:cNvPr id="295" name="직선 연결선 635"/>
          <p:cNvCxnSpPr/>
          <p:nvPr/>
        </p:nvCxnSpPr>
        <p:spPr>
          <a:xfrm>
            <a:off x="6690490" y="1124744"/>
            <a:ext cx="0" cy="4752528"/>
          </a:xfrm>
          <a:prstGeom prst="line">
            <a:avLst/>
          </a:prstGeom>
          <a:noFill/>
          <a:ln w="9525" cap="flat" cmpd="sng" algn="ctr">
            <a:solidFill>
              <a:sysClr val="windowText" lastClr="000000"/>
            </a:solidFill>
            <a:prstDash val="dash"/>
          </a:ln>
          <a:effectLst/>
        </p:spPr>
      </p:cxnSp>
      <p:sp>
        <p:nvSpPr>
          <p:cNvPr id="296" name="TextBox 295"/>
          <p:cNvSpPr txBox="1"/>
          <p:nvPr/>
        </p:nvSpPr>
        <p:spPr>
          <a:xfrm>
            <a:off x="644713" y="5924599"/>
            <a:ext cx="1265025" cy="400110"/>
          </a:xfrm>
          <a:prstGeom prst="rect">
            <a:avLst/>
          </a:prstGeom>
          <a:noFill/>
        </p:spPr>
        <p:txBody>
          <a:bodyPr wrap="none" rtlCol="0" anchor="ctr">
            <a:spAutoFit/>
          </a:bodyPr>
          <a:lstStyle/>
          <a:p>
            <a:pPr algn="ctr">
              <a:defRPr/>
            </a:pPr>
            <a:r>
              <a:rPr lang="en-US" altLang="ko-KR" sz="2000" kern="0" dirty="0">
                <a:solidFill>
                  <a:sysClr val="windowText" lastClr="000000"/>
                </a:solidFill>
              </a:rPr>
              <a:t>102.4GB/s</a:t>
            </a:r>
            <a:endParaRPr lang="ko-KR" altLang="en-US" sz="2000" kern="0" dirty="0">
              <a:solidFill>
                <a:sysClr val="windowText" lastClr="000000"/>
              </a:solidFill>
            </a:endParaRPr>
          </a:p>
        </p:txBody>
      </p:sp>
      <p:sp>
        <p:nvSpPr>
          <p:cNvPr id="297" name="TextBox 296"/>
          <p:cNvSpPr txBox="1"/>
          <p:nvPr/>
        </p:nvSpPr>
        <p:spPr>
          <a:xfrm>
            <a:off x="2893896" y="5924599"/>
            <a:ext cx="1071062" cy="400110"/>
          </a:xfrm>
          <a:prstGeom prst="rect">
            <a:avLst/>
          </a:prstGeom>
          <a:noFill/>
        </p:spPr>
        <p:txBody>
          <a:bodyPr wrap="none" rtlCol="0" anchor="ctr">
            <a:spAutoFit/>
          </a:bodyPr>
          <a:lstStyle/>
          <a:p>
            <a:pPr algn="ctr">
              <a:defRPr/>
            </a:pPr>
            <a:r>
              <a:rPr lang="en-US" altLang="ko-KR" sz="2000" kern="0" dirty="0">
                <a:solidFill>
                  <a:sysClr val="windowText" lastClr="000000"/>
                </a:solidFill>
              </a:rPr>
              <a:t>640GB/s</a:t>
            </a:r>
            <a:endParaRPr lang="ko-KR" altLang="en-US" sz="2000" kern="0" dirty="0">
              <a:solidFill>
                <a:sysClr val="windowText" lastClr="000000"/>
              </a:solidFill>
            </a:endParaRPr>
          </a:p>
        </p:txBody>
      </p:sp>
      <p:sp>
        <p:nvSpPr>
          <p:cNvPr id="298" name="TextBox 297"/>
          <p:cNvSpPr txBox="1"/>
          <p:nvPr/>
        </p:nvSpPr>
        <p:spPr>
          <a:xfrm>
            <a:off x="5048265" y="5924599"/>
            <a:ext cx="1071062" cy="400110"/>
          </a:xfrm>
          <a:prstGeom prst="rect">
            <a:avLst/>
          </a:prstGeom>
          <a:noFill/>
        </p:spPr>
        <p:txBody>
          <a:bodyPr wrap="none" rtlCol="0" anchor="ctr">
            <a:spAutoFit/>
          </a:bodyPr>
          <a:lstStyle/>
          <a:p>
            <a:pPr algn="ctr">
              <a:defRPr/>
            </a:pPr>
            <a:r>
              <a:rPr lang="en-US" altLang="ko-KR" sz="2000" kern="0" dirty="0">
                <a:solidFill>
                  <a:sysClr val="windowText" lastClr="000000"/>
                </a:solidFill>
              </a:rPr>
              <a:t>640GB/s</a:t>
            </a:r>
            <a:endParaRPr lang="ko-KR" altLang="en-US" sz="2000" kern="0" dirty="0">
              <a:solidFill>
                <a:sysClr val="windowText" lastClr="000000"/>
              </a:solidFill>
            </a:endParaRPr>
          </a:p>
        </p:txBody>
      </p:sp>
      <p:sp>
        <p:nvSpPr>
          <p:cNvPr id="299" name="TextBox 298"/>
          <p:cNvSpPr txBox="1"/>
          <p:nvPr/>
        </p:nvSpPr>
        <p:spPr>
          <a:xfrm>
            <a:off x="7321993" y="5924599"/>
            <a:ext cx="960995" cy="400110"/>
          </a:xfrm>
          <a:prstGeom prst="rect">
            <a:avLst/>
          </a:prstGeom>
          <a:noFill/>
        </p:spPr>
        <p:txBody>
          <a:bodyPr wrap="none" rtlCol="0" anchor="ctr">
            <a:spAutoFit/>
          </a:bodyPr>
          <a:lstStyle/>
          <a:p>
            <a:pPr algn="ctr">
              <a:defRPr/>
            </a:pPr>
            <a:r>
              <a:rPr lang="en-US" altLang="ko-KR" sz="2000" b="1" kern="0" dirty="0">
                <a:solidFill>
                  <a:srgbClr val="FF0000"/>
                </a:solidFill>
              </a:rPr>
              <a:t>8TB/s</a:t>
            </a:r>
            <a:endParaRPr lang="ko-KR" altLang="en-US" sz="2000" b="1" kern="0" dirty="0">
              <a:solidFill>
                <a:srgbClr val="FF0000"/>
              </a:solidFill>
            </a:endParaRPr>
          </a:p>
        </p:txBody>
      </p:sp>
      <p:grpSp>
        <p:nvGrpSpPr>
          <p:cNvPr id="300" name="그룹 8"/>
          <p:cNvGrpSpPr/>
          <p:nvPr/>
        </p:nvGrpSpPr>
        <p:grpSpPr>
          <a:xfrm>
            <a:off x="2599423" y="1140133"/>
            <a:ext cx="1662216" cy="4531606"/>
            <a:chOff x="2599423" y="1340768"/>
            <a:chExt cx="1662216" cy="4531606"/>
          </a:xfrm>
        </p:grpSpPr>
        <p:sp>
          <p:nvSpPr>
            <p:cNvPr id="301" name="TextBox 300"/>
            <p:cNvSpPr txBox="1"/>
            <p:nvPr/>
          </p:nvSpPr>
          <p:spPr>
            <a:xfrm>
              <a:off x="2696997" y="1340768"/>
              <a:ext cx="1467068"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HMC-</a:t>
              </a:r>
              <a:r>
                <a:rPr lang="en-US" altLang="ko-KR" sz="2400" kern="0" dirty="0" err="1">
                  <a:solidFill>
                    <a:sysClr val="windowText" lastClr="000000"/>
                  </a:solidFill>
                </a:rPr>
                <a:t>OoO</a:t>
              </a:r>
              <a:endParaRPr lang="ko-KR" altLang="en-US" sz="2400" kern="0" dirty="0">
                <a:solidFill>
                  <a:sysClr val="windowText" lastClr="000000"/>
                </a:solidFill>
              </a:endParaRPr>
            </a:p>
          </p:txBody>
        </p:sp>
        <p:grpSp>
          <p:nvGrpSpPr>
            <p:cNvPr id="302" name="그룹 528"/>
            <p:cNvGrpSpPr/>
            <p:nvPr/>
          </p:nvGrpSpPr>
          <p:grpSpPr>
            <a:xfrm>
              <a:off x="2599423" y="2137755"/>
              <a:ext cx="1662216" cy="3734619"/>
              <a:chOff x="2829427" y="2155226"/>
              <a:chExt cx="1662216" cy="3734619"/>
            </a:xfrm>
          </p:grpSpPr>
          <p:grpSp>
            <p:nvGrpSpPr>
              <p:cNvPr id="304" name="그룹 110"/>
              <p:cNvGrpSpPr/>
              <p:nvPr/>
            </p:nvGrpSpPr>
            <p:grpSpPr>
              <a:xfrm rot="16200000">
                <a:off x="2829389" y="3197906"/>
                <a:ext cx="1660086" cy="1660008"/>
                <a:chOff x="2733860" y="2420935"/>
                <a:chExt cx="2016223" cy="2016130"/>
              </a:xfrm>
            </p:grpSpPr>
            <p:sp>
              <p:nvSpPr>
                <p:cNvPr id="339" name="직사각형 179"/>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340" name="직사각형 180"/>
                <p:cNvSpPr/>
                <p:nvPr/>
              </p:nvSpPr>
              <p:spPr>
                <a:xfrm rot="5400000">
                  <a:off x="3886035" y="2420888"/>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341" name="직사각형 181"/>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342" name="직사각형 182"/>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cxnSp>
              <p:nvCxnSpPr>
                <p:cNvPr id="343" name="직선 화살표 연결선 183"/>
                <p:cNvCxnSpPr>
                  <a:stCxn id="339" idx="3"/>
                  <a:endCxn id="342"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4" name="직선 화살표 연결선 184"/>
                <p:cNvCxnSpPr>
                  <a:stCxn id="342" idx="0"/>
                  <a:endCxn id="341" idx="2"/>
                </p:cNvCxnSpPr>
                <p:nvPr/>
              </p:nvCxnSpPr>
              <p:spPr>
                <a:xfrm rot="5400000" flipV="1">
                  <a:off x="3741971" y="3861049"/>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5" name="직선 화살표 연결선 185"/>
                <p:cNvCxnSpPr>
                  <a:stCxn id="340" idx="3"/>
                  <a:endCxn id="341"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6" name="직선 화살표 연결선 186"/>
                <p:cNvCxnSpPr>
                  <a:stCxn id="339" idx="0"/>
                  <a:endCxn id="340"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7" name="직선 화살표 연결선 18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348" name="직선 화살표 연결선 18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05" name="그룹 380"/>
              <p:cNvGrpSpPr/>
              <p:nvPr/>
            </p:nvGrpSpPr>
            <p:grpSpPr>
              <a:xfrm>
                <a:off x="2829427" y="4853737"/>
                <a:ext cx="1662216" cy="1036108"/>
                <a:chOff x="2829427" y="4853737"/>
                <a:chExt cx="1662216" cy="1036108"/>
              </a:xfrm>
            </p:grpSpPr>
            <p:sp>
              <p:nvSpPr>
                <p:cNvPr id="323" name="직사각형 163"/>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24" name="직사각형 190"/>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25" name="직선 화살표 연결선 192"/>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6" name="직선 화살표 연결선 194"/>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27" name="직사각형 200"/>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28" name="직사각형 201"/>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29" name="직선 화살표 연결선 202"/>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0" name="직선 화살표 연결선 203"/>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1" name="직사각형 2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32" name="직사각형 2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33" name="직선 화살표 연결선 2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4" name="직선 화살표 연결선 2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35" name="직사각형 2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36" name="직사각형 2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37" name="직선 화살표 연결선 2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38" name="직선 화살표 연결선 2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nvGrpSpPr>
              <p:cNvPr id="306" name="그룹 397"/>
              <p:cNvGrpSpPr/>
              <p:nvPr/>
            </p:nvGrpSpPr>
            <p:grpSpPr>
              <a:xfrm flipV="1">
                <a:off x="2829427" y="2155226"/>
                <a:ext cx="1662216" cy="1036108"/>
                <a:chOff x="2829427" y="4853737"/>
                <a:chExt cx="1662216" cy="1036108"/>
              </a:xfrm>
            </p:grpSpPr>
            <p:sp>
              <p:nvSpPr>
                <p:cNvPr id="307" name="직사각형 398"/>
                <p:cNvSpPr/>
                <p:nvPr/>
              </p:nvSpPr>
              <p:spPr>
                <a:xfrm rot="16200000">
                  <a:off x="283003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08" name="직사각형 399"/>
                <p:cNvSpPr/>
                <p:nvPr/>
              </p:nvSpPr>
              <p:spPr>
                <a:xfrm rot="16200000">
                  <a:off x="283003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09" name="직선 화살표 연결선 400"/>
                <p:cNvCxnSpPr/>
                <p:nvPr/>
              </p:nvCxnSpPr>
              <p:spPr>
                <a:xfrm rot="16200000">
                  <a:off x="292244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0" name="직선 화살표 연결선 401"/>
                <p:cNvCxnSpPr/>
                <p:nvPr/>
              </p:nvCxnSpPr>
              <p:spPr>
                <a:xfrm rot="16200000">
                  <a:off x="256682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1" name="직사각형 402"/>
                <p:cNvSpPr/>
                <p:nvPr/>
              </p:nvSpPr>
              <p:spPr>
                <a:xfrm rot="16200000">
                  <a:off x="323642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12" name="직사각형 403"/>
                <p:cNvSpPr/>
                <p:nvPr/>
              </p:nvSpPr>
              <p:spPr>
                <a:xfrm rot="16200000">
                  <a:off x="323642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13" name="직선 화살표 연결선 404"/>
                <p:cNvCxnSpPr/>
                <p:nvPr/>
              </p:nvCxnSpPr>
              <p:spPr>
                <a:xfrm rot="16200000">
                  <a:off x="332883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4" name="직선 화살표 연결선 405"/>
                <p:cNvCxnSpPr/>
                <p:nvPr/>
              </p:nvCxnSpPr>
              <p:spPr>
                <a:xfrm rot="16200000">
                  <a:off x="297321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5" name="직사각형 406"/>
                <p:cNvSpPr/>
                <p:nvPr/>
              </p:nvSpPr>
              <p:spPr>
                <a:xfrm rot="16200000">
                  <a:off x="3778651"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16" name="직사각형 407"/>
                <p:cNvSpPr/>
                <p:nvPr/>
              </p:nvSpPr>
              <p:spPr>
                <a:xfrm rot="16200000">
                  <a:off x="3778651"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17" name="직선 화살표 연결선 408"/>
                <p:cNvCxnSpPr/>
                <p:nvPr/>
              </p:nvCxnSpPr>
              <p:spPr>
                <a:xfrm rot="16200000">
                  <a:off x="3871066"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18" name="직선 화살표 연결선 409"/>
                <p:cNvCxnSpPr/>
                <p:nvPr/>
              </p:nvCxnSpPr>
              <p:spPr>
                <a:xfrm rot="16200000">
                  <a:off x="3515443"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19" name="직사각형 410"/>
                <p:cNvSpPr/>
                <p:nvPr/>
              </p:nvSpPr>
              <p:spPr>
                <a:xfrm rot="16200000">
                  <a:off x="4185040" y="5094855"/>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20" name="직사각형 411"/>
                <p:cNvSpPr/>
                <p:nvPr/>
              </p:nvSpPr>
              <p:spPr>
                <a:xfrm rot="16200000">
                  <a:off x="4185040" y="5583241"/>
                  <a:ext cx="306000" cy="307207"/>
                </a:xfrm>
                <a:prstGeom prst="rect">
                  <a:avLst/>
                </a:prstGeom>
                <a:gradFill rotWithShape="1">
                  <a:gsLst>
                    <a:gs pos="0">
                      <a:srgbClr val="B2912F">
                        <a:tint val="50000"/>
                        <a:satMod val="300000"/>
                      </a:srgbClr>
                    </a:gs>
                    <a:gs pos="35000">
                      <a:srgbClr val="B2912F">
                        <a:tint val="37000"/>
                        <a:satMod val="300000"/>
                      </a:srgbClr>
                    </a:gs>
                    <a:gs pos="100000">
                      <a:srgbClr val="B2912F">
                        <a:tint val="15000"/>
                        <a:satMod val="350000"/>
                      </a:srgbClr>
                    </a:gs>
                  </a:gsLst>
                  <a:lin ang="16200000" scaled="1"/>
                </a:gradFill>
                <a:ln w="9525" cap="flat" cmpd="sng" algn="ctr">
                  <a:solidFill>
                    <a:srgbClr val="B2912F">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21" name="직선 화살표 연결선 412"/>
                <p:cNvCxnSpPr/>
                <p:nvPr/>
              </p:nvCxnSpPr>
              <p:spPr>
                <a:xfrm rot="16200000">
                  <a:off x="4277455" y="4972079"/>
                  <a:ext cx="228329"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22" name="직선 화살표 연결선 413"/>
                <p:cNvCxnSpPr/>
                <p:nvPr/>
              </p:nvCxnSpPr>
              <p:spPr>
                <a:xfrm rot="16200000">
                  <a:off x="3921832" y="5215524"/>
                  <a:ext cx="723574" cy="0"/>
                </a:xfrm>
                <a:prstGeom prst="straightConnector1">
                  <a:avLst/>
                </a:prstGeom>
                <a:noFill/>
                <a:ln w="9525" cap="flat" cmpd="sng" algn="ctr">
                  <a:solidFill>
                    <a:srgbClr val="60BD68">
                      <a:shade val="95000"/>
                      <a:satMod val="105000"/>
                    </a:srgbClr>
                  </a:solidFill>
                  <a:prstDash val="solid"/>
                  <a:headEnd type="triangle"/>
                  <a:tailEnd type="triangle"/>
                </a:ln>
                <a:effectLst/>
              </p:spPr>
            </p:cxnSp>
          </p:grpSp>
        </p:grpSp>
      </p:grpSp>
      <p:grpSp>
        <p:nvGrpSpPr>
          <p:cNvPr id="349" name="그룹 7"/>
          <p:cNvGrpSpPr/>
          <p:nvPr/>
        </p:nvGrpSpPr>
        <p:grpSpPr>
          <a:xfrm>
            <a:off x="447184" y="1140133"/>
            <a:ext cx="1660085" cy="4536504"/>
            <a:chOff x="447184" y="1340768"/>
            <a:chExt cx="1660085" cy="4536504"/>
          </a:xfrm>
        </p:grpSpPr>
        <p:grpSp>
          <p:nvGrpSpPr>
            <p:cNvPr id="350" name="그룹 311"/>
            <p:cNvGrpSpPr/>
            <p:nvPr/>
          </p:nvGrpSpPr>
          <p:grpSpPr>
            <a:xfrm>
              <a:off x="447184" y="2132856"/>
              <a:ext cx="1660085" cy="3744416"/>
              <a:chOff x="703456" y="2214993"/>
              <a:chExt cx="1660085" cy="3744416"/>
            </a:xfrm>
          </p:grpSpPr>
          <p:grpSp>
            <p:nvGrpSpPr>
              <p:cNvPr id="353" name="그룹 29"/>
              <p:cNvGrpSpPr/>
              <p:nvPr/>
            </p:nvGrpSpPr>
            <p:grpSpPr>
              <a:xfrm rot="16200000">
                <a:off x="703456" y="3257196"/>
                <a:ext cx="1660086" cy="1660009"/>
                <a:chOff x="2733860" y="2420935"/>
                <a:chExt cx="2016223" cy="2016130"/>
              </a:xfrm>
            </p:grpSpPr>
            <p:sp>
              <p:nvSpPr>
                <p:cNvPr id="422" name="직사각형 3"/>
                <p:cNvSpPr/>
                <p:nvPr/>
              </p:nvSpPr>
              <p:spPr>
                <a:xfrm rot="5400000">
                  <a:off x="2733907" y="2420888"/>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423" name="직사각형 11"/>
                <p:cNvSpPr/>
                <p:nvPr/>
              </p:nvSpPr>
              <p:spPr>
                <a:xfrm rot="5400000">
                  <a:off x="3886035" y="2420887"/>
                  <a:ext cx="864000"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424" name="직사각형 12"/>
                <p:cNvSpPr/>
                <p:nvPr/>
              </p:nvSpPr>
              <p:spPr>
                <a:xfrm rot="5400000">
                  <a:off x="3886035"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sp>
              <p:nvSpPr>
                <p:cNvPr id="425" name="직사각형 13"/>
                <p:cNvSpPr/>
                <p:nvPr/>
              </p:nvSpPr>
              <p:spPr>
                <a:xfrm rot="5400000">
                  <a:off x="2733907" y="3573017"/>
                  <a:ext cx="864001" cy="864095"/>
                </a:xfrm>
                <a:prstGeom prst="rect">
                  <a:avLst/>
                </a:prstGeom>
                <a:gradFill rotWithShape="1">
                  <a:gsLst>
                    <a:gs pos="0">
                      <a:srgbClr val="5DA5DA">
                        <a:tint val="50000"/>
                        <a:satMod val="300000"/>
                      </a:srgbClr>
                    </a:gs>
                    <a:gs pos="35000">
                      <a:srgbClr val="5DA5DA">
                        <a:tint val="37000"/>
                        <a:satMod val="300000"/>
                      </a:srgbClr>
                    </a:gs>
                    <a:gs pos="100000">
                      <a:srgbClr val="5DA5DA">
                        <a:tint val="15000"/>
                        <a:satMod val="350000"/>
                      </a:srgbClr>
                    </a:gs>
                  </a:gsLst>
                  <a:lin ang="16200000" scaled="1"/>
                </a:gradFill>
                <a:ln w="9525" cap="flat" cmpd="sng" algn="ctr">
                  <a:solidFill>
                    <a:srgbClr val="5DA5DA">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8 </a:t>
                  </a:r>
                  <a:r>
                    <a:rPr lang="en-US" altLang="ko-KR" sz="1600" kern="0" dirty="0" err="1">
                      <a:solidFill>
                        <a:sysClr val="windowText" lastClr="000000"/>
                      </a:solidFill>
                      <a:latin typeface="Calibri"/>
                      <a:ea typeface="나눔고딕"/>
                    </a:rPr>
                    <a:t>OoO</a:t>
                  </a:r>
                  <a:endParaRPr lang="en-US" altLang="ko-KR" sz="1600" kern="0" dirty="0">
                    <a:solidFill>
                      <a:sysClr val="windowText" lastClr="000000"/>
                    </a:solidFill>
                    <a:latin typeface="Calibri"/>
                    <a:ea typeface="나눔고딕"/>
                  </a:endParaRPr>
                </a:p>
                <a:p>
                  <a:pPr algn="ctr">
                    <a:defRPr/>
                  </a:pPr>
                  <a:r>
                    <a:rPr lang="en-US" altLang="ko-KR" sz="1600" kern="0" dirty="0">
                      <a:solidFill>
                        <a:sysClr val="windowText" lastClr="000000"/>
                      </a:solidFill>
                      <a:latin typeface="Calibri"/>
                      <a:ea typeface="나눔고딕"/>
                    </a:rPr>
                    <a:t>4GHz</a:t>
                  </a:r>
                  <a:endParaRPr lang="ko-KR" altLang="en-US" sz="1600" kern="0" dirty="0">
                    <a:solidFill>
                      <a:sysClr val="windowText" lastClr="000000"/>
                    </a:solidFill>
                    <a:latin typeface="Calibri"/>
                    <a:ea typeface="나눔고딕"/>
                  </a:endParaRPr>
                </a:p>
              </p:txBody>
            </p:sp>
            <p:cxnSp>
              <p:nvCxnSpPr>
                <p:cNvPr id="426" name="직선 화살표 연결선 19"/>
                <p:cNvCxnSpPr>
                  <a:stCxn id="422" idx="3"/>
                  <a:endCxn id="425" idx="1"/>
                </p:cNvCxnSpPr>
                <p:nvPr/>
              </p:nvCxnSpPr>
              <p:spPr>
                <a:xfrm rot="5400000">
                  <a:off x="3021843" y="3429000"/>
                  <a:ext cx="288128"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7" name="직선 화살표 연결선 21"/>
                <p:cNvCxnSpPr>
                  <a:stCxn id="425" idx="0"/>
                  <a:endCxn id="424" idx="2"/>
                </p:cNvCxnSpPr>
                <p:nvPr/>
              </p:nvCxnSpPr>
              <p:spPr>
                <a:xfrm rot="5400000" flipV="1">
                  <a:off x="3741971" y="3861048"/>
                  <a:ext cx="0" cy="288033"/>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8" name="직선 화살표 연결선 23"/>
                <p:cNvCxnSpPr>
                  <a:stCxn id="423" idx="3"/>
                  <a:endCxn id="424" idx="1"/>
                </p:cNvCxnSpPr>
                <p:nvPr/>
              </p:nvCxnSpPr>
              <p:spPr>
                <a:xfrm rot="5400000">
                  <a:off x="4173970" y="3428999"/>
                  <a:ext cx="288129" cy="0"/>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29" name="직선 화살표 연결선 25"/>
                <p:cNvCxnSpPr>
                  <a:stCxn id="422" idx="0"/>
                  <a:endCxn id="423" idx="2"/>
                </p:cNvCxnSpPr>
                <p:nvPr/>
              </p:nvCxnSpPr>
              <p:spPr>
                <a:xfrm rot="5400000" flipH="1" flipV="1">
                  <a:off x="3741970" y="2708920"/>
                  <a:ext cx="1"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0" name="직선 화살표 연결선 27"/>
                <p:cNvCxnSpPr/>
                <p:nvPr/>
              </p:nvCxnSpPr>
              <p:spPr>
                <a:xfrm>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cxnSp>
              <p:nvCxnSpPr>
                <p:cNvPr id="431" name="직선 화살표 연결선 28"/>
                <p:cNvCxnSpPr/>
                <p:nvPr/>
              </p:nvCxnSpPr>
              <p:spPr>
                <a:xfrm flipH="1">
                  <a:off x="3597907" y="3284984"/>
                  <a:ext cx="288032" cy="288032"/>
                </a:xfrm>
                <a:prstGeom prst="straightConnector1">
                  <a:avLst/>
                </a:prstGeom>
                <a:noFill/>
                <a:ln w="9525" cap="flat" cmpd="sng" algn="ctr">
                  <a:solidFill>
                    <a:srgbClr val="5DA5DA">
                      <a:shade val="95000"/>
                      <a:satMod val="105000"/>
                    </a:srgbClr>
                  </a:solidFill>
                  <a:prstDash val="solid"/>
                  <a:headEnd type="triangle"/>
                  <a:tailEnd type="triangle"/>
                </a:ln>
                <a:effectLst/>
              </p:spPr>
            </p:cxnSp>
          </p:grpSp>
          <p:grpSp>
            <p:nvGrpSpPr>
              <p:cNvPr id="354" name="그룹 56"/>
              <p:cNvGrpSpPr/>
              <p:nvPr/>
            </p:nvGrpSpPr>
            <p:grpSpPr>
              <a:xfrm rot="16200000">
                <a:off x="538087" y="5082574"/>
                <a:ext cx="1042204" cy="711465"/>
                <a:chOff x="2154084" y="2420888"/>
                <a:chExt cx="1265788" cy="864096"/>
              </a:xfrm>
            </p:grpSpPr>
            <p:sp>
              <p:nvSpPr>
                <p:cNvPr id="406" name="직사각형 31"/>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07" name="직사각형 32"/>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408" name="직선 화살표 연결선 34"/>
                <p:cNvCxnSpPr>
                  <a:stCxn id="406"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409" name="직선 화살표 연결선 3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410" name="직사각형 38"/>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1" name="직사각형 39"/>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2" name="직사각형 40"/>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3" name="직사각형 41"/>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4" name="직사각형 42"/>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15" name="직사각형 43"/>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416" name="직선 연결선 45"/>
                <p:cNvCxnSpPr>
                  <a:stCxn id="414" idx="3"/>
                  <a:endCxn id="412"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17" name="직선 연결선 47"/>
                <p:cNvCxnSpPr>
                  <a:stCxn id="412" idx="3"/>
                  <a:endCxn id="410"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18" name="직선 연결선 49"/>
                <p:cNvCxnSpPr>
                  <a:stCxn id="410" idx="3"/>
                  <a:endCxn id="406"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19" name="직선 연결선 51"/>
                <p:cNvCxnSpPr>
                  <a:stCxn id="415" idx="3"/>
                  <a:endCxn id="413"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20" name="직선 연결선 53"/>
                <p:cNvCxnSpPr>
                  <a:stCxn id="413" idx="3"/>
                  <a:endCxn id="411"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21" name="직선 연결선 55"/>
                <p:cNvCxnSpPr>
                  <a:stCxn id="411" idx="3"/>
                  <a:endCxn id="407"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5" name="그룹 57"/>
              <p:cNvGrpSpPr/>
              <p:nvPr/>
            </p:nvGrpSpPr>
            <p:grpSpPr>
              <a:xfrm rot="16200000">
                <a:off x="1486707" y="5082574"/>
                <a:ext cx="1042204" cy="711465"/>
                <a:chOff x="2154084" y="2420888"/>
                <a:chExt cx="1265788" cy="864096"/>
              </a:xfrm>
            </p:grpSpPr>
            <p:sp>
              <p:nvSpPr>
                <p:cNvPr id="390" name="직사각형 58"/>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1" name="직사각형 59"/>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92" name="직선 화살표 연결선 60"/>
                <p:cNvCxnSpPr>
                  <a:stCxn id="390"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93" name="직선 화살표 연결선 61"/>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94" name="직사각형 62"/>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5" name="직사각형 63"/>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6" name="직사각형 64"/>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7" name="직사각형 65"/>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8" name="직사각형 66"/>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99" name="직사각형 67"/>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400" name="직선 연결선 68"/>
                <p:cNvCxnSpPr>
                  <a:stCxn id="398" idx="3"/>
                  <a:endCxn id="396"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401" name="직선 연결선 69"/>
                <p:cNvCxnSpPr>
                  <a:stCxn id="396" idx="3"/>
                  <a:endCxn id="394"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402" name="직선 연결선 70"/>
                <p:cNvCxnSpPr>
                  <a:stCxn id="394" idx="3"/>
                  <a:endCxn id="390"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403" name="직선 연결선 71"/>
                <p:cNvCxnSpPr>
                  <a:stCxn id="399" idx="3"/>
                  <a:endCxn id="397"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404" name="직선 연결선 72"/>
                <p:cNvCxnSpPr>
                  <a:stCxn id="397" idx="3"/>
                  <a:endCxn id="395"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405" name="직선 연결선 73"/>
                <p:cNvCxnSpPr>
                  <a:stCxn id="395" idx="3"/>
                  <a:endCxn id="391"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6" name="그룹 74"/>
              <p:cNvGrpSpPr/>
              <p:nvPr/>
            </p:nvGrpSpPr>
            <p:grpSpPr>
              <a:xfrm rot="16200000" flipH="1">
                <a:off x="1486707" y="2380362"/>
                <a:ext cx="1042204" cy="711465"/>
                <a:chOff x="2154084" y="2420888"/>
                <a:chExt cx="1265788" cy="864096"/>
              </a:xfrm>
            </p:grpSpPr>
            <p:sp>
              <p:nvSpPr>
                <p:cNvPr id="374" name="직사각형 75"/>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75" name="직사각형 76"/>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76" name="직선 화살표 연결선 77"/>
                <p:cNvCxnSpPr>
                  <a:stCxn id="374"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77" name="직선 화살표 연결선 78"/>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78" name="직사각형 79"/>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79" name="직사각형 80"/>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0" name="직사각형 81"/>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1" name="직사각형 82"/>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2" name="직사각형 83"/>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83" name="직사각형 84"/>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84" name="직선 연결선 85"/>
                <p:cNvCxnSpPr>
                  <a:stCxn id="382" idx="3"/>
                  <a:endCxn id="380"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85" name="직선 연결선 86"/>
                <p:cNvCxnSpPr>
                  <a:stCxn id="380" idx="3"/>
                  <a:endCxn id="378"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86" name="직선 연결선 87"/>
                <p:cNvCxnSpPr>
                  <a:stCxn id="378" idx="3"/>
                  <a:endCxn id="374"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87" name="직선 연결선 88"/>
                <p:cNvCxnSpPr>
                  <a:stCxn id="383" idx="3"/>
                  <a:endCxn id="381"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88" name="직선 연결선 89"/>
                <p:cNvCxnSpPr>
                  <a:stCxn id="381" idx="3"/>
                  <a:endCxn id="379"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89" name="직선 연결선 90"/>
                <p:cNvCxnSpPr>
                  <a:stCxn id="379" idx="3"/>
                  <a:endCxn id="375"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nvGrpSpPr>
              <p:cNvPr id="357" name="그룹 91"/>
              <p:cNvGrpSpPr/>
              <p:nvPr/>
            </p:nvGrpSpPr>
            <p:grpSpPr>
              <a:xfrm rot="16200000" flipH="1">
                <a:off x="538087" y="2380362"/>
                <a:ext cx="1042204" cy="711465"/>
                <a:chOff x="2154084" y="2420888"/>
                <a:chExt cx="1265788" cy="864096"/>
              </a:xfrm>
            </p:grpSpPr>
            <p:sp>
              <p:nvSpPr>
                <p:cNvPr id="358" name="직사각형 92"/>
                <p:cNvSpPr/>
                <p:nvPr/>
              </p:nvSpPr>
              <p:spPr>
                <a:xfrm>
                  <a:off x="291581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59" name="직사각형 93"/>
                <p:cNvSpPr/>
                <p:nvPr/>
              </p:nvSpPr>
              <p:spPr>
                <a:xfrm>
                  <a:off x="291581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60" name="직선 화살표 연결선 94"/>
                <p:cNvCxnSpPr>
                  <a:stCxn id="358" idx="3"/>
                </p:cNvCxnSpPr>
                <p:nvPr/>
              </p:nvCxnSpPr>
              <p:spPr>
                <a:xfrm>
                  <a:off x="3059832" y="2607444"/>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cxnSp>
              <p:nvCxnSpPr>
                <p:cNvPr id="361" name="직선 화살표 연결선 95"/>
                <p:cNvCxnSpPr/>
                <p:nvPr/>
              </p:nvCxnSpPr>
              <p:spPr>
                <a:xfrm>
                  <a:off x="3059832" y="3098428"/>
                  <a:ext cx="360040" cy="0"/>
                </a:xfrm>
                <a:prstGeom prst="straightConnector1">
                  <a:avLst/>
                </a:prstGeom>
                <a:noFill/>
                <a:ln w="9525" cap="flat" cmpd="sng" algn="ctr">
                  <a:solidFill>
                    <a:srgbClr val="60BD68">
                      <a:shade val="95000"/>
                      <a:satMod val="105000"/>
                    </a:srgbClr>
                  </a:solidFill>
                  <a:prstDash val="solid"/>
                  <a:headEnd type="triangle"/>
                  <a:tailEnd type="triangle"/>
                </a:ln>
                <a:effectLst/>
              </p:spPr>
            </p:cxnSp>
            <p:sp>
              <p:nvSpPr>
                <p:cNvPr id="362" name="직사각형 96"/>
                <p:cNvSpPr/>
                <p:nvPr/>
              </p:nvSpPr>
              <p:spPr>
                <a:xfrm>
                  <a:off x="2661906"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63" name="직사각형 97"/>
                <p:cNvSpPr/>
                <p:nvPr/>
              </p:nvSpPr>
              <p:spPr>
                <a:xfrm>
                  <a:off x="2661906"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64" name="직사각형 98"/>
                <p:cNvSpPr/>
                <p:nvPr/>
              </p:nvSpPr>
              <p:spPr>
                <a:xfrm>
                  <a:off x="2407995"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65" name="직사각형 99"/>
                <p:cNvSpPr/>
                <p:nvPr/>
              </p:nvSpPr>
              <p:spPr>
                <a:xfrm>
                  <a:off x="2407995"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66" name="직사각형 100"/>
                <p:cNvSpPr/>
                <p:nvPr/>
              </p:nvSpPr>
              <p:spPr>
                <a:xfrm>
                  <a:off x="2154084" y="2420888"/>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367" name="직사각형 101"/>
                <p:cNvSpPr/>
                <p:nvPr/>
              </p:nvSpPr>
              <p:spPr>
                <a:xfrm>
                  <a:off x="2154084" y="2911872"/>
                  <a:ext cx="144016" cy="373112"/>
                </a:xfrm>
                <a:prstGeom prst="rect">
                  <a:avLst/>
                </a:prstGeom>
                <a:gradFill rotWithShape="1">
                  <a:gsLst>
                    <a:gs pos="0">
                      <a:srgbClr val="60BD68">
                        <a:tint val="50000"/>
                        <a:satMod val="300000"/>
                      </a:srgbClr>
                    </a:gs>
                    <a:gs pos="35000">
                      <a:srgbClr val="60BD68">
                        <a:tint val="37000"/>
                        <a:satMod val="300000"/>
                      </a:srgbClr>
                    </a:gs>
                    <a:gs pos="100000">
                      <a:srgbClr val="60BD68">
                        <a:tint val="15000"/>
                        <a:satMod val="350000"/>
                      </a:srgbClr>
                    </a:gs>
                  </a:gsLst>
                  <a:lin ang="16200000" scaled="1"/>
                </a:gradFill>
                <a:ln w="9525" cap="flat" cmpd="sng" algn="ctr">
                  <a:solidFill>
                    <a:srgbClr val="60BD68">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368" name="직선 연결선 102"/>
                <p:cNvCxnSpPr>
                  <a:stCxn id="366" idx="3"/>
                  <a:endCxn id="364" idx="1"/>
                </p:cNvCxnSpPr>
                <p:nvPr/>
              </p:nvCxnSpPr>
              <p:spPr>
                <a:xfrm>
                  <a:off x="2298100" y="2607444"/>
                  <a:ext cx="109895" cy="0"/>
                </a:xfrm>
                <a:prstGeom prst="line">
                  <a:avLst/>
                </a:prstGeom>
                <a:noFill/>
                <a:ln w="9525" cap="flat" cmpd="sng" algn="ctr">
                  <a:solidFill>
                    <a:srgbClr val="60BD68">
                      <a:shade val="95000"/>
                      <a:satMod val="105000"/>
                    </a:srgbClr>
                  </a:solidFill>
                  <a:prstDash val="solid"/>
                </a:ln>
                <a:effectLst/>
              </p:spPr>
            </p:cxnSp>
            <p:cxnSp>
              <p:nvCxnSpPr>
                <p:cNvPr id="369" name="직선 연결선 103"/>
                <p:cNvCxnSpPr>
                  <a:stCxn id="364" idx="3"/>
                  <a:endCxn id="362" idx="1"/>
                </p:cNvCxnSpPr>
                <p:nvPr/>
              </p:nvCxnSpPr>
              <p:spPr>
                <a:xfrm>
                  <a:off x="2552011" y="2607444"/>
                  <a:ext cx="109895" cy="0"/>
                </a:xfrm>
                <a:prstGeom prst="line">
                  <a:avLst/>
                </a:prstGeom>
                <a:noFill/>
                <a:ln w="9525" cap="flat" cmpd="sng" algn="ctr">
                  <a:solidFill>
                    <a:srgbClr val="60BD68">
                      <a:shade val="95000"/>
                      <a:satMod val="105000"/>
                    </a:srgbClr>
                  </a:solidFill>
                  <a:prstDash val="solid"/>
                </a:ln>
                <a:effectLst/>
              </p:spPr>
            </p:cxnSp>
            <p:cxnSp>
              <p:nvCxnSpPr>
                <p:cNvPr id="370" name="직선 연결선 104"/>
                <p:cNvCxnSpPr>
                  <a:stCxn id="362" idx="3"/>
                  <a:endCxn id="358" idx="1"/>
                </p:cNvCxnSpPr>
                <p:nvPr/>
              </p:nvCxnSpPr>
              <p:spPr>
                <a:xfrm>
                  <a:off x="2805922" y="2607444"/>
                  <a:ext cx="109894" cy="0"/>
                </a:xfrm>
                <a:prstGeom prst="line">
                  <a:avLst/>
                </a:prstGeom>
                <a:noFill/>
                <a:ln w="9525" cap="flat" cmpd="sng" algn="ctr">
                  <a:solidFill>
                    <a:srgbClr val="60BD68">
                      <a:shade val="95000"/>
                      <a:satMod val="105000"/>
                    </a:srgbClr>
                  </a:solidFill>
                  <a:prstDash val="solid"/>
                </a:ln>
                <a:effectLst/>
              </p:spPr>
            </p:cxnSp>
            <p:cxnSp>
              <p:nvCxnSpPr>
                <p:cNvPr id="371" name="직선 연결선 105"/>
                <p:cNvCxnSpPr>
                  <a:stCxn id="367" idx="3"/>
                  <a:endCxn id="365" idx="1"/>
                </p:cNvCxnSpPr>
                <p:nvPr/>
              </p:nvCxnSpPr>
              <p:spPr>
                <a:xfrm>
                  <a:off x="2298100" y="3098428"/>
                  <a:ext cx="109895" cy="0"/>
                </a:xfrm>
                <a:prstGeom prst="line">
                  <a:avLst/>
                </a:prstGeom>
                <a:noFill/>
                <a:ln w="9525" cap="flat" cmpd="sng" algn="ctr">
                  <a:solidFill>
                    <a:srgbClr val="60BD68">
                      <a:shade val="95000"/>
                      <a:satMod val="105000"/>
                    </a:srgbClr>
                  </a:solidFill>
                  <a:prstDash val="solid"/>
                </a:ln>
                <a:effectLst/>
              </p:spPr>
            </p:cxnSp>
            <p:cxnSp>
              <p:nvCxnSpPr>
                <p:cNvPr id="372" name="직선 연결선 106"/>
                <p:cNvCxnSpPr>
                  <a:stCxn id="365" idx="3"/>
                  <a:endCxn id="363" idx="1"/>
                </p:cNvCxnSpPr>
                <p:nvPr/>
              </p:nvCxnSpPr>
              <p:spPr>
                <a:xfrm>
                  <a:off x="2552011" y="3098428"/>
                  <a:ext cx="109895" cy="0"/>
                </a:xfrm>
                <a:prstGeom prst="line">
                  <a:avLst/>
                </a:prstGeom>
                <a:noFill/>
                <a:ln w="9525" cap="flat" cmpd="sng" algn="ctr">
                  <a:solidFill>
                    <a:srgbClr val="60BD68">
                      <a:shade val="95000"/>
                      <a:satMod val="105000"/>
                    </a:srgbClr>
                  </a:solidFill>
                  <a:prstDash val="solid"/>
                </a:ln>
                <a:effectLst/>
              </p:spPr>
            </p:cxnSp>
            <p:cxnSp>
              <p:nvCxnSpPr>
                <p:cNvPr id="373" name="직선 연결선 107"/>
                <p:cNvCxnSpPr>
                  <a:stCxn id="363" idx="3"/>
                  <a:endCxn id="359" idx="1"/>
                </p:cNvCxnSpPr>
                <p:nvPr/>
              </p:nvCxnSpPr>
              <p:spPr>
                <a:xfrm>
                  <a:off x="2805922" y="3098428"/>
                  <a:ext cx="109894" cy="0"/>
                </a:xfrm>
                <a:prstGeom prst="line">
                  <a:avLst/>
                </a:prstGeom>
                <a:noFill/>
                <a:ln w="9525" cap="flat" cmpd="sng" algn="ctr">
                  <a:solidFill>
                    <a:srgbClr val="60BD68">
                      <a:shade val="95000"/>
                      <a:satMod val="105000"/>
                    </a:srgbClr>
                  </a:solidFill>
                  <a:prstDash val="solid"/>
                </a:ln>
                <a:effectLst/>
              </p:spPr>
            </p:cxnSp>
          </p:grpSp>
        </p:grpSp>
        <p:sp>
          <p:nvSpPr>
            <p:cNvPr id="351" name="TextBox 350"/>
            <p:cNvSpPr txBox="1"/>
            <p:nvPr/>
          </p:nvSpPr>
          <p:spPr>
            <a:xfrm>
              <a:off x="502815" y="1340768"/>
              <a:ext cx="1548822" cy="461665"/>
            </a:xfrm>
            <a:prstGeom prst="rect">
              <a:avLst/>
            </a:prstGeom>
            <a:noFill/>
          </p:spPr>
          <p:txBody>
            <a:bodyPr wrap="none" rtlCol="0" anchor="ctr">
              <a:spAutoFit/>
            </a:bodyPr>
            <a:lstStyle/>
            <a:p>
              <a:pPr algn="ctr">
                <a:defRPr/>
              </a:pPr>
              <a:r>
                <a:rPr lang="en-US" altLang="ko-KR" sz="2400" kern="0" dirty="0">
                  <a:solidFill>
                    <a:sysClr val="windowText" lastClr="000000"/>
                  </a:solidFill>
                </a:rPr>
                <a:t>DDR3-OoO</a:t>
              </a:r>
              <a:endParaRPr lang="ko-KR" altLang="en-US" sz="2400" kern="0" dirty="0">
                <a:solidFill>
                  <a:sysClr val="windowText" lastClr="000000"/>
                </a:solidFill>
              </a:endParaRPr>
            </a:p>
          </p:txBody>
        </p:sp>
      </p:grpSp>
      <p:grpSp>
        <p:nvGrpSpPr>
          <p:cNvPr id="432" name="그룹 10"/>
          <p:cNvGrpSpPr/>
          <p:nvPr/>
        </p:nvGrpSpPr>
        <p:grpSpPr>
          <a:xfrm>
            <a:off x="6908164" y="1140133"/>
            <a:ext cx="1929433" cy="3923809"/>
            <a:chOff x="6908164" y="1340768"/>
            <a:chExt cx="1929433" cy="3923809"/>
          </a:xfrm>
        </p:grpSpPr>
        <p:sp>
          <p:nvSpPr>
            <p:cNvPr id="433" name="TextBox 432"/>
            <p:cNvSpPr txBox="1"/>
            <p:nvPr/>
          </p:nvSpPr>
          <p:spPr>
            <a:xfrm>
              <a:off x="6970848" y="1340768"/>
              <a:ext cx="1663286" cy="461665"/>
            </a:xfrm>
            <a:prstGeom prst="rect">
              <a:avLst/>
            </a:prstGeom>
            <a:noFill/>
          </p:spPr>
          <p:txBody>
            <a:bodyPr wrap="none" rtlCol="0" anchor="ctr">
              <a:spAutoFit/>
            </a:bodyPr>
            <a:lstStyle/>
            <a:p>
              <a:pPr algn="ctr">
                <a:defRPr/>
              </a:pPr>
              <a:r>
                <a:rPr lang="en-US" altLang="ko-KR" sz="2400" b="1" kern="0" dirty="0">
                  <a:solidFill>
                    <a:srgbClr val="FF0000"/>
                  </a:solidFill>
                </a:rPr>
                <a:t>Tesseract</a:t>
              </a:r>
              <a:endParaRPr lang="ko-KR" altLang="en-US" sz="2400" b="1" kern="0" dirty="0">
                <a:solidFill>
                  <a:srgbClr val="FF0000"/>
                </a:solidFill>
              </a:endParaRPr>
            </a:p>
          </p:txBody>
        </p:sp>
        <p:grpSp>
          <p:nvGrpSpPr>
            <p:cNvPr id="434" name="그룹 629"/>
            <p:cNvGrpSpPr/>
            <p:nvPr/>
          </p:nvGrpSpPr>
          <p:grpSpPr>
            <a:xfrm>
              <a:off x="6908164" y="3500504"/>
              <a:ext cx="1788652" cy="1764073"/>
              <a:chOff x="7081194" y="3140968"/>
              <a:chExt cx="1788652" cy="1764073"/>
            </a:xfrm>
          </p:grpSpPr>
          <p:sp>
            <p:nvSpPr>
              <p:cNvPr id="439" name="직사각형 531"/>
              <p:cNvSpPr/>
              <p:nvPr/>
            </p:nvSpPr>
            <p:spPr>
              <a:xfrm rot="16200000">
                <a:off x="7081798" y="459843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0" name="직사각형 532"/>
              <p:cNvSpPr/>
              <p:nvPr/>
            </p:nvSpPr>
            <p:spPr>
              <a:xfrm rot="16200000">
                <a:off x="7573900"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1" name="직사각형 539"/>
              <p:cNvSpPr/>
              <p:nvPr/>
            </p:nvSpPr>
            <p:spPr>
              <a:xfrm rot="16200000">
                <a:off x="7081799" y="411175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2" name="직사각형 540"/>
              <p:cNvSpPr/>
              <p:nvPr/>
            </p:nvSpPr>
            <p:spPr>
              <a:xfrm rot="16200000">
                <a:off x="7573901"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3" name="직사각형 541"/>
              <p:cNvSpPr/>
              <p:nvPr/>
            </p:nvSpPr>
            <p:spPr>
              <a:xfrm rot="16200000">
                <a:off x="8071139" y="459843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4" name="직사각형 542"/>
              <p:cNvSpPr/>
              <p:nvPr/>
            </p:nvSpPr>
            <p:spPr>
              <a:xfrm rot="16200000">
                <a:off x="8563241" y="459843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5" name="직사각형 543"/>
              <p:cNvSpPr/>
              <p:nvPr/>
            </p:nvSpPr>
            <p:spPr>
              <a:xfrm rot="16200000">
                <a:off x="8071140" y="411175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6" name="직사각형 544"/>
              <p:cNvSpPr/>
              <p:nvPr/>
            </p:nvSpPr>
            <p:spPr>
              <a:xfrm rot="16200000">
                <a:off x="8563242" y="4111757"/>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7" name="직사각형 547"/>
              <p:cNvSpPr/>
              <p:nvPr/>
            </p:nvSpPr>
            <p:spPr>
              <a:xfrm rot="16200000">
                <a:off x="7081799" y="362704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8" name="직사각형 548"/>
              <p:cNvSpPr/>
              <p:nvPr/>
            </p:nvSpPr>
            <p:spPr>
              <a:xfrm rot="16200000">
                <a:off x="7573901"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49" name="직사각형 549"/>
              <p:cNvSpPr/>
              <p:nvPr/>
            </p:nvSpPr>
            <p:spPr>
              <a:xfrm rot="16200000">
                <a:off x="7081800" y="3140364"/>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dirty="0">
                  <a:solidFill>
                    <a:sysClr val="windowText" lastClr="000000"/>
                  </a:solidFill>
                  <a:latin typeface="Calibri"/>
                  <a:ea typeface="나눔고딕"/>
                </a:endParaRPr>
              </a:p>
            </p:txBody>
          </p:sp>
          <p:sp>
            <p:nvSpPr>
              <p:cNvPr id="450" name="직사각형 550"/>
              <p:cNvSpPr/>
              <p:nvPr/>
            </p:nvSpPr>
            <p:spPr>
              <a:xfrm rot="16200000">
                <a:off x="7573902"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1" name="직사각형 551"/>
              <p:cNvSpPr/>
              <p:nvPr/>
            </p:nvSpPr>
            <p:spPr>
              <a:xfrm rot="16200000">
                <a:off x="8071140" y="362704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2" name="직사각형 552"/>
              <p:cNvSpPr/>
              <p:nvPr/>
            </p:nvSpPr>
            <p:spPr>
              <a:xfrm rot="16200000">
                <a:off x="8563242" y="362704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3" name="직사각형 553"/>
              <p:cNvSpPr/>
              <p:nvPr/>
            </p:nvSpPr>
            <p:spPr>
              <a:xfrm rot="16200000">
                <a:off x="8071141" y="3140365"/>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sp>
            <p:nvSpPr>
              <p:cNvPr id="454" name="직사각형 554"/>
              <p:cNvSpPr/>
              <p:nvPr/>
            </p:nvSpPr>
            <p:spPr>
              <a:xfrm rot="16200000">
                <a:off x="8563243" y="3140366"/>
                <a:ext cx="306000" cy="307207"/>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endParaRPr lang="ko-KR" altLang="en-US" kern="0">
                  <a:solidFill>
                    <a:sysClr val="windowText" lastClr="000000"/>
                  </a:solidFill>
                  <a:latin typeface="Calibri"/>
                  <a:ea typeface="나눔고딕"/>
                </a:endParaRPr>
              </a:p>
            </p:txBody>
          </p:sp>
          <p:cxnSp>
            <p:nvCxnSpPr>
              <p:cNvPr id="455" name="직선 화살표 연결선 558"/>
              <p:cNvCxnSpPr>
                <a:stCxn id="449" idx="1"/>
                <a:endCxn id="447" idx="3"/>
              </p:cNvCxnSpPr>
              <p:nvPr/>
            </p:nvCxnSpPr>
            <p:spPr>
              <a:xfrm flipH="1">
                <a:off x="7234800" y="3446968"/>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6" name="직선 화살표 연결선 559"/>
              <p:cNvCxnSpPr>
                <a:stCxn id="447" idx="1"/>
                <a:endCxn id="441" idx="3"/>
              </p:cNvCxnSpPr>
              <p:nvPr/>
            </p:nvCxnSpPr>
            <p:spPr>
              <a:xfrm>
                <a:off x="7234800" y="3933648"/>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7" name="직선 화살표 연결선 562"/>
              <p:cNvCxnSpPr>
                <a:stCxn id="441" idx="1"/>
                <a:endCxn id="439" idx="3"/>
              </p:cNvCxnSpPr>
              <p:nvPr/>
            </p:nvCxnSpPr>
            <p:spPr>
              <a:xfrm flipH="1">
                <a:off x="7234799" y="441835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8" name="직선 화살표 연결선 565"/>
              <p:cNvCxnSpPr>
                <a:stCxn id="449" idx="2"/>
                <a:endCxn id="450" idx="0"/>
              </p:cNvCxnSpPr>
              <p:nvPr/>
            </p:nvCxnSpPr>
            <p:spPr>
              <a:xfrm>
                <a:off x="7388404" y="329396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59" name="직선 화살표 연결선 568"/>
              <p:cNvCxnSpPr>
                <a:stCxn id="450" idx="2"/>
                <a:endCxn id="453" idx="0"/>
              </p:cNvCxnSpPr>
              <p:nvPr/>
            </p:nvCxnSpPr>
            <p:spPr>
              <a:xfrm>
                <a:off x="7880506" y="3293969"/>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0" name="직선 화살표 연결선 571"/>
              <p:cNvCxnSpPr>
                <a:stCxn id="450" idx="1"/>
                <a:endCxn id="448" idx="3"/>
              </p:cNvCxnSpPr>
              <p:nvPr/>
            </p:nvCxnSpPr>
            <p:spPr>
              <a:xfrm flipH="1">
                <a:off x="7726902"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1" name="직선 화살표 연결선 574"/>
              <p:cNvCxnSpPr>
                <a:stCxn id="447" idx="2"/>
                <a:endCxn id="448" idx="0"/>
              </p:cNvCxnSpPr>
              <p:nvPr/>
            </p:nvCxnSpPr>
            <p:spPr>
              <a:xfrm>
                <a:off x="7388403" y="3780648"/>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2" name="직선 화살표 연결선 577"/>
              <p:cNvCxnSpPr>
                <a:stCxn id="442" idx="0"/>
                <a:endCxn id="441" idx="2"/>
              </p:cNvCxnSpPr>
              <p:nvPr/>
            </p:nvCxnSpPr>
            <p:spPr>
              <a:xfrm flipH="1" flipV="1">
                <a:off x="7388403" y="426535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3" name="직선 화살표 연결선 580"/>
              <p:cNvCxnSpPr>
                <a:stCxn id="439" idx="2"/>
                <a:endCxn id="440" idx="0"/>
              </p:cNvCxnSpPr>
              <p:nvPr/>
            </p:nvCxnSpPr>
            <p:spPr>
              <a:xfrm>
                <a:off x="7388402" y="475203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4" name="직선 화살표 연결선 583"/>
              <p:cNvCxnSpPr>
                <a:stCxn id="442" idx="1"/>
                <a:endCxn id="440" idx="3"/>
              </p:cNvCxnSpPr>
              <p:nvPr/>
            </p:nvCxnSpPr>
            <p:spPr>
              <a:xfrm flipH="1">
                <a:off x="7726901"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5" name="직선 화살표 연결선 586"/>
              <p:cNvCxnSpPr>
                <a:stCxn id="443" idx="0"/>
                <a:endCxn id="440" idx="2"/>
              </p:cNvCxnSpPr>
              <p:nvPr/>
            </p:nvCxnSpPr>
            <p:spPr>
              <a:xfrm flipH="1">
                <a:off x="7880504" y="4752040"/>
                <a:ext cx="190032" cy="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6" name="직선 화살표 연결선 589"/>
              <p:cNvCxnSpPr>
                <a:stCxn id="443" idx="2"/>
                <a:endCxn id="444" idx="0"/>
              </p:cNvCxnSpPr>
              <p:nvPr/>
            </p:nvCxnSpPr>
            <p:spPr>
              <a:xfrm>
                <a:off x="8377743" y="475204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7" name="직선 화살표 연결선 592"/>
              <p:cNvCxnSpPr>
                <a:stCxn id="443" idx="3"/>
                <a:endCxn id="445" idx="1"/>
              </p:cNvCxnSpPr>
              <p:nvPr/>
            </p:nvCxnSpPr>
            <p:spPr>
              <a:xfrm flipV="1">
                <a:off x="8224140" y="441836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8" name="직선 화살표 연결선 595"/>
              <p:cNvCxnSpPr>
                <a:stCxn id="444" idx="3"/>
                <a:endCxn id="446" idx="1"/>
              </p:cNvCxnSpPr>
              <p:nvPr/>
            </p:nvCxnSpPr>
            <p:spPr>
              <a:xfrm flipV="1">
                <a:off x="8716242" y="4418361"/>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69" name="직선 화살표 연결선 598"/>
              <p:cNvCxnSpPr>
                <a:stCxn id="445" idx="2"/>
                <a:endCxn id="446" idx="0"/>
              </p:cNvCxnSpPr>
              <p:nvPr/>
            </p:nvCxnSpPr>
            <p:spPr>
              <a:xfrm>
                <a:off x="8377744" y="4265360"/>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0" name="직선 화살표 연결선 601"/>
              <p:cNvCxnSpPr>
                <a:stCxn id="446" idx="3"/>
                <a:endCxn id="452" idx="1"/>
              </p:cNvCxnSpPr>
              <p:nvPr/>
            </p:nvCxnSpPr>
            <p:spPr>
              <a:xfrm flipV="1">
                <a:off x="8716243" y="3933650"/>
                <a:ext cx="0" cy="17871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1" name="직선 화살표 연결선 604"/>
              <p:cNvCxnSpPr>
                <a:stCxn id="452" idx="3"/>
                <a:endCxn id="454" idx="1"/>
              </p:cNvCxnSpPr>
              <p:nvPr/>
            </p:nvCxnSpPr>
            <p:spPr>
              <a:xfrm flipV="1">
                <a:off x="8716243" y="3446970"/>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2" name="직선 화살표 연결선 607"/>
              <p:cNvCxnSpPr>
                <a:stCxn id="452" idx="0"/>
                <a:endCxn id="451" idx="2"/>
              </p:cNvCxnSpPr>
              <p:nvPr/>
            </p:nvCxnSpPr>
            <p:spPr>
              <a:xfrm flipH="1" flipV="1">
                <a:off x="8377744" y="378064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3" name="직선 화살표 연결선 610"/>
              <p:cNvCxnSpPr>
                <a:stCxn id="454" idx="0"/>
                <a:endCxn id="453" idx="2"/>
              </p:cNvCxnSpPr>
              <p:nvPr/>
            </p:nvCxnSpPr>
            <p:spPr>
              <a:xfrm flipH="1" flipV="1">
                <a:off x="8377745" y="3293969"/>
                <a:ext cx="184895" cy="1"/>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4" name="직선 화살표 연결선 613"/>
              <p:cNvCxnSpPr>
                <a:stCxn id="453" idx="1"/>
                <a:endCxn id="451" idx="3"/>
              </p:cNvCxnSpPr>
              <p:nvPr/>
            </p:nvCxnSpPr>
            <p:spPr>
              <a:xfrm flipH="1">
                <a:off x="8224141" y="3446969"/>
                <a:ext cx="1" cy="180680"/>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5" name="직선 화살표 연결선 616"/>
              <p:cNvCxnSpPr/>
              <p:nvPr/>
            </p:nvCxnSpPr>
            <p:spPr>
              <a:xfrm flipH="1">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6" name="직선 화살표 연결선 620"/>
              <p:cNvCxnSpPr/>
              <p:nvPr/>
            </p:nvCxnSpPr>
            <p:spPr>
              <a:xfrm>
                <a:off x="7885690" y="3936816"/>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7" name="직선 화살표 연결선 621"/>
              <p:cNvCxnSpPr/>
              <p:nvPr/>
            </p:nvCxnSpPr>
            <p:spPr>
              <a:xfrm flipH="1">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8" name="직선 화살표 연결선 622"/>
              <p:cNvCxnSpPr/>
              <p:nvPr/>
            </p:nvCxnSpPr>
            <p:spPr>
              <a:xfrm>
                <a:off x="7387565"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79" name="직선 화살표 연결선 623"/>
              <p:cNvCxnSpPr/>
              <p:nvPr/>
            </p:nvCxnSpPr>
            <p:spPr>
              <a:xfrm flipH="1">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0" name="직선 화살표 연결선 624"/>
              <p:cNvCxnSpPr/>
              <p:nvPr/>
            </p:nvCxnSpPr>
            <p:spPr>
              <a:xfrm>
                <a:off x="8382881" y="3452218"/>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1" name="직선 화살표 연결선 625"/>
              <p:cNvCxnSpPr/>
              <p:nvPr/>
            </p:nvCxnSpPr>
            <p:spPr>
              <a:xfrm flipH="1">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2" name="직선 화살표 연결선 626"/>
              <p:cNvCxnSpPr/>
              <p:nvPr/>
            </p:nvCxnSpPr>
            <p:spPr>
              <a:xfrm>
                <a:off x="8382881" y="441835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3" name="직선 화살표 연결선 627"/>
              <p:cNvCxnSpPr/>
              <p:nvPr/>
            </p:nvCxnSpPr>
            <p:spPr>
              <a:xfrm flipH="1">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cxnSp>
            <p:nvCxnSpPr>
              <p:cNvPr id="484" name="직선 화살표 연결선 628"/>
              <p:cNvCxnSpPr/>
              <p:nvPr/>
            </p:nvCxnSpPr>
            <p:spPr>
              <a:xfrm>
                <a:off x="7390970" y="4422624"/>
                <a:ext cx="184894" cy="174446"/>
              </a:xfrm>
              <a:prstGeom prst="straightConnector1">
                <a:avLst/>
              </a:prstGeom>
              <a:noFill/>
              <a:ln w="9525" cap="flat" cmpd="sng" algn="ctr">
                <a:solidFill>
                  <a:srgbClr val="307D99">
                    <a:shade val="95000"/>
                    <a:satMod val="105000"/>
                  </a:srgbClr>
                </a:solidFill>
                <a:prstDash val="solid"/>
                <a:headEnd type="triangle"/>
                <a:tailEnd type="triangle"/>
              </a:ln>
              <a:effectLst/>
            </p:spPr>
          </p:cxnSp>
        </p:grpSp>
        <p:sp>
          <p:nvSpPr>
            <p:cNvPr id="435" name="직사각형 647"/>
            <p:cNvSpPr/>
            <p:nvPr/>
          </p:nvSpPr>
          <p:spPr>
            <a:xfrm>
              <a:off x="7861251" y="2276872"/>
              <a:ext cx="976346" cy="976344"/>
            </a:xfrm>
            <a:prstGeom prst="rect">
              <a:avLst/>
            </a:prstGeom>
            <a:gradFill rotWithShape="1">
              <a:gsLst>
                <a:gs pos="0">
                  <a:srgbClr val="307D99">
                    <a:tint val="50000"/>
                    <a:satMod val="300000"/>
                  </a:srgbClr>
                </a:gs>
                <a:gs pos="35000">
                  <a:srgbClr val="307D99">
                    <a:tint val="37000"/>
                    <a:satMod val="300000"/>
                  </a:srgbClr>
                </a:gs>
                <a:gs pos="100000">
                  <a:srgbClr val="307D99">
                    <a:tint val="15000"/>
                    <a:satMod val="350000"/>
                  </a:srgbClr>
                </a:gs>
              </a:gsLst>
              <a:lin ang="16200000" scaled="1"/>
            </a:gradFill>
            <a:ln w="9525" cap="flat" cmpd="sng" algn="ctr">
              <a:solidFill>
                <a:srgbClr val="307D9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altLang="ko-KR" sz="1600" kern="0" dirty="0">
                  <a:solidFill>
                    <a:sysClr val="windowText" lastClr="000000"/>
                  </a:solidFill>
                  <a:latin typeface="Calibri"/>
                  <a:ea typeface="나눔고딕"/>
                </a:rPr>
                <a:t>32 Tesseract Cores</a:t>
              </a:r>
              <a:endParaRPr lang="ko-KR" altLang="en-US" sz="1600" kern="0" dirty="0">
                <a:solidFill>
                  <a:sysClr val="windowText" lastClr="000000"/>
                </a:solidFill>
                <a:latin typeface="Calibri"/>
                <a:ea typeface="나눔고딕"/>
              </a:endParaRPr>
            </a:p>
          </p:txBody>
        </p:sp>
        <p:cxnSp>
          <p:nvCxnSpPr>
            <p:cNvPr id="436" name="직선 연결선 649"/>
            <p:cNvCxnSpPr/>
            <p:nvPr/>
          </p:nvCxnSpPr>
          <p:spPr>
            <a:xfrm flipH="1" flipV="1">
              <a:off x="7861251" y="3253216"/>
              <a:ext cx="36254" cy="247287"/>
            </a:xfrm>
            <a:prstGeom prst="line">
              <a:avLst/>
            </a:prstGeom>
            <a:noFill/>
            <a:ln w="9525" cap="flat" cmpd="sng" algn="ctr">
              <a:solidFill>
                <a:srgbClr val="307D99">
                  <a:shade val="95000"/>
                  <a:satMod val="105000"/>
                </a:srgbClr>
              </a:solidFill>
              <a:prstDash val="dash"/>
            </a:ln>
            <a:effectLst/>
          </p:spPr>
        </p:cxnSp>
        <p:cxnSp>
          <p:nvCxnSpPr>
            <p:cNvPr id="437" name="직선 연결선 650"/>
            <p:cNvCxnSpPr/>
            <p:nvPr/>
          </p:nvCxnSpPr>
          <p:spPr>
            <a:xfrm flipV="1">
              <a:off x="8204713" y="3253216"/>
              <a:ext cx="632884" cy="249258"/>
            </a:xfrm>
            <a:prstGeom prst="line">
              <a:avLst/>
            </a:prstGeom>
            <a:noFill/>
            <a:ln w="9525" cap="flat" cmpd="sng" algn="ctr">
              <a:solidFill>
                <a:srgbClr val="307D99">
                  <a:shade val="95000"/>
                  <a:satMod val="105000"/>
                </a:srgbClr>
              </a:solidFill>
              <a:prstDash val="dash"/>
            </a:ln>
            <a:effectLst/>
          </p:spPr>
        </p:cxnSp>
      </p:grpSp>
      <p:sp>
        <p:nvSpPr>
          <p:cNvPr id="244" name="TextBox 243"/>
          <p:cNvSpPr txBox="1"/>
          <p:nvPr/>
        </p:nvSpPr>
        <p:spPr>
          <a:xfrm>
            <a:off x="1224136" y="6453336"/>
            <a:ext cx="7740352" cy="307777"/>
          </a:xfrm>
          <a:prstGeom prst="rect">
            <a:avLst/>
          </a:prstGeom>
          <a:noFill/>
        </p:spPr>
        <p:txBody>
          <a:bodyPr wrap="square" rtlCol="0">
            <a:spAutoFit/>
          </a:bodyPr>
          <a:lstStyle/>
          <a:p>
            <a:r>
              <a:rPr lang="en-US" sz="1400" dirty="0">
                <a:solidFill>
                  <a:srgbClr val="000000"/>
                </a:solidFill>
              </a:rPr>
              <a:t>Ahn+, “</a:t>
            </a:r>
            <a:r>
              <a:rPr lang="en-US" sz="1400" dirty="0">
                <a:solidFill>
                  <a:srgbClr val="0000FF"/>
                </a:solidFill>
              </a:rPr>
              <a:t>A Scalable Processing-in-Memory Accelerator for Parallel Graph Processing</a:t>
            </a:r>
            <a:r>
              <a:rPr lang="en-US" sz="1400" dirty="0">
                <a:solidFill>
                  <a:srgbClr val="000000"/>
                </a:solidFill>
              </a:rPr>
              <a:t>” ISCA 2015.</a:t>
            </a:r>
          </a:p>
        </p:txBody>
      </p:sp>
    </p:spTree>
    <p:extLst>
      <p:ext uri="{BB962C8B-B14F-4D97-AF65-F5344CB8AC3E}">
        <p14:creationId xmlns:p14="http://schemas.microsoft.com/office/powerpoint/2010/main" val="13488285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200"/>
                                        <p:tgtEl>
                                          <p:spTgt spid="4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9"/>
                                        </p:tgtEl>
                                        <p:attrNameLst>
                                          <p:attrName>style.visibility</p:attrName>
                                        </p:attrNameLst>
                                      </p:cBhvr>
                                      <p:to>
                                        <p:strVal val="visible"/>
                                      </p:to>
                                    </p:set>
                                    <p:animEffect transition="in" filter="fade">
                                      <p:cBhvr>
                                        <p:cTn id="10" dur="2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graphicFrame>
        <p:nvGraphicFramePr>
          <p:cNvPr id="6" name="내용 개체 틀 5"/>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412305" y="1052736"/>
            <a:ext cx="5320236" cy="461665"/>
          </a:xfrm>
          <a:prstGeom prst="rect">
            <a:avLst/>
          </a:prstGeom>
          <a:noFill/>
        </p:spPr>
        <p:txBody>
          <a:bodyPr wrap="none" rtlCol="0" anchor="b">
            <a:spAutoFit/>
          </a:bodyPr>
          <a:lstStyle/>
          <a:p>
            <a:pPr algn="ctr">
              <a:defRPr/>
            </a:pPr>
            <a:r>
              <a:rPr lang="en-US" altLang="ko-KR" sz="2400" b="1" kern="0" dirty="0">
                <a:solidFill>
                  <a:srgbClr val="FF0000"/>
                </a:solidFill>
              </a:rPr>
              <a:t>&gt;13X Performance Improvement</a:t>
            </a:r>
            <a:endParaRPr lang="ko-KR" altLang="en-US" sz="2400" b="1" kern="0" dirty="0">
              <a:solidFill>
                <a:srgbClr val="FF0000"/>
              </a:solidFill>
            </a:endParaRPr>
          </a:p>
        </p:txBody>
      </p:sp>
      <p:sp>
        <p:nvSpPr>
          <p:cNvPr id="7" name="TextBox 6"/>
          <p:cNvSpPr txBox="1"/>
          <p:nvPr/>
        </p:nvSpPr>
        <p:spPr>
          <a:xfrm>
            <a:off x="1224136" y="6453336"/>
            <a:ext cx="7740352" cy="307777"/>
          </a:xfrm>
          <a:prstGeom prst="rect">
            <a:avLst/>
          </a:prstGeom>
          <a:noFill/>
        </p:spPr>
        <p:txBody>
          <a:bodyPr wrap="square" rtlCol="0">
            <a:spAutoFit/>
          </a:bodyPr>
          <a:lstStyle/>
          <a:p>
            <a:r>
              <a:rPr lang="en-US" sz="1400" dirty="0">
                <a:solidFill>
                  <a:srgbClr val="000000"/>
                </a:solidFill>
              </a:rPr>
              <a:t>Ahn+, “</a:t>
            </a:r>
            <a:r>
              <a:rPr lang="en-US" sz="1400" dirty="0">
                <a:solidFill>
                  <a:srgbClr val="0000FF"/>
                </a:solidFill>
              </a:rPr>
              <a:t>A Scalable Processing-in-Memory Accelerator for Parallel Graph Processing</a:t>
            </a:r>
            <a:r>
              <a:rPr lang="en-US" sz="1400" dirty="0">
                <a:solidFill>
                  <a:srgbClr val="000000"/>
                </a:solidFill>
              </a:rPr>
              <a:t>” ISCA 2015.</a:t>
            </a:r>
          </a:p>
        </p:txBody>
      </p:sp>
      <p:sp>
        <p:nvSpPr>
          <p:cNvPr id="3" name="TextBox 2"/>
          <p:cNvSpPr txBox="1"/>
          <p:nvPr/>
        </p:nvSpPr>
        <p:spPr>
          <a:xfrm>
            <a:off x="1691680" y="1628800"/>
            <a:ext cx="3854541" cy="369332"/>
          </a:xfrm>
          <a:prstGeom prst="rect">
            <a:avLst/>
          </a:prstGeom>
          <a:noFill/>
        </p:spPr>
        <p:txBody>
          <a:bodyPr wrap="none" rtlCol="0">
            <a:spAutoFit/>
          </a:bodyPr>
          <a:lstStyle/>
          <a:p>
            <a:r>
              <a:rPr lang="en-US" dirty="0">
                <a:solidFill>
                  <a:srgbClr val="000000"/>
                </a:solidFill>
              </a:rPr>
              <a:t>On five graph processing algorithms</a:t>
            </a:r>
          </a:p>
        </p:txBody>
      </p:sp>
    </p:spTree>
    <p:extLst>
      <p:ext uri="{BB962C8B-B14F-4D97-AF65-F5344CB8AC3E}">
        <p14:creationId xmlns:p14="http://schemas.microsoft.com/office/powerpoint/2010/main" val="92347387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Tesseract</a:t>
            </a:r>
            <a:r>
              <a:rPr lang="en-US" dirty="0"/>
              <a:t> Graph Processing Performance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85</a:t>
            </a:fld>
            <a:endParaRPr lang="en-US" altLang="en-US">
              <a:solidFill>
                <a:srgbClr val="000000"/>
              </a:solidFill>
            </a:endParaRPr>
          </a:p>
        </p:txBody>
      </p:sp>
      <p:graphicFrame>
        <p:nvGraphicFramePr>
          <p:cNvPr id="6" name="내용 개체 틀 5"/>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9" name="직사각형 2"/>
          <p:cNvSpPr/>
          <p:nvPr/>
        </p:nvSpPr>
        <p:spPr>
          <a:xfrm>
            <a:off x="0" y="0"/>
            <a:ext cx="9144000" cy="6858000"/>
          </a:xfrm>
          <a:prstGeom prst="rect">
            <a:avLst/>
          </a:prstGeom>
          <a:solidFill>
            <a:sysClr val="windowText" lastClr="000000">
              <a:alpha val="60000"/>
            </a:sysClr>
          </a:solidFill>
          <a:ln w="25400" cap="flat" cmpd="sng" algn="ctr">
            <a:no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sp>
        <p:nvSpPr>
          <p:cNvPr id="10" name="직사각형 3"/>
          <p:cNvSpPr/>
          <p:nvPr/>
        </p:nvSpPr>
        <p:spPr>
          <a:xfrm>
            <a:off x="655565" y="1052736"/>
            <a:ext cx="7832870" cy="4752528"/>
          </a:xfrm>
          <a:prstGeom prst="rect">
            <a:avLst/>
          </a:prstGeom>
          <a:solidFill>
            <a:sysClr val="window" lastClr="FFFFFF"/>
          </a:solidFill>
          <a:ln w="25400" cap="flat" cmpd="sng" algn="ctr">
            <a:solidFill>
              <a:sysClr val="windowText" lastClr="000000"/>
            </a:solidFill>
            <a:prstDash val="solid"/>
          </a:ln>
          <a:effectLst/>
        </p:spPr>
        <p:txBody>
          <a:bodyPr rtlCol="0" anchor="ctr"/>
          <a:lstStyle/>
          <a:p>
            <a:pPr algn="ctr">
              <a:defRPr/>
            </a:pPr>
            <a:endParaRPr lang="ko-KR" altLang="en-US" kern="0">
              <a:solidFill>
                <a:sysClr val="window" lastClr="FFFFFF"/>
              </a:solidFill>
              <a:latin typeface="Calibri"/>
              <a:ea typeface="나눔고딕"/>
            </a:endParaRPr>
          </a:p>
        </p:txBody>
      </p:sp>
      <p:graphicFrame>
        <p:nvGraphicFramePr>
          <p:cNvPr id="11" name="내용 개체 틀 5"/>
          <p:cNvGraphicFramePr>
            <a:graphicFrameLocks/>
          </p:cNvGraphicFramePr>
          <p:nvPr>
            <p:extLst/>
          </p:nvPr>
        </p:nvGraphicFramePr>
        <p:xfrm>
          <a:off x="873703" y="1196752"/>
          <a:ext cx="7396594" cy="44644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106664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Effect of Bandwidth &amp; Programming Model</a:t>
            </a: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mn-ea"/>
              <a:cs typeface="+mn-cs"/>
            </a:endParaRPr>
          </a:p>
        </p:txBody>
      </p:sp>
      <p:graphicFrame>
        <p:nvGraphicFramePr>
          <p:cNvPr id="22" name="내용 개체 틀 5"/>
          <p:cNvGraphicFramePr>
            <a:graphicFrameLocks noGrp="1"/>
          </p:cNvGraphicFramePr>
          <p:nvPr>
            <p:ph idx="1"/>
            <p:extLst/>
          </p:nvPr>
        </p:nvGraphicFramePr>
        <p:xfrm>
          <a:off x="457200" y="1700808"/>
          <a:ext cx="8229600" cy="4607917"/>
        </p:xfrm>
        <a:graphic>
          <a:graphicData uri="http://schemas.openxmlformats.org/drawingml/2006/chart">
            <c:chart xmlns:c="http://schemas.openxmlformats.org/drawingml/2006/chart" xmlns:r="http://schemas.openxmlformats.org/officeDocument/2006/relationships" r:id="rId2"/>
          </a:graphicData>
        </a:graphic>
      </p:graphicFrame>
      <p:grpSp>
        <p:nvGrpSpPr>
          <p:cNvPr id="23" name="그룹 16"/>
          <p:cNvGrpSpPr/>
          <p:nvPr/>
        </p:nvGrpSpPr>
        <p:grpSpPr>
          <a:xfrm>
            <a:off x="1619672" y="1331476"/>
            <a:ext cx="6799895" cy="369332"/>
            <a:chOff x="1403648" y="1121713"/>
            <a:chExt cx="6799895" cy="369332"/>
          </a:xfrm>
        </p:grpSpPr>
        <p:grpSp>
          <p:nvGrpSpPr>
            <p:cNvPr id="24" name="그룹 14"/>
            <p:cNvGrpSpPr/>
            <p:nvPr/>
          </p:nvGrpSpPr>
          <p:grpSpPr>
            <a:xfrm>
              <a:off x="1403648" y="1121713"/>
              <a:ext cx="3460399" cy="369332"/>
              <a:chOff x="1403648" y="1121713"/>
              <a:chExt cx="3460399" cy="369332"/>
            </a:xfrm>
          </p:grpSpPr>
          <p:sp>
            <p:nvSpPr>
              <p:cNvPr id="28" name="TextBox 27"/>
              <p:cNvSpPr txBox="1"/>
              <p:nvPr/>
            </p:nvSpPr>
            <p:spPr>
              <a:xfrm>
                <a:off x="1708458" y="1121713"/>
                <a:ext cx="3155589" cy="369332"/>
              </a:xfrm>
              <a:prstGeom prst="rect">
                <a:avLst/>
              </a:prstGeom>
              <a:solidFill>
                <a:sysClr val="window" lastClr="FFFFFF"/>
              </a:solidFill>
            </p:spPr>
            <p:txBody>
              <a:bodyPr wrap="none" lIns="144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HMC-MC Bandwidth (640GB/s)</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9" name="직사각형 6"/>
              <p:cNvSpPr/>
              <p:nvPr/>
            </p:nvSpPr>
            <p:spPr>
              <a:xfrm>
                <a:off x="1403648" y="1218344"/>
                <a:ext cx="288032" cy="209626"/>
              </a:xfrm>
              <a:prstGeom prst="rect">
                <a:avLst/>
              </a:prstGeom>
              <a:solidFill>
                <a:srgbClr val="5DA5DA"/>
              </a:solidFill>
              <a:ln w="12700" cap="flat" cmpd="sng" algn="ctr">
                <a:solidFill>
                  <a:srgbClr val="5DA5DA">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pSp>
        <p:grpSp>
          <p:nvGrpSpPr>
            <p:cNvPr id="25" name="그룹 13"/>
            <p:cNvGrpSpPr/>
            <p:nvPr/>
          </p:nvGrpSpPr>
          <p:grpSpPr>
            <a:xfrm>
              <a:off x="5004048" y="1121713"/>
              <a:ext cx="3199495" cy="369332"/>
              <a:chOff x="1403648" y="1501413"/>
              <a:chExt cx="3199495" cy="369332"/>
            </a:xfrm>
          </p:grpSpPr>
          <p:sp>
            <p:nvSpPr>
              <p:cNvPr id="26" name="TextBox 25"/>
              <p:cNvSpPr txBox="1"/>
              <p:nvPr/>
            </p:nvSpPr>
            <p:spPr>
              <a:xfrm>
                <a:off x="1708458" y="1501413"/>
                <a:ext cx="2894685" cy="369332"/>
              </a:xfrm>
              <a:prstGeom prst="rect">
                <a:avLst/>
              </a:prstGeom>
              <a:solidFill>
                <a:sysClr val="window" lastClr="FFFFFF"/>
              </a:solidFill>
            </p:spPr>
            <p:txBody>
              <a:bodyPr wrap="none" lIns="144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Tesseract Bandwidth (8TB/s)</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
            <p:nvSpPr>
              <p:cNvPr id="27" name="직사각형 15"/>
              <p:cNvSpPr/>
              <p:nvPr/>
            </p:nvSpPr>
            <p:spPr>
              <a:xfrm>
                <a:off x="1403648" y="1595849"/>
                <a:ext cx="288032" cy="209626"/>
              </a:xfrm>
              <a:prstGeom prst="rect">
                <a:avLst/>
              </a:prstGeom>
              <a:solidFill>
                <a:srgbClr val="60BD68"/>
              </a:solidFill>
              <a:ln w="12700" cap="flat" cmpd="sng" algn="ctr">
                <a:solidFill>
                  <a:srgbClr val="60BD68">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Calibri"/>
                  <a:ea typeface="나눔고딕"/>
                  <a:cs typeface="+mn-cs"/>
                </a:endParaRPr>
              </a:p>
            </p:txBody>
          </p:sp>
        </p:grpSp>
      </p:grpSp>
      <p:grpSp>
        <p:nvGrpSpPr>
          <p:cNvPr id="30" name="그룹 28"/>
          <p:cNvGrpSpPr/>
          <p:nvPr/>
        </p:nvGrpSpPr>
        <p:grpSpPr>
          <a:xfrm>
            <a:off x="1736523" y="4297918"/>
            <a:ext cx="1795242" cy="621215"/>
            <a:chOff x="1736523" y="4297918"/>
            <a:chExt cx="1795242" cy="621215"/>
          </a:xfrm>
        </p:grpSpPr>
        <p:cxnSp>
          <p:nvCxnSpPr>
            <p:cNvPr id="31" name="직선 화살표 연결선 4"/>
            <p:cNvCxnSpPr/>
            <p:nvPr/>
          </p:nvCxnSpPr>
          <p:spPr>
            <a:xfrm>
              <a:off x="2230039" y="4309533"/>
              <a:ext cx="0" cy="609600"/>
            </a:xfrm>
            <a:prstGeom prst="straightConnector1">
              <a:avLst/>
            </a:prstGeom>
            <a:noFill/>
            <a:ln w="25400" cap="flat" cmpd="sng" algn="ctr">
              <a:solidFill>
                <a:sysClr val="windowText" lastClr="000000"/>
              </a:solidFill>
              <a:prstDash val="solid"/>
              <a:headEnd type="stealth" w="lg" len="lg"/>
              <a:tailEnd type="stealth" w="lg" len="lg"/>
            </a:ln>
            <a:effectLst>
              <a:outerShdw blurRad="40000" dist="20000" dir="5400000" rotWithShape="0">
                <a:srgbClr val="000000">
                  <a:alpha val="38000"/>
                </a:srgbClr>
              </a:outerShdw>
            </a:effectLst>
          </p:spPr>
        </p:cxnSp>
        <p:cxnSp>
          <p:nvCxnSpPr>
            <p:cNvPr id="32" name="직선 연결선 11"/>
            <p:cNvCxnSpPr/>
            <p:nvPr/>
          </p:nvCxnSpPr>
          <p:spPr>
            <a:xfrm flipH="1">
              <a:off x="1736523" y="4297918"/>
              <a:ext cx="1795242" cy="0"/>
            </a:xfrm>
            <a:prstGeom prst="line">
              <a:avLst/>
            </a:prstGeom>
            <a:noFill/>
            <a:ln w="25400" cap="flat" cmpd="sng" algn="ctr">
              <a:solidFill>
                <a:sysClr val="windowText" lastClr="000000"/>
              </a:solidFill>
              <a:prstDash val="dash"/>
            </a:ln>
            <a:effectLst>
              <a:outerShdw blurRad="40000" dist="20000" dir="5400000" rotWithShape="0">
                <a:srgbClr val="000000">
                  <a:alpha val="38000"/>
                </a:srgbClr>
              </a:outerShdw>
            </a:effectLst>
          </p:spPr>
        </p:cxnSp>
        <p:sp>
          <p:nvSpPr>
            <p:cNvPr id="33" name="TextBox 32"/>
            <p:cNvSpPr txBox="1"/>
            <p:nvPr/>
          </p:nvSpPr>
          <p:spPr>
            <a:xfrm>
              <a:off x="2247362" y="4429667"/>
              <a:ext cx="1202573" cy="369332"/>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Bandwidth</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grpSp>
      <p:grpSp>
        <p:nvGrpSpPr>
          <p:cNvPr id="34" name="그룹 27"/>
          <p:cNvGrpSpPr/>
          <p:nvPr/>
        </p:nvGrpSpPr>
        <p:grpSpPr>
          <a:xfrm>
            <a:off x="2236572" y="2180697"/>
            <a:ext cx="4900828" cy="2086503"/>
            <a:chOff x="2236572" y="2180697"/>
            <a:chExt cx="4900828" cy="2086503"/>
          </a:xfrm>
        </p:grpSpPr>
        <p:cxnSp>
          <p:nvCxnSpPr>
            <p:cNvPr id="35" name="직선 연결선 20"/>
            <p:cNvCxnSpPr/>
            <p:nvPr/>
          </p:nvCxnSpPr>
          <p:spPr>
            <a:xfrm flipH="1">
              <a:off x="3530600" y="2180697"/>
              <a:ext cx="3606800" cy="0"/>
            </a:xfrm>
            <a:prstGeom prst="line">
              <a:avLst/>
            </a:prstGeom>
            <a:noFill/>
            <a:ln w="25400" cap="flat" cmpd="sng" algn="ctr">
              <a:solidFill>
                <a:sysClr val="windowText" lastClr="000000"/>
              </a:solidFill>
              <a:prstDash val="dash"/>
            </a:ln>
            <a:effectLst>
              <a:outerShdw blurRad="40000" dist="20000" dir="5400000" rotWithShape="0">
                <a:srgbClr val="000000">
                  <a:alpha val="38000"/>
                </a:srgbClr>
              </a:outerShdw>
            </a:effectLst>
          </p:spPr>
        </p:cxnSp>
        <p:cxnSp>
          <p:nvCxnSpPr>
            <p:cNvPr id="36" name="직선 화살표 연결선 21"/>
            <p:cNvCxnSpPr/>
            <p:nvPr/>
          </p:nvCxnSpPr>
          <p:spPr>
            <a:xfrm>
              <a:off x="4389778" y="2226733"/>
              <a:ext cx="0" cy="2040467"/>
            </a:xfrm>
            <a:prstGeom prst="straightConnector1">
              <a:avLst/>
            </a:prstGeom>
            <a:noFill/>
            <a:ln w="25400" cap="flat" cmpd="sng" algn="ctr">
              <a:solidFill>
                <a:sysClr val="windowText" lastClr="000000"/>
              </a:solidFill>
              <a:prstDash val="solid"/>
              <a:headEnd type="stealth" w="lg" len="lg"/>
              <a:tailEnd type="stealth" w="lg" len="lg"/>
            </a:ln>
            <a:effectLst>
              <a:outerShdw blurRad="40000" dist="20000" dir="5400000" rotWithShape="0">
                <a:srgbClr val="000000">
                  <a:alpha val="38000"/>
                </a:srgbClr>
              </a:outerShdw>
            </a:effectLst>
          </p:spPr>
        </p:cxnSp>
        <p:sp>
          <p:nvSpPr>
            <p:cNvPr id="37" name="TextBox 36"/>
            <p:cNvSpPr txBox="1"/>
            <p:nvPr/>
          </p:nvSpPr>
          <p:spPr>
            <a:xfrm>
              <a:off x="2236572" y="3062300"/>
              <a:ext cx="2111027" cy="369332"/>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Programming Model</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grpSp>
      <p:sp>
        <p:nvSpPr>
          <p:cNvPr id="38" name="TextBox 37"/>
          <p:cNvSpPr txBox="1"/>
          <p:nvPr/>
        </p:nvSpPr>
        <p:spPr>
          <a:xfrm>
            <a:off x="6829648" y="5877272"/>
            <a:ext cx="171508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ysClr val="windowText" lastClr="000000"/>
                </a:solidFill>
                <a:effectLst/>
                <a:uLnTx/>
                <a:uFillTx/>
                <a:latin typeface="Tahoma"/>
                <a:ea typeface="+mn-ea"/>
                <a:cs typeface="+mn-cs"/>
              </a:rPr>
              <a:t>(No Prefetching)</a:t>
            </a:r>
            <a:endParaRPr kumimoji="0" lang="ko-KR" altLang="en-US" sz="1800" b="0" i="0" u="none" strike="noStrike" kern="0" cap="none" spc="0" normalizeH="0" baseline="0" noProof="0" dirty="0">
              <a:ln>
                <a:noFill/>
              </a:ln>
              <a:solidFill>
                <a:sysClr val="windowText" lastClr="000000"/>
              </a:solidFill>
              <a:effectLst/>
              <a:uLnTx/>
              <a:uFillTx/>
              <a:latin typeface="Tahoma"/>
              <a:ea typeface="+mn-ea"/>
              <a:cs typeface="+mn-cs"/>
            </a:endParaRPr>
          </a:p>
        </p:txBody>
      </p:sp>
    </p:spTree>
    <p:extLst>
      <p:ext uri="{BB962C8B-B14F-4D97-AF65-F5344CB8AC3E}">
        <p14:creationId xmlns:p14="http://schemas.microsoft.com/office/powerpoint/2010/main" val="20049712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152400"/>
            <a:ext cx="9036496" cy="1066800"/>
          </a:xfrm>
        </p:spPr>
        <p:txBody>
          <a:bodyPr/>
          <a:lstStyle/>
          <a:p>
            <a:r>
              <a:rPr lang="en-US" dirty="0"/>
              <a:t>Tesseract Graph Processing System Energy</a:t>
            </a:r>
          </a:p>
        </p:txBody>
      </p:sp>
      <p:graphicFrame>
        <p:nvGraphicFramePr>
          <p:cNvPr id="7" name="내용 개체 틀 11"/>
          <p:cNvGraphicFramePr>
            <a:graphicFrameLocks noGrp="1"/>
          </p:cNvGraphicFramePr>
          <p:nvPr>
            <p:ph idx="1"/>
            <p:extLst/>
          </p:nvPr>
        </p:nvGraphicFramePr>
        <p:xfrm>
          <a:off x="457200" y="1341438"/>
          <a:ext cx="8229600" cy="4967287"/>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4750292" y="4848835"/>
            <a:ext cx="3754153" cy="461665"/>
          </a:xfrm>
          <a:prstGeom prst="rect">
            <a:avLst/>
          </a:prstGeom>
          <a:noFill/>
        </p:spPr>
        <p:txBody>
          <a:bodyPr wrap="none" rtlCol="0" anchor="b">
            <a:spAutoFit/>
          </a:bodyPr>
          <a:lstStyle/>
          <a:p>
            <a:pPr algn="ctr">
              <a:defRPr/>
            </a:pPr>
            <a:r>
              <a:rPr lang="en-US" altLang="ko-KR" sz="2400" b="1" kern="0" dirty="0">
                <a:solidFill>
                  <a:srgbClr val="FF0000"/>
                </a:solidFill>
              </a:rPr>
              <a:t>&gt; 8X Energy Reduction</a:t>
            </a:r>
            <a:endParaRPr lang="ko-KR" altLang="en-US" sz="2400" b="1" kern="0" dirty="0">
              <a:solidFill>
                <a:srgbClr val="FF0000"/>
              </a:solidFill>
            </a:endParaRPr>
          </a:p>
        </p:txBody>
      </p:sp>
      <p:sp>
        <p:nvSpPr>
          <p:cNvPr id="6" name="TextBox 5"/>
          <p:cNvSpPr txBox="1"/>
          <p:nvPr/>
        </p:nvSpPr>
        <p:spPr>
          <a:xfrm>
            <a:off x="1224136" y="6453336"/>
            <a:ext cx="7740352" cy="307777"/>
          </a:xfrm>
          <a:prstGeom prst="rect">
            <a:avLst/>
          </a:prstGeom>
          <a:noFill/>
        </p:spPr>
        <p:txBody>
          <a:bodyPr wrap="square" rtlCol="0">
            <a:spAutoFit/>
          </a:bodyPr>
          <a:lstStyle/>
          <a:p>
            <a:r>
              <a:rPr lang="en-US" sz="1400" dirty="0">
                <a:solidFill>
                  <a:srgbClr val="000000"/>
                </a:solidFill>
              </a:rPr>
              <a:t>Ahn+, “</a:t>
            </a:r>
            <a:r>
              <a:rPr lang="en-US" sz="1400" dirty="0">
                <a:solidFill>
                  <a:srgbClr val="0000FF"/>
                </a:solidFill>
              </a:rPr>
              <a:t>A Scalable Processing-in-Memory Accelerator for Parallel Graph Processing</a:t>
            </a:r>
            <a:r>
              <a:rPr lang="en-US" sz="1400" dirty="0">
                <a:solidFill>
                  <a:srgbClr val="000000"/>
                </a:solidFill>
              </a:rPr>
              <a:t>” ISCA 2015.</a:t>
            </a:r>
          </a:p>
        </p:txBody>
      </p:sp>
    </p:spTree>
    <p:extLst>
      <p:ext uri="{BB962C8B-B14F-4D97-AF65-F5344CB8AC3E}">
        <p14:creationId xmlns:p14="http://schemas.microsoft.com/office/powerpoint/2010/main" val="142254300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Tesseract: Advantages &amp; Disadvantages</a:t>
            </a:r>
          </a:p>
        </p:txBody>
      </p:sp>
      <p:sp>
        <p:nvSpPr>
          <p:cNvPr id="3" name="Content Placeholder 2"/>
          <p:cNvSpPr>
            <a:spLocks noGrp="1"/>
          </p:cNvSpPr>
          <p:nvPr>
            <p:ph idx="1"/>
          </p:nvPr>
        </p:nvSpPr>
        <p:spPr>
          <a:xfrm>
            <a:off x="228600" y="1219200"/>
            <a:ext cx="8915400" cy="5029200"/>
          </a:xfrm>
        </p:spPr>
        <p:txBody>
          <a:bodyPr/>
          <a:lstStyle/>
          <a:p>
            <a:r>
              <a:rPr lang="en-US" dirty="0">
                <a:solidFill>
                  <a:srgbClr val="0000FF"/>
                </a:solidFill>
              </a:rPr>
              <a:t>Advantages</a:t>
            </a:r>
          </a:p>
          <a:p>
            <a:pPr marL="0" indent="0">
              <a:buNone/>
            </a:pPr>
            <a:r>
              <a:rPr lang="en-US" dirty="0"/>
              <a:t>   + Specialized graph processing accelerator using PIM</a:t>
            </a:r>
          </a:p>
          <a:p>
            <a:pPr marL="0" indent="0">
              <a:buNone/>
            </a:pPr>
            <a:r>
              <a:rPr lang="en-US" dirty="0"/>
              <a:t>   + Large system performance and energy benefits</a:t>
            </a:r>
          </a:p>
          <a:p>
            <a:pPr marL="0" indent="0">
              <a:buNone/>
            </a:pPr>
            <a:r>
              <a:rPr lang="en-US" dirty="0"/>
              <a:t>   + Takes advantage of 3D stacking for an important workload</a:t>
            </a:r>
          </a:p>
          <a:p>
            <a:pPr marL="0" indent="0">
              <a:buNone/>
            </a:pPr>
            <a:r>
              <a:rPr lang="en-US" dirty="0"/>
              <a:t> </a:t>
            </a:r>
          </a:p>
          <a:p>
            <a:r>
              <a:rPr lang="en-US" dirty="0">
                <a:solidFill>
                  <a:srgbClr val="0000FF"/>
                </a:solidFill>
              </a:rPr>
              <a:t>Disadvantages</a:t>
            </a:r>
            <a:endParaRPr lang="en-US" dirty="0"/>
          </a:p>
          <a:p>
            <a:pPr marL="0" indent="0">
              <a:buNone/>
            </a:pPr>
            <a:r>
              <a:rPr lang="en-US" dirty="0">
                <a:solidFill>
                  <a:srgbClr val="0000FF"/>
                </a:solidFill>
              </a:rPr>
              <a:t>    </a:t>
            </a:r>
            <a:r>
              <a:rPr lang="en-US" dirty="0"/>
              <a:t>- Changes a lot in the system</a:t>
            </a:r>
          </a:p>
          <a:p>
            <a:pPr marL="0" indent="0">
              <a:buNone/>
            </a:pPr>
            <a:r>
              <a:rPr lang="en-US" dirty="0"/>
              <a:t>	- New programming model</a:t>
            </a:r>
          </a:p>
          <a:p>
            <a:pPr marL="0" indent="0">
              <a:buNone/>
            </a:pPr>
            <a:r>
              <a:rPr lang="en-US" dirty="0"/>
              <a:t>	- Specialized Tesseract cores for graph processing</a:t>
            </a:r>
          </a:p>
          <a:p>
            <a:pPr marL="0" indent="0">
              <a:buNone/>
            </a:pPr>
            <a:r>
              <a:rPr lang="en-US" dirty="0"/>
              <a:t>    - Cost</a:t>
            </a:r>
          </a:p>
          <a:p>
            <a:pPr marL="0" indent="0">
              <a:buNone/>
            </a:pPr>
            <a:r>
              <a:rPr lang="en-US" dirty="0"/>
              <a:t>    - Scalability limited by off-chip links or graph partitioning</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3253965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a:t>
            </a:r>
            <a:r>
              <a:rPr lang="en-US" dirty="0" err="1"/>
              <a:t>Tesseract</a:t>
            </a:r>
            <a:endParaRPr lang="en-US" dirty="0"/>
          </a:p>
        </p:txBody>
      </p:sp>
      <p:sp>
        <p:nvSpPr>
          <p:cNvPr id="3" name="Content Placeholder 2"/>
          <p:cNvSpPr>
            <a:spLocks noGrp="1"/>
          </p:cNvSpPr>
          <p:nvPr>
            <p:ph idx="1"/>
          </p:nvPr>
        </p:nvSpPr>
        <p:spPr>
          <a:xfrm>
            <a:off x="228600" y="1000472"/>
            <a:ext cx="8610600" cy="4876800"/>
          </a:xfrm>
        </p:spPr>
        <p:txBody>
          <a:bodyPr/>
          <a:lstStyle/>
          <a:p>
            <a:r>
              <a:rPr lang="en-US" dirty="0" err="1"/>
              <a:t>Junwhan</a:t>
            </a:r>
            <a:r>
              <a:rPr lang="en-US" dirty="0"/>
              <a:t> </a:t>
            </a:r>
            <a:r>
              <a:rPr lang="en-US" dirty="0" err="1"/>
              <a:t>Ahn</a:t>
            </a:r>
            <a:r>
              <a:rPr lang="en-US" dirty="0"/>
              <a:t>, </a:t>
            </a:r>
            <a:r>
              <a:rPr lang="en-US" dirty="0" err="1"/>
              <a:t>Sungpack</a:t>
            </a:r>
            <a:r>
              <a:rPr lang="en-US" dirty="0"/>
              <a:t> Hong, </a:t>
            </a:r>
            <a:r>
              <a:rPr lang="en-US" dirty="0" err="1"/>
              <a:t>Sungjoo</a:t>
            </a:r>
            <a:r>
              <a:rPr lang="en-US" dirty="0"/>
              <a:t> </a:t>
            </a:r>
            <a:r>
              <a:rPr lang="en-US" dirty="0" err="1"/>
              <a:t>Yoo</a:t>
            </a:r>
            <a:r>
              <a:rPr lang="en-US" dirty="0"/>
              <a:t>, Onur Mutlu, and </a:t>
            </a:r>
            <a:r>
              <a:rPr lang="en-US" dirty="0" err="1"/>
              <a:t>Kiyoung</a:t>
            </a:r>
            <a:r>
              <a:rPr lang="en-US" dirty="0"/>
              <a:t> Choi,</a:t>
            </a:r>
            <a:br>
              <a:rPr lang="en-US" dirty="0"/>
            </a:br>
            <a:r>
              <a:rPr lang="en-US" b="1" dirty="0">
                <a:hlinkClick r:id="rId2"/>
              </a:rPr>
              <a:t>"A Scalable Processing-in-Memory Accelerator for Parallel Graph Processing"</a:t>
            </a:r>
            <a:br>
              <a:rPr lang="en-US" dirty="0"/>
            </a:br>
            <a:r>
              <a:rPr lang="en-US" i="1" dirty="0"/>
              <a:t>Proceedings of the </a:t>
            </a:r>
            <a:r>
              <a:rPr lang="en-US" i="1" dirty="0">
                <a:hlinkClick r:id="rId3"/>
              </a:rPr>
              <a:t>42nd International Symposium on Computer Architecture</a:t>
            </a:r>
            <a:r>
              <a:rPr lang="en-US" i="1" dirty="0"/>
              <a:t> (</a:t>
            </a:r>
            <a:r>
              <a:rPr lang="en-US" b="1" i="1" dirty="0"/>
              <a:t>ISCA</a:t>
            </a:r>
            <a:r>
              <a:rPr lang="en-US" i="1" dirty="0"/>
              <a:t>)</a:t>
            </a:r>
            <a:r>
              <a:rPr lang="en-US" dirty="0"/>
              <a:t>, Portland, OR, June 2015. </a:t>
            </a:r>
            <a:br>
              <a:rPr lang="en-US" dirty="0"/>
            </a:br>
            <a:r>
              <a:rPr lang="en-US" dirty="0"/>
              <a:t>[</a:t>
            </a:r>
            <a:r>
              <a:rPr lang="en-US" dirty="0">
                <a:hlinkClick r:id="rId4"/>
              </a:rPr>
              <a:t>Slides (pdf)</a:t>
            </a:r>
            <a:r>
              <a:rPr lang="en-US" dirty="0"/>
              <a:t>] [</a:t>
            </a:r>
            <a:r>
              <a:rPr lang="en-US" dirty="0">
                <a:hlinkClick r:id="rId5"/>
              </a:rPr>
              <a:t>Lightning Session Slides (pdf)</a:t>
            </a:r>
            <a:r>
              <a:rPr lang="en-US" dirty="0"/>
              <a:t>]</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89</a:t>
            </a:fld>
            <a:endParaRPr lang="en-US" altLang="en-US">
              <a:solidFill>
                <a:srgbClr val="000000"/>
              </a:solidFill>
            </a:endParaRPr>
          </a:p>
        </p:txBody>
      </p:sp>
      <p:pic>
        <p:nvPicPr>
          <p:cNvPr id="5" name="Picture 4"/>
          <p:cNvPicPr>
            <a:picLocks noChangeAspect="1"/>
          </p:cNvPicPr>
          <p:nvPr/>
        </p:nvPicPr>
        <p:blipFill>
          <a:blip r:embed="rId6"/>
          <a:stretch>
            <a:fillRect/>
          </a:stretch>
        </p:blipFill>
        <p:spPr>
          <a:xfrm>
            <a:off x="0" y="4725144"/>
            <a:ext cx="9144000" cy="1492548"/>
          </a:xfrm>
          <a:prstGeom prst="rect">
            <a:avLst/>
          </a:prstGeom>
        </p:spPr>
      </p:pic>
    </p:spTree>
    <p:extLst>
      <p:ext uri="{BB962C8B-B14F-4D97-AF65-F5344CB8AC3E}">
        <p14:creationId xmlns:p14="http://schemas.microsoft.com/office/powerpoint/2010/main" val="7448765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noAutofit/>
          </a:bodyPr>
          <a:lstStyle/>
          <a:p>
            <a:r>
              <a:rPr lang="en-US" dirty="0"/>
              <a:t>The Need for More Memory Performance</a:t>
            </a:r>
          </a:p>
        </p:txBody>
      </p:sp>
      <p:sp>
        <p:nvSpPr>
          <p:cNvPr id="15" name="TextBox 14"/>
          <p:cNvSpPr txBox="1"/>
          <p:nvPr/>
        </p:nvSpPr>
        <p:spPr>
          <a:xfrm>
            <a:off x="448964" y="5361579"/>
            <a:ext cx="4652211" cy="1015663"/>
          </a:xfrm>
          <a:prstGeom prst="rect">
            <a:avLst/>
          </a:prstGeom>
          <a:noFill/>
        </p:spPr>
        <p:txBody>
          <a:bodyPr wrap="square" rtlCol="0">
            <a:spAutoFit/>
          </a:bodyPr>
          <a:lstStyle/>
          <a:p>
            <a:r>
              <a:rPr lang="en-US" sz="2400" b="1" dirty="0">
                <a:solidFill>
                  <a:prstClr val="black"/>
                </a:solidFill>
                <a:latin typeface="Gill Sans MT"/>
              </a:rPr>
              <a:t>In-Memory Data Analytics </a:t>
            </a:r>
          </a:p>
          <a:p>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  </a:t>
            </a:r>
          </a:p>
          <a:p>
            <a:pPr marL="63500" indent="-63500"/>
            <a:r>
              <a:rPr lang="en-US" dirty="0">
                <a:solidFill>
                  <a:prstClr val="black">
                    <a:lumMod val="50000"/>
                    <a:lumOff val="50000"/>
                  </a:prstClr>
                </a:solidFill>
                <a:latin typeface="Gill Sans MT"/>
              </a:rPr>
              <a:t>	Awan+, BDCloud’15]</a:t>
            </a:r>
          </a:p>
        </p:txBody>
      </p:sp>
      <p:sp>
        <p:nvSpPr>
          <p:cNvPr id="16" name="TextBox 15"/>
          <p:cNvSpPr txBox="1"/>
          <p:nvPr/>
        </p:nvSpPr>
        <p:spPr>
          <a:xfrm>
            <a:off x="4836963" y="5361579"/>
            <a:ext cx="3618587" cy="738664"/>
          </a:xfrm>
          <a:prstGeom prst="rect">
            <a:avLst/>
          </a:prstGeom>
          <a:noFill/>
        </p:spPr>
        <p:txBody>
          <a:bodyPr wrap="square" rtlCol="0">
            <a:spAutoFit/>
          </a:bodyPr>
          <a:lstStyle/>
          <a:p>
            <a:r>
              <a:rPr lang="en-US" sz="2400" b="1" dirty="0">
                <a:solidFill>
                  <a:prstClr val="black"/>
                </a:solidFill>
                <a:latin typeface="Gill Sans MT"/>
              </a:rPr>
              <a:t>Datacenter Workloads </a:t>
            </a:r>
            <a:br>
              <a:rPr lang="en-US" sz="2400" b="1" dirty="0">
                <a:solidFill>
                  <a:prstClr val="black"/>
                </a:solidFill>
                <a:latin typeface="Gill Sans MT"/>
              </a:rPr>
            </a:br>
            <a:r>
              <a:rPr lang="en-US" dirty="0">
                <a:solidFill>
                  <a:prstClr val="black">
                    <a:lumMod val="50000"/>
                    <a:lumOff val="50000"/>
                  </a:prstClr>
                </a:solidFill>
                <a:latin typeface="Gill Sans MT"/>
              </a:rPr>
              <a:t>[</a:t>
            </a:r>
            <a:r>
              <a:rPr lang="en-US" dirty="0" err="1">
                <a:solidFill>
                  <a:prstClr val="black">
                    <a:lumMod val="50000"/>
                    <a:lumOff val="50000"/>
                  </a:prstClr>
                </a:solidFill>
                <a:latin typeface="Gill Sans MT"/>
              </a:rPr>
              <a:t>Kanev</a:t>
            </a:r>
            <a:r>
              <a:rPr lang="en-US" dirty="0">
                <a:solidFill>
                  <a:prstClr val="black">
                    <a:lumMod val="50000"/>
                    <a:lumOff val="50000"/>
                  </a:prstClr>
                </a:solidFill>
                <a:latin typeface="Gill Sans MT"/>
              </a:rPr>
              <a:t>+ (</a:t>
            </a:r>
            <a:r>
              <a:rPr lang="en-US" b="1" dirty="0">
                <a:solidFill>
                  <a:prstClr val="black">
                    <a:lumMod val="50000"/>
                    <a:lumOff val="50000"/>
                  </a:prstClr>
                </a:solidFill>
                <a:latin typeface="Gill Sans MT"/>
              </a:rPr>
              <a:t>Google</a:t>
            </a:r>
            <a:r>
              <a:rPr lang="en-US" dirty="0">
                <a:solidFill>
                  <a:prstClr val="black">
                    <a:lumMod val="50000"/>
                    <a:lumOff val="50000"/>
                  </a:prstClr>
                </a:solidFill>
                <a:latin typeface="Gill Sans MT"/>
              </a:rPr>
              <a:t>), ISCA’15]</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236" y="1054202"/>
            <a:ext cx="1362886" cy="1362886"/>
          </a:xfrm>
          <a:prstGeom prst="rect">
            <a:avLst/>
          </a:prstGeom>
        </p:spPr>
      </p:pic>
      <p:sp>
        <p:nvSpPr>
          <p:cNvPr id="18" name="TextBox 17"/>
          <p:cNvSpPr txBox="1"/>
          <p:nvPr/>
        </p:nvSpPr>
        <p:spPr>
          <a:xfrm>
            <a:off x="448964" y="2656133"/>
            <a:ext cx="3460499" cy="1015663"/>
          </a:xfrm>
          <a:prstGeom prst="rect">
            <a:avLst/>
          </a:prstGeom>
          <a:noFill/>
        </p:spPr>
        <p:txBody>
          <a:bodyPr wrap="none" rtlCol="0">
            <a:spAutoFit/>
          </a:bodyPr>
          <a:lstStyle/>
          <a:p>
            <a:r>
              <a:rPr lang="en-US" sz="2400" b="1" dirty="0">
                <a:solidFill>
                  <a:prstClr val="black"/>
                </a:solidFill>
                <a:latin typeface="Gill Sans MT"/>
              </a:rPr>
              <a:t>In-memory Databases </a:t>
            </a:r>
          </a:p>
          <a:p>
            <a:pPr marL="63500" indent="-63500"/>
            <a:r>
              <a:rPr lang="en-US" dirty="0">
                <a:solidFill>
                  <a:prstClr val="black">
                    <a:lumMod val="50000"/>
                    <a:lumOff val="50000"/>
                  </a:prstClr>
                </a:solidFill>
                <a:latin typeface="Gill Sans MT"/>
              </a:rPr>
              <a:t>[Mao+, EuroSys’12; </a:t>
            </a:r>
            <a:br>
              <a:rPr lang="en-US" dirty="0">
                <a:solidFill>
                  <a:prstClr val="black">
                    <a:lumMod val="50000"/>
                    <a:lumOff val="50000"/>
                  </a:prstClr>
                </a:solidFill>
                <a:latin typeface="Gill Sans MT"/>
              </a:rPr>
            </a:br>
            <a:r>
              <a:rPr lang="en-US" dirty="0">
                <a:solidFill>
                  <a:prstClr val="black">
                    <a:lumMod val="50000"/>
                    <a:lumOff val="50000"/>
                  </a:prstClr>
                </a:solidFill>
                <a:latin typeface="Gill Sans MT"/>
              </a:rPr>
              <a:t>Clapp+ (</a:t>
            </a:r>
            <a:r>
              <a:rPr lang="en-US" b="1" dirty="0">
                <a:solidFill>
                  <a:prstClr val="black">
                    <a:lumMod val="50000"/>
                    <a:lumOff val="50000"/>
                  </a:prstClr>
                </a:solidFill>
                <a:latin typeface="Gill Sans MT"/>
              </a:rPr>
              <a:t>Intel</a:t>
            </a:r>
            <a:r>
              <a:rPr lang="en-US" dirty="0">
                <a:solidFill>
                  <a:prstClr val="black">
                    <a:lumMod val="50000"/>
                    <a:lumOff val="50000"/>
                  </a:prstClr>
                </a:solidFill>
                <a:latin typeface="Gill Sans MT"/>
              </a:rPr>
              <a:t>), IISWC’15]</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7081" y="836712"/>
            <a:ext cx="1872533" cy="1872533"/>
          </a:xfrm>
          <a:prstGeom prst="rect">
            <a:avLst/>
          </a:prstGeom>
        </p:spPr>
      </p:pic>
      <p:sp>
        <p:nvSpPr>
          <p:cNvPr id="22" name="TextBox 21"/>
          <p:cNvSpPr txBox="1"/>
          <p:nvPr/>
        </p:nvSpPr>
        <p:spPr>
          <a:xfrm>
            <a:off x="4836963" y="2656133"/>
            <a:ext cx="3607975" cy="738664"/>
          </a:xfrm>
          <a:prstGeom prst="rect">
            <a:avLst/>
          </a:prstGeom>
          <a:noFill/>
        </p:spPr>
        <p:txBody>
          <a:bodyPr wrap="none" rtlCol="0">
            <a:spAutoFit/>
          </a:bodyPr>
          <a:lstStyle/>
          <a:p>
            <a:r>
              <a:rPr lang="en-US" sz="2400" b="1" dirty="0">
                <a:solidFill>
                  <a:prstClr val="black"/>
                </a:solidFill>
                <a:latin typeface="Gill Sans MT"/>
              </a:rPr>
              <a:t>Graph/Tree Processing </a:t>
            </a:r>
          </a:p>
          <a:p>
            <a:r>
              <a:rPr lang="en-US" dirty="0">
                <a:solidFill>
                  <a:prstClr val="black">
                    <a:lumMod val="50000"/>
                    <a:lumOff val="50000"/>
                  </a:prstClr>
                </a:solidFill>
                <a:latin typeface="Gill Sans MT"/>
              </a:rPr>
              <a:t>[Xu+, IISWC’12; </a:t>
            </a:r>
            <a:r>
              <a:rPr lang="en-US" dirty="0" err="1">
                <a:solidFill>
                  <a:prstClr val="black">
                    <a:lumMod val="50000"/>
                    <a:lumOff val="50000"/>
                  </a:prstClr>
                </a:solidFill>
                <a:latin typeface="Gill Sans MT"/>
              </a:rPr>
              <a:t>Umuroglu</a:t>
            </a:r>
            <a:r>
              <a:rPr lang="en-US" dirty="0">
                <a:solidFill>
                  <a:prstClr val="black">
                    <a:lumMod val="50000"/>
                    <a:lumOff val="50000"/>
                  </a:prstClr>
                </a:solidFill>
                <a:latin typeface="Gill Sans MT"/>
              </a:rPr>
              <a:t>+, FPL’15]</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9220" y="3998286"/>
            <a:ext cx="2155604" cy="11465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081" y="3772838"/>
            <a:ext cx="2133599" cy="1546598"/>
          </a:xfrm>
          <a:prstGeom prst="rect">
            <a:avLst/>
          </a:prstGeom>
        </p:spPr>
      </p:pic>
    </p:spTree>
    <p:extLst>
      <p:ext uri="{BB962C8B-B14F-4D97-AF65-F5344CB8AC3E}">
        <p14:creationId xmlns:p14="http://schemas.microsoft.com/office/powerpoint/2010/main" val="8917501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3D-Stacked PIM on Mobile Devices</a:t>
            </a:r>
          </a:p>
        </p:txBody>
      </p:sp>
      <p:sp>
        <p:nvSpPr>
          <p:cNvPr id="3" name="Content Placeholder 2"/>
          <p:cNvSpPr>
            <a:spLocks noGrp="1"/>
          </p:cNvSpPr>
          <p:nvPr>
            <p:ph idx="1"/>
          </p:nvPr>
        </p:nvSpPr>
        <p:spPr>
          <a:xfrm>
            <a:off x="228600" y="1000472"/>
            <a:ext cx="8610600" cy="4876800"/>
          </a:xfrm>
        </p:spPr>
        <p:txBody>
          <a:bodyPr/>
          <a:lstStyle/>
          <a:p>
            <a:r>
              <a:rPr lang="en-US" sz="2100" dirty="0"/>
              <a:t>Amirali Boroumand, Saugata Ghose, </a:t>
            </a:r>
            <a:r>
              <a:rPr lang="en-US" sz="2100" dirty="0" err="1"/>
              <a:t>Youngsok</a:t>
            </a:r>
            <a:r>
              <a:rPr lang="en-US" sz="2100" dirty="0"/>
              <a:t> Kim, </a:t>
            </a:r>
            <a:r>
              <a:rPr lang="en-US" sz="2100" dirty="0" err="1"/>
              <a:t>Rachata</a:t>
            </a:r>
            <a:r>
              <a:rPr lang="en-US" sz="2100" dirty="0"/>
              <a:t> </a:t>
            </a:r>
            <a:r>
              <a:rPr lang="en-US" sz="2100" dirty="0" err="1"/>
              <a:t>Ausavarungnirun</a:t>
            </a:r>
            <a:r>
              <a:rPr lang="en-US" sz="2100" dirty="0"/>
              <a:t>, Eric </a:t>
            </a:r>
            <a:r>
              <a:rPr lang="en-US" sz="2100" dirty="0" err="1"/>
              <a:t>Shiu</a:t>
            </a:r>
            <a:r>
              <a:rPr lang="en-US" sz="2100" dirty="0"/>
              <a:t>, Rahul Thakur, </a:t>
            </a:r>
            <a:r>
              <a:rPr lang="en-US" sz="2100" dirty="0" err="1"/>
              <a:t>Daehyun</a:t>
            </a:r>
            <a:r>
              <a:rPr lang="en-US" sz="2100" dirty="0"/>
              <a:t> Kim, Aki </a:t>
            </a:r>
            <a:r>
              <a:rPr lang="en-US" sz="2100" dirty="0" err="1"/>
              <a:t>Kuusela</a:t>
            </a:r>
            <a:r>
              <a:rPr lang="en-US" sz="2100" dirty="0"/>
              <a:t>, Allan </a:t>
            </a:r>
            <a:r>
              <a:rPr lang="en-US" sz="2100" dirty="0" err="1"/>
              <a:t>Knies</a:t>
            </a:r>
            <a:r>
              <a:rPr lang="en-US" sz="2100" dirty="0"/>
              <a:t>, </a:t>
            </a:r>
            <a:r>
              <a:rPr lang="en-US" sz="2100" dirty="0" err="1"/>
              <a:t>Parthasarathy</a:t>
            </a:r>
            <a:r>
              <a:rPr lang="en-US" sz="2100" dirty="0"/>
              <a:t> </a:t>
            </a:r>
            <a:r>
              <a:rPr lang="en-US" sz="2100" dirty="0" err="1"/>
              <a:t>Ranganathan</a:t>
            </a:r>
            <a:r>
              <a:rPr lang="en-US" sz="2100" dirty="0"/>
              <a:t>, and Onur Mutlu,</a:t>
            </a:r>
            <a:br>
              <a:rPr lang="en-US" sz="2100" dirty="0"/>
            </a:br>
            <a:r>
              <a:rPr lang="en-US" sz="2100" b="1" dirty="0">
                <a:hlinkClick r:id="rId2"/>
              </a:rPr>
              <a:t>"Google Workloads for Consumer Devices: Mitigating Data Movement Bottlenecks"</a:t>
            </a:r>
            <a:r>
              <a:rPr lang="en-US" sz="2100" dirty="0"/>
              <a:t> </a:t>
            </a:r>
            <a:br>
              <a:rPr lang="en-US" sz="2100" dirty="0"/>
            </a:br>
            <a:r>
              <a:rPr lang="en-US" sz="2100" i="1" dirty="0"/>
              <a:t>Proceedings of the </a:t>
            </a:r>
            <a:r>
              <a:rPr lang="en-US" sz="2100" i="1" dirty="0">
                <a:hlinkClick r:id="rId3"/>
              </a:rPr>
              <a:t>23rd International Conference on Architectural Support for Programming Languages and Operating Systems</a:t>
            </a:r>
            <a:r>
              <a:rPr lang="en-US" sz="2100" i="1" dirty="0"/>
              <a:t> (</a:t>
            </a:r>
            <a:r>
              <a:rPr lang="en-US" sz="2100" b="1" i="1" dirty="0"/>
              <a:t>ASPLOS</a:t>
            </a:r>
            <a:r>
              <a:rPr lang="en-US" sz="2100" i="1" dirty="0"/>
              <a:t>)</a:t>
            </a:r>
            <a:r>
              <a:rPr lang="en-US" sz="2100" dirty="0"/>
              <a:t>, Williamsburg, VA, USA, March 2018.</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90</a:t>
            </a:fld>
            <a:endParaRPr lang="en-US" altLang="en-US">
              <a:solidFill>
                <a:srgbClr val="000000"/>
              </a:solidFill>
            </a:endParaRPr>
          </a:p>
        </p:txBody>
      </p:sp>
      <p:pic>
        <p:nvPicPr>
          <p:cNvPr id="6" name="Picture 5">
            <a:extLst>
              <a:ext uri="{FF2B5EF4-FFF2-40B4-BE49-F238E27FC236}">
                <a16:creationId xmlns:a16="http://schemas.microsoft.com/office/drawing/2014/main" id="{7DFC2F53-6D9B-6D4B-AC2B-8F1185D8A7BB}"/>
              </a:ext>
            </a:extLst>
          </p:cNvPr>
          <p:cNvPicPr>
            <a:picLocks noChangeAspect="1"/>
          </p:cNvPicPr>
          <p:nvPr/>
        </p:nvPicPr>
        <p:blipFill>
          <a:blip r:embed="rId4"/>
          <a:stretch>
            <a:fillRect/>
          </a:stretch>
        </p:blipFill>
        <p:spPr>
          <a:xfrm>
            <a:off x="0" y="4077072"/>
            <a:ext cx="9144000" cy="2235200"/>
          </a:xfrm>
          <a:prstGeom prst="rect">
            <a:avLst/>
          </a:prstGeom>
        </p:spPr>
      </p:pic>
    </p:spTree>
    <p:extLst>
      <p:ext uri="{BB962C8B-B14F-4D97-AF65-F5344CB8AC3E}">
        <p14:creationId xmlns:p14="http://schemas.microsoft.com/office/powerpoint/2010/main" val="39674145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228600"/>
            <a:ext cx="9144000" cy="2076450"/>
          </a:xfrm>
          <a:solidFill>
            <a:schemeClr val="tx2">
              <a:lumMod val="75000"/>
            </a:schemeClr>
          </a:solidFill>
        </p:spPr>
        <p:txBody>
          <a:bodyPr/>
          <a:lstStyle/>
          <a:p>
            <a:r>
              <a:rPr lang="en-US" sz="3800" dirty="0">
                <a:solidFill>
                  <a:srgbClr val="FFFFFF"/>
                </a:solidFill>
                <a:latin typeface=""/>
              </a:rPr>
              <a:t>Google Workloads</a:t>
            </a:r>
            <a:br>
              <a:rPr lang="en-US" sz="3800" dirty="0">
                <a:solidFill>
                  <a:srgbClr val="FFFFFF"/>
                </a:solidFill>
                <a:latin typeface=""/>
              </a:rPr>
            </a:br>
            <a:r>
              <a:rPr lang="en-US" sz="3800" dirty="0">
                <a:solidFill>
                  <a:srgbClr val="FFFFFF"/>
                </a:solidFill>
                <a:latin typeface=""/>
              </a:rPr>
              <a:t> for Consumer Devices:</a:t>
            </a:r>
            <a:br>
              <a:rPr lang="en-US" sz="3800" dirty="0">
                <a:solidFill>
                  <a:srgbClr val="FFFFFF"/>
                </a:solidFill>
                <a:latin typeface=""/>
              </a:rPr>
            </a:br>
            <a:r>
              <a:rPr lang="en-US" sz="3800" dirty="0">
                <a:solidFill>
                  <a:srgbClr val="FFFFFF"/>
                </a:solidFill>
                <a:latin typeface=""/>
              </a:rPr>
              <a:t>Mitigating Data Movement Bottlenecks</a:t>
            </a:r>
            <a:endParaRPr lang="en-US" sz="3800" dirty="0">
              <a:solidFill>
                <a:srgbClr val="FFFFFF"/>
              </a:solidFill>
            </a:endParaRPr>
          </a:p>
        </p:txBody>
      </p:sp>
      <p:sp>
        <p:nvSpPr>
          <p:cNvPr id="6" name="Subtitle 5"/>
          <p:cNvSpPr>
            <a:spLocks noGrp="1"/>
          </p:cNvSpPr>
          <p:nvPr>
            <p:ph type="subTitle" idx="1"/>
          </p:nvPr>
        </p:nvSpPr>
        <p:spPr>
          <a:xfrm>
            <a:off x="1371600" y="3156704"/>
            <a:ext cx="6400800" cy="685800"/>
          </a:xfrm>
        </p:spPr>
        <p:txBody>
          <a:bodyPr>
            <a:noAutofit/>
          </a:bodyPr>
          <a:lstStyle/>
          <a:p>
            <a:br>
              <a:rPr lang="en-US" sz="3600" dirty="0">
                <a:solidFill>
                  <a:schemeClr val="tx1">
                    <a:lumMod val="75000"/>
                    <a:lumOff val="25000"/>
                  </a:schemeClr>
                </a:solidFill>
              </a:rPr>
            </a:br>
            <a:br>
              <a:rPr lang="en-US" sz="3600" dirty="0">
                <a:solidFill>
                  <a:schemeClr val="tx1">
                    <a:lumMod val="75000"/>
                    <a:lumOff val="25000"/>
                  </a:schemeClr>
                </a:solidFill>
              </a:rPr>
            </a:br>
            <a:endParaRPr lang="en-US" sz="3600" dirty="0">
              <a:solidFill>
                <a:schemeClr val="tx1">
                  <a:lumMod val="75000"/>
                  <a:lumOff val="25000"/>
                </a:schemeClr>
              </a:solidFill>
            </a:endParaRPr>
          </a:p>
        </p:txBody>
      </p:sp>
      <p:sp>
        <p:nvSpPr>
          <p:cNvPr id="2" name="Rectangle 1"/>
          <p:cNvSpPr/>
          <p:nvPr/>
        </p:nvSpPr>
        <p:spPr>
          <a:xfrm>
            <a:off x="2605141" y="2819400"/>
            <a:ext cx="4024259" cy="5847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00000"/>
                </a:solidFill>
                <a:effectLst/>
                <a:uLnTx/>
                <a:uFillTx/>
                <a:latin typeface="Gill Sans MT"/>
                <a:ea typeface="+mn-ea"/>
                <a:cs typeface="+mn-cs"/>
              </a:rPr>
              <a:t>Amirali Boroumand</a:t>
            </a:r>
          </a:p>
        </p:txBody>
      </p:sp>
      <p:sp>
        <p:nvSpPr>
          <p:cNvPr id="8" name="Rectangle 7"/>
          <p:cNvSpPr/>
          <p:nvPr/>
        </p:nvSpPr>
        <p:spPr>
          <a:xfrm>
            <a:off x="378337" y="3480376"/>
            <a:ext cx="8340745" cy="120032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Saugata</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en-US"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Ghose</a:t>
            </a:r>
            <a:r>
              <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Youngsok</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Rachata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Ausavarungnirun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Eric</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Shiu</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Rahul</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Thakur</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Daehyun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Kim,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Aki</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Kuusela</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a:t>
            </a:r>
            <a:b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b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Allan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Knies</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Parthasarathy</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a:t>
            </a:r>
            <a:r>
              <a:rPr kumimoji="0" lang="tr-TR" sz="2400" b="1" i="0" u="none" strike="noStrike" kern="1200" cap="none" spc="0" normalizeH="0" baseline="0" noProof="0" dirty="0" err="1">
                <a:ln>
                  <a:noFill/>
                </a:ln>
                <a:solidFill>
                  <a:prstClr val="black">
                    <a:lumMod val="50000"/>
                    <a:lumOff val="50000"/>
                  </a:prstClr>
                </a:solidFill>
                <a:effectLst/>
                <a:uLnTx/>
                <a:uFillTx/>
                <a:latin typeface="Gill Sans MT"/>
                <a:ea typeface="+mn-ea"/>
                <a:cs typeface="+mn-cs"/>
              </a:rPr>
              <a:t>Ranganathan</a:t>
            </a:r>
            <a:r>
              <a:rPr kumimoji="0" lang="tr-TR"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rPr>
              <a:t>, Onur Mutlu</a:t>
            </a:r>
            <a:endParaRPr kumimoji="0" lang="en-US" sz="2400" b="1" i="0" u="none" strike="noStrike" kern="1200" cap="none" spc="0" normalizeH="0" baseline="0" noProof="0" dirty="0">
              <a:ln>
                <a:noFill/>
              </a:ln>
              <a:solidFill>
                <a:prstClr val="black">
                  <a:lumMod val="50000"/>
                  <a:lumOff val="50000"/>
                </a:prstClr>
              </a:solidFill>
              <a:effectLst/>
              <a:uLnTx/>
              <a:uFillTx/>
              <a:latin typeface="Gill Sans MT"/>
              <a:ea typeface="+mn-ea"/>
              <a:cs typeface="+mn-cs"/>
            </a:endParaRPr>
          </a:p>
        </p:txBody>
      </p:sp>
      <p:sp>
        <p:nvSpPr>
          <p:cNvPr id="4" name="TextBox 3"/>
          <p:cNvSpPr txBox="1"/>
          <p:nvPr/>
        </p:nvSpPr>
        <p:spPr>
          <a:xfrm>
            <a:off x="-1882588" y="3316941"/>
            <a:ext cx="18466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lumMod val="75000"/>
                  <a:lumOff val="25000"/>
                </a:prstClr>
              </a:solidFill>
              <a:effectLst/>
              <a:uLnTx/>
              <a:uFillTx/>
              <a:latin typeface="Gill Sans MT"/>
              <a:ea typeface="+mn-ea"/>
              <a:cs typeface="+mn-cs"/>
            </a:endParaRPr>
          </a:p>
        </p:txBody>
      </p:sp>
      <p:pic>
        <p:nvPicPr>
          <p:cNvPr id="13" name="Picture 12"/>
          <p:cNvPicPr>
            <a:picLocks noChangeAspect="1"/>
          </p:cNvPicPr>
          <p:nvPr/>
        </p:nvPicPr>
        <p:blipFill rotWithShape="1">
          <a:blip r:embed="rId2"/>
          <a:srcRect t="27272" b="29091"/>
          <a:stretch/>
        </p:blipFill>
        <p:spPr>
          <a:xfrm>
            <a:off x="506982" y="6050611"/>
            <a:ext cx="1828800" cy="798022"/>
          </a:xfrm>
          <a:prstGeom prst="rect">
            <a:avLst/>
          </a:prstGeom>
        </p:spPr>
      </p:pic>
      <p:pic>
        <p:nvPicPr>
          <p:cNvPr id="14" name="Picture 13"/>
          <p:cNvPicPr>
            <a:picLocks noChangeAspect="1"/>
          </p:cNvPicPr>
          <p:nvPr/>
        </p:nvPicPr>
        <p:blipFill>
          <a:blip r:embed="rId3"/>
          <a:stretch>
            <a:fillRect/>
          </a:stretch>
        </p:blipFill>
        <p:spPr>
          <a:xfrm>
            <a:off x="6981825" y="4724400"/>
            <a:ext cx="1682084" cy="1657706"/>
          </a:xfrm>
          <a:prstGeom prst="rect">
            <a:avLst/>
          </a:prstGeom>
        </p:spPr>
      </p:pic>
      <p:pic>
        <p:nvPicPr>
          <p:cNvPr id="15" name="Picture 14"/>
          <p:cNvPicPr>
            <a:picLocks noChangeAspect="1"/>
          </p:cNvPicPr>
          <p:nvPr/>
        </p:nvPicPr>
        <p:blipFill rotWithShape="1">
          <a:blip r:embed="rId4"/>
          <a:srcRect t="30096" b="30046"/>
          <a:stretch/>
        </p:blipFill>
        <p:spPr>
          <a:xfrm>
            <a:off x="6632242" y="6179521"/>
            <a:ext cx="2381250" cy="533400"/>
          </a:xfrm>
          <a:prstGeom prst="rect">
            <a:avLst/>
          </a:prstGeom>
        </p:spPr>
      </p:pic>
      <p:pic>
        <p:nvPicPr>
          <p:cNvPr id="16" name="Picture 15" descr="safari.png"/>
          <p:cNvPicPr>
            <a:picLocks noChangeAspect="1"/>
          </p:cNvPicPr>
          <p:nvPr/>
        </p:nvPicPr>
        <p:blipFill rotWithShape="1">
          <a:blip r:embed="rId5" cstate="print"/>
          <a:srcRect r="1519"/>
          <a:stretch/>
        </p:blipFill>
        <p:spPr>
          <a:xfrm>
            <a:off x="476188" y="5294713"/>
            <a:ext cx="1890388" cy="555400"/>
          </a:xfrm>
          <a:prstGeom prst="rect">
            <a:avLst/>
          </a:prstGeom>
        </p:spPr>
      </p:pic>
      <p:pic>
        <p:nvPicPr>
          <p:cNvPr id="17" name="Picture 16"/>
          <p:cNvPicPr>
            <a:picLocks noChangeAspect="1"/>
          </p:cNvPicPr>
          <p:nvPr/>
        </p:nvPicPr>
        <p:blipFill>
          <a:blip r:embed="rId6"/>
          <a:stretch>
            <a:fillRect/>
          </a:stretch>
        </p:blipFill>
        <p:spPr>
          <a:xfrm>
            <a:off x="3015517" y="5030786"/>
            <a:ext cx="3112967" cy="112412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887" y="6045295"/>
            <a:ext cx="1748226" cy="801853"/>
          </a:xfrm>
          <a:prstGeom prst="rect">
            <a:avLst/>
          </a:prstGeom>
        </p:spPr>
      </p:pic>
    </p:spTree>
    <p:extLst>
      <p:ext uri="{BB962C8B-B14F-4D97-AF65-F5344CB8AC3E}">
        <p14:creationId xmlns:p14="http://schemas.microsoft.com/office/powerpoint/2010/main" val="2049734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Gill Sans MT"/>
                <a:cs typeface="Gill Sans MT"/>
              </a:rPr>
              <a:t>Consumer Devices</a:t>
            </a:r>
          </a:p>
        </p:txBody>
      </p:sp>
      <p:sp>
        <p:nvSpPr>
          <p:cNvPr id="3" name="Content Placeholder 2"/>
          <p:cNvSpPr>
            <a:spLocks noGrp="1"/>
          </p:cNvSpPr>
          <p:nvPr>
            <p:ph idx="1"/>
          </p:nvPr>
        </p:nvSpPr>
        <p:spPr>
          <a:xfrm>
            <a:off x="152400" y="1066800"/>
            <a:ext cx="8839200" cy="5638800"/>
          </a:xfrm>
        </p:spPr>
        <p:txBody>
          <a:bodyPr>
            <a:normAutofit/>
          </a:bodyPr>
          <a:lstStyle/>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endParaRPr lang="en-US" sz="2600" dirty="0">
              <a:solidFill>
                <a:schemeClr val="tx2"/>
              </a:solidFill>
              <a:latin typeface="Gill Sans MT"/>
              <a:cs typeface="Gill Sans MT"/>
            </a:endParaRPr>
          </a:p>
          <a:p>
            <a:pPr lvl="1"/>
            <a:endParaRPr lang="en-US" sz="2000" dirty="0">
              <a:solidFill>
                <a:srgbClr val="595959"/>
              </a:solidFill>
              <a:latin typeface="Gill Sans MT"/>
              <a:cs typeface="Gill Sans MT"/>
            </a:endParaRPr>
          </a:p>
          <a:p>
            <a:pPr lvl="1"/>
            <a:endParaRPr lang="en-US" sz="2400" dirty="0">
              <a:solidFill>
                <a:schemeClr val="tx2"/>
              </a:solidFill>
              <a:latin typeface="Gill Sans MT"/>
              <a:cs typeface="Gill Sans MT"/>
            </a:endParaRPr>
          </a:p>
          <a:p>
            <a:pPr marL="342900" lvl="1" indent="-342900">
              <a:buFont typeface="Arial" pitchFamily="34" charset="0"/>
              <a:buChar char="•"/>
            </a:pPr>
            <a:endParaRPr lang="en-US" sz="2400" u="sng" dirty="0">
              <a:solidFill>
                <a:schemeClr val="tx2"/>
              </a:solidFill>
              <a:latin typeface="Gill Sans MT"/>
              <a:cs typeface="Gill Sans MT"/>
            </a:endParaRPr>
          </a:p>
          <a:p>
            <a:pPr lvl="1"/>
            <a:endParaRPr lang="en-US" sz="2000" dirty="0">
              <a:solidFill>
                <a:srgbClr val="595959"/>
              </a:solidFill>
              <a:latin typeface="Gill Sans MT"/>
              <a:cs typeface="Gill Sans MT"/>
            </a:endParaRPr>
          </a:p>
          <a:p>
            <a:endParaRPr lang="en-US" dirty="0">
              <a:latin typeface="Gill Sans MT"/>
              <a:cs typeface="Gill Sans M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Gill Sans MT"/>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2400" b="1" i="0" u="none" strike="noStrike" kern="1200" cap="none" spc="0" normalizeH="0" baseline="0" noProof="0">
              <a:ln>
                <a:noFill/>
              </a:ln>
              <a:solidFill>
                <a:srgbClr val="0070C0"/>
              </a:solidFill>
              <a:effectLst/>
              <a:uLnTx/>
              <a:uFillTx/>
              <a:latin typeface="Gill Sans MT"/>
              <a:ea typeface="+mn-ea"/>
              <a:cs typeface="Gill Sans MT"/>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533400" y="3124200"/>
            <a:ext cx="80772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1F497D"/>
                </a:solidFill>
                <a:effectLst/>
                <a:uLnTx/>
                <a:uFillTx/>
                <a:latin typeface="Gill Sans MT"/>
                <a:ea typeface="+mn-ea"/>
                <a:cs typeface="Gill Sans MT"/>
              </a:rPr>
              <a:t>Consumer devices are everywhere!</a:t>
            </a:r>
          </a:p>
        </p:txBody>
      </p:sp>
      <p:pic>
        <p:nvPicPr>
          <p:cNvPr id="11" name="Picture 10"/>
          <p:cNvPicPr>
            <a:picLocks noChangeAspect="1"/>
          </p:cNvPicPr>
          <p:nvPr/>
        </p:nvPicPr>
        <p:blipFill>
          <a:blip r:embed="rId4"/>
          <a:stretch>
            <a:fillRect/>
          </a:stretch>
        </p:blipFill>
        <p:spPr>
          <a:xfrm>
            <a:off x="1295400" y="1143000"/>
            <a:ext cx="2861107" cy="1938169"/>
          </a:xfrm>
          <a:prstGeom prst="rect">
            <a:avLst/>
          </a:prstGeom>
        </p:spPr>
      </p:pic>
      <p:pic>
        <p:nvPicPr>
          <p:cNvPr id="14" name="Picture 13"/>
          <p:cNvPicPr>
            <a:picLocks noChangeAspect="1"/>
          </p:cNvPicPr>
          <p:nvPr/>
        </p:nvPicPr>
        <p:blipFill>
          <a:blip r:embed="rId5"/>
          <a:stretch>
            <a:fillRect/>
          </a:stretch>
        </p:blipFill>
        <p:spPr>
          <a:xfrm>
            <a:off x="4222961" y="1066800"/>
            <a:ext cx="1457546" cy="1945899"/>
          </a:xfrm>
          <a:prstGeom prst="rect">
            <a:avLst/>
          </a:prstGeom>
        </p:spPr>
      </p:pic>
      <p:pic>
        <p:nvPicPr>
          <p:cNvPr id="15" name="Picture 14"/>
          <p:cNvPicPr>
            <a:picLocks noChangeAspect="1"/>
          </p:cNvPicPr>
          <p:nvPr/>
        </p:nvPicPr>
        <p:blipFill>
          <a:blip r:embed="rId6"/>
          <a:stretch>
            <a:fillRect/>
          </a:stretch>
        </p:blipFill>
        <p:spPr>
          <a:xfrm>
            <a:off x="6061507" y="1676204"/>
            <a:ext cx="1295596" cy="1295596"/>
          </a:xfrm>
          <a:prstGeom prst="rect">
            <a:avLst/>
          </a:prstGeom>
        </p:spPr>
      </p:pic>
      <p:pic>
        <p:nvPicPr>
          <p:cNvPr id="10" name="Picture 9"/>
          <p:cNvPicPr>
            <a:picLocks noChangeAspect="1"/>
          </p:cNvPicPr>
          <p:nvPr/>
        </p:nvPicPr>
        <p:blipFill>
          <a:blip r:embed="rId7"/>
          <a:stretch>
            <a:fillRect/>
          </a:stretch>
        </p:blipFill>
        <p:spPr>
          <a:xfrm>
            <a:off x="2438400" y="5223510"/>
            <a:ext cx="4581769" cy="1786890"/>
          </a:xfrm>
          <a:prstGeom prst="rect">
            <a:avLst/>
          </a:prstGeom>
        </p:spPr>
      </p:pic>
      <p:sp>
        <p:nvSpPr>
          <p:cNvPr id="13" name="Rectangle 12"/>
          <p:cNvSpPr/>
          <p:nvPr/>
        </p:nvSpPr>
        <p:spPr>
          <a:xfrm>
            <a:off x="0" y="3905071"/>
            <a:ext cx="9144000" cy="1200329"/>
          </a:xfrm>
          <a:prstGeom prst="rect">
            <a:avLst/>
          </a:prstGeom>
          <a:solidFill>
            <a:srgbClr val="80000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Gill Sans MT"/>
                <a:ea typeface="+mn-ea"/>
                <a:cs typeface="+mn-cs"/>
              </a:rPr>
              <a:t>Energy consumption is</a:t>
            </a:r>
            <a:br>
              <a:rPr kumimoji="0" lang="en-US" sz="3600" b="1" i="0" u="none" strike="noStrike" kern="1200" cap="none" spc="0" normalizeH="0" baseline="0" noProof="0" dirty="0">
                <a:ln>
                  <a:noFill/>
                </a:ln>
                <a:solidFill>
                  <a:srgbClr val="FFFFFF"/>
                </a:solidFill>
                <a:effectLst/>
                <a:uLnTx/>
                <a:uFillTx/>
                <a:latin typeface="Gill Sans MT"/>
                <a:ea typeface="+mn-ea"/>
                <a:cs typeface="+mn-cs"/>
              </a:rPr>
            </a:br>
            <a:r>
              <a:rPr kumimoji="0" lang="en-US" sz="3600" b="1" i="0" u="none" strike="noStrike" kern="1200" cap="none" spc="0" normalizeH="0" baseline="0" noProof="0" dirty="0">
                <a:ln>
                  <a:noFill/>
                </a:ln>
                <a:solidFill>
                  <a:srgbClr val="FFFFFF"/>
                </a:solidFill>
                <a:effectLst/>
                <a:uLnTx/>
                <a:uFillTx/>
                <a:latin typeface="Gill Sans MT"/>
                <a:ea typeface="+mn-ea"/>
                <a:cs typeface="+mn-cs"/>
              </a:rPr>
              <a:t> a first-class concern in consumer devices</a:t>
            </a:r>
          </a:p>
        </p:txBody>
      </p:sp>
    </p:spTree>
    <p:extLst>
      <p:ext uri="{BB962C8B-B14F-4D97-AF65-F5344CB8AC3E}">
        <p14:creationId xmlns:p14="http://schemas.microsoft.com/office/powerpoint/2010/main" val="273056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210800" cy="914400"/>
          </a:xfrm>
        </p:spPr>
        <p:txBody>
          <a:bodyPr/>
          <a:lstStyle/>
          <a:p>
            <a:r>
              <a:rPr lang="en-US" sz="3700" dirty="0"/>
              <a:t>Popular Google Consumer Workloads</a:t>
            </a:r>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39778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6" grpId="0"/>
      <p:bldP spid="17" grpId="0"/>
      <p:bldP spid="30"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sp>
        <p:nvSpPr>
          <p:cNvPr id="2" name="Title 1"/>
          <p:cNvSpPr>
            <a:spLocks noGrp="1"/>
          </p:cNvSpPr>
          <p:nvPr>
            <p:ph type="title"/>
          </p:nvPr>
        </p:nvSpPr>
        <p:spPr>
          <a:xfrm>
            <a:off x="-152400" y="0"/>
            <a:ext cx="9144000" cy="914400"/>
          </a:xfrm>
        </p:spPr>
        <p:txBody>
          <a:bodyPr/>
          <a:lstStyle/>
          <a:p>
            <a:r>
              <a:rPr lang="en-US" dirty="0"/>
              <a:t>Energy Cost of Data Movement</a:t>
            </a:r>
          </a:p>
        </p:txBody>
      </p:sp>
      <p:sp>
        <p:nvSpPr>
          <p:cNvPr id="3" name="Content Placeholder 2"/>
          <p:cNvSpPr>
            <a:spLocks noGrp="1"/>
          </p:cNvSpPr>
          <p:nvPr>
            <p:ph idx="1"/>
          </p:nvPr>
        </p:nvSpPr>
        <p:spPr>
          <a:xfrm>
            <a:off x="-4724400" y="914400"/>
            <a:ext cx="2057400" cy="5486400"/>
          </a:xfrm>
        </p:spPr>
        <p:txBody>
          <a:bodyPr>
            <a:normAutofit/>
          </a:bodyPr>
          <a:lstStyle/>
          <a:p>
            <a:pPr marL="914400" lvl="2" indent="0">
              <a:buNone/>
            </a:pPr>
            <a:endParaRPr lang="en-US" sz="2000" dirty="0">
              <a:cs typeface="Adobe Garamond Pro"/>
            </a:endParaRPr>
          </a:p>
          <a:p>
            <a:pPr lvl="1"/>
            <a:endParaRPr lang="en-US" sz="2400" dirty="0">
              <a:cs typeface="Adobe Garamond Pro"/>
            </a:endParaRPr>
          </a:p>
        </p:txBody>
      </p:sp>
      <p:pic>
        <p:nvPicPr>
          <p:cNvPr id="9" name="Picture 8"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3" name="TextBox 12"/>
          <p:cNvSpPr txBox="1"/>
          <p:nvPr/>
        </p:nvSpPr>
        <p:spPr>
          <a:xfrm>
            <a:off x="3276600" y="2219980"/>
            <a:ext cx="3276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Gill Sans MT"/>
                <a:ea typeface="+mn-ea"/>
                <a:cs typeface="+mn-cs"/>
              </a:rPr>
              <a:t>Data Movement</a:t>
            </a:r>
          </a:p>
        </p:txBody>
      </p:sp>
      <p:cxnSp>
        <p:nvCxnSpPr>
          <p:cNvPr id="29" name="Straight Arrow Connector 28"/>
          <p:cNvCxnSpPr/>
          <p:nvPr/>
        </p:nvCxnSpPr>
        <p:spPr>
          <a:xfrm flipH="1">
            <a:off x="3276600" y="2743200"/>
            <a:ext cx="1600200" cy="8382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876800" y="2743200"/>
            <a:ext cx="0" cy="9144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876800" y="2743200"/>
            <a:ext cx="1828800" cy="762000"/>
          </a:xfrm>
          <a:prstGeom prst="straightConnector1">
            <a:avLst/>
          </a:prstGeom>
          <a:ln w="44450" cmpd="sng">
            <a:solidFill>
              <a:schemeClr val="accent2"/>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066800"/>
            <a:ext cx="9144000" cy="1031051"/>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100" b="1" i="0" u="none" strike="noStrike" kern="1200" cap="none" spc="0" normalizeH="0" baseline="0" noProof="0" dirty="0">
                <a:ln>
                  <a:noFill/>
                </a:ln>
                <a:solidFill>
                  <a:srgbClr val="1F497D"/>
                </a:solidFill>
                <a:effectLst/>
                <a:uLnTx/>
                <a:uFillTx/>
                <a:latin typeface="Gill Sans MT"/>
                <a:ea typeface="+mn-ea"/>
                <a:cs typeface="+mn-cs"/>
              </a:rPr>
              <a:t>1</a:t>
            </a:r>
            <a:r>
              <a:rPr kumimoji="0" lang="en-US" sz="3100" b="1" i="0" u="none" strike="noStrike" kern="1200" cap="none" spc="0" normalizeH="0" baseline="30000" noProof="0" dirty="0">
                <a:ln>
                  <a:noFill/>
                </a:ln>
                <a:solidFill>
                  <a:srgbClr val="1F497D"/>
                </a:solidFill>
                <a:effectLst/>
                <a:uLnTx/>
                <a:uFillTx/>
                <a:latin typeface="Gill Sans MT"/>
                <a:ea typeface="+mn-ea"/>
                <a:cs typeface="+mn-cs"/>
              </a:rPr>
              <a:t>st</a:t>
            </a:r>
            <a:r>
              <a:rPr kumimoji="0" lang="en-US" sz="3100" b="1" i="0" u="none" strike="noStrike" kern="1200" cap="none" spc="0" normalizeH="0" baseline="0" noProof="0" dirty="0">
                <a:ln>
                  <a:noFill/>
                </a:ln>
                <a:solidFill>
                  <a:srgbClr val="1F497D"/>
                </a:solidFill>
                <a:effectLst/>
                <a:uLnTx/>
                <a:uFillTx/>
                <a:latin typeface="Gill Sans MT"/>
                <a:ea typeface="+mn-ea"/>
                <a:cs typeface="+mn-cs"/>
              </a:rPr>
              <a:t> key observation</a:t>
            </a:r>
            <a:r>
              <a:rPr kumimoji="0" lang="en-US" sz="3000" b="1" i="0" u="none" strike="noStrike" kern="1200" cap="none" spc="0" normalizeH="0" baseline="0" noProof="0" dirty="0">
                <a:ln>
                  <a:noFill/>
                </a:ln>
                <a:solidFill>
                  <a:srgbClr val="1F497D"/>
                </a:solidFill>
                <a:effectLst/>
                <a:uLnTx/>
                <a:uFillTx/>
                <a:latin typeface="Gill Sans MT"/>
                <a:ea typeface="+mn-ea"/>
                <a:cs typeface="+mn-cs"/>
              </a:rPr>
              <a:t>: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62.7%</a:t>
            </a:r>
            <a:r>
              <a:rPr kumimoji="0" lang="en-US" sz="3000" b="1" i="0" u="none" strike="noStrike" kern="1200" cap="none" spc="0" normalizeH="0" baseline="0" noProof="0" dirty="0">
                <a:ln>
                  <a:noFill/>
                </a:ln>
                <a:solidFill>
                  <a:prstClr val="black"/>
                </a:solidFill>
                <a:effectLst/>
                <a:uLnTx/>
                <a:uFillTx/>
                <a:latin typeface="Gill Sans MT"/>
                <a:ea typeface="+mn-ea"/>
                <a:cs typeface="+mn-cs"/>
              </a:rPr>
              <a:t> of the total system energy is spent on </a:t>
            </a:r>
            <a:r>
              <a:rPr kumimoji="0" lang="en-US" sz="30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33" name="Rectangle 32"/>
          <p:cNvSpPr/>
          <p:nvPr/>
        </p:nvSpPr>
        <p:spPr>
          <a:xfrm>
            <a:off x="0" y="5257800"/>
            <a:ext cx="9144000" cy="538609"/>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Potential solution</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a:t>
            </a:r>
            <a:r>
              <a:rPr kumimoji="0" lang="en-US" sz="2900" b="1" i="0" u="none" strike="noStrike" kern="1200" cap="none" spc="0" normalizeH="0" baseline="0" noProof="0" dirty="0">
                <a:ln>
                  <a:noFill/>
                </a:ln>
                <a:solidFill>
                  <a:prstClr val="black"/>
                </a:solidFill>
                <a:effectLst/>
                <a:uLnTx/>
                <a:uFillTx/>
                <a:latin typeface="Gill Sans MT"/>
                <a:ea typeface="+mn-ea"/>
                <a:cs typeface="+mn-cs"/>
              </a:rPr>
              <a:t> move computation </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close to data</a:t>
            </a:r>
            <a:endParaRPr kumimoji="0" lang="en-US" sz="29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39" name="Rectangle 38"/>
          <p:cNvSpPr/>
          <p:nvPr/>
        </p:nvSpPr>
        <p:spPr>
          <a:xfrm>
            <a:off x="0" y="5943600"/>
            <a:ext cx="9144000" cy="538609"/>
          </a:xfrm>
          <a:prstGeom prst="rect">
            <a:avLst/>
          </a:prstGeom>
          <a:solidFill>
            <a:srgbClr val="800000"/>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prstClr val="white"/>
                </a:solidFill>
                <a:effectLst/>
                <a:uLnTx/>
                <a:uFillTx/>
                <a:latin typeface="Gill Sans MT"/>
                <a:ea typeface="+mn-ea"/>
                <a:cs typeface="+mn-cs"/>
              </a:rPr>
              <a:t>Challenge: limited area and energy budget</a:t>
            </a:r>
          </a:p>
        </p:txBody>
      </p:sp>
      <p:sp>
        <p:nvSpPr>
          <p:cNvPr id="19" name="TextBox 18"/>
          <p:cNvSpPr txBox="1"/>
          <p:nvPr/>
        </p:nvSpPr>
        <p:spPr>
          <a:xfrm>
            <a:off x="5239748" y="4648200"/>
            <a:ext cx="398045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Processing-In-Memory (PIM)</a:t>
            </a:r>
          </a:p>
        </p:txBody>
      </p:sp>
      <p:grpSp>
        <p:nvGrpSpPr>
          <p:cNvPr id="31" name="Group 30"/>
          <p:cNvGrpSpPr/>
          <p:nvPr/>
        </p:nvGrpSpPr>
        <p:grpSpPr>
          <a:xfrm>
            <a:off x="914400" y="2514603"/>
            <a:ext cx="7620001" cy="2133597"/>
            <a:chOff x="914399" y="1295401"/>
            <a:chExt cx="7620001" cy="2514599"/>
          </a:xfrm>
        </p:grpSpPr>
        <p:grpSp>
          <p:nvGrpSpPr>
            <p:cNvPr id="7" name="Group 6"/>
            <p:cNvGrpSpPr/>
            <p:nvPr/>
          </p:nvGrpSpPr>
          <p:grpSpPr>
            <a:xfrm>
              <a:off x="914399" y="1295401"/>
              <a:ext cx="7620001" cy="2514599"/>
              <a:chOff x="914400" y="1340069"/>
              <a:chExt cx="7218947" cy="3034861"/>
            </a:xfrm>
          </p:grpSpPr>
          <p:sp>
            <p:nvSpPr>
              <p:cNvPr id="22" name="TextBox 21"/>
              <p:cNvSpPr txBox="1"/>
              <p:nvPr/>
            </p:nvSpPr>
            <p:spPr>
              <a:xfrm>
                <a:off x="914400" y="1340069"/>
                <a:ext cx="8976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Gill Sans MT"/>
                    <a:ea typeface="+mn-ea"/>
                    <a:cs typeface="+mn-cs"/>
                  </a:rPr>
                  <a:t>SoC</a:t>
                </a:r>
                <a:endParaRPr kumimoji="0" lang="en-US" sz="2400" b="1" i="0" u="none" strike="noStrike" kern="1200" cap="none" spc="0" normalizeH="0" baseline="0" noProof="0" dirty="0">
                  <a:ln>
                    <a:noFill/>
                  </a:ln>
                  <a:solidFill>
                    <a:prstClr val="black"/>
                  </a:solidFill>
                  <a:effectLst/>
                  <a:uLnTx/>
                  <a:uFillTx/>
                  <a:latin typeface="Gill Sans MT"/>
                  <a:ea typeface="+mn-ea"/>
                  <a:cs typeface="+mn-cs"/>
                </a:endParaRPr>
              </a:p>
            </p:txBody>
          </p:sp>
          <p:grpSp>
            <p:nvGrpSpPr>
              <p:cNvPr id="18" name="Group 17"/>
              <p:cNvGrpSpPr/>
              <p:nvPr/>
            </p:nvGrpSpPr>
            <p:grpSpPr>
              <a:xfrm>
                <a:off x="1066800" y="1707931"/>
                <a:ext cx="7066547" cy="2666999"/>
                <a:chOff x="1066800" y="1707931"/>
                <a:chExt cx="7066547" cy="2666999"/>
              </a:xfrm>
            </p:grpSpPr>
            <p:sp>
              <p:nvSpPr>
                <p:cNvPr id="10" name="Rounded Rectangle 9"/>
                <p:cNvSpPr/>
                <p:nvPr/>
              </p:nvSpPr>
              <p:spPr>
                <a:xfrm>
                  <a:off x="6858000" y="1707931"/>
                  <a:ext cx="1275347" cy="2666999"/>
                </a:xfrm>
                <a:prstGeom prst="roundRect">
                  <a:avLst/>
                </a:prstGeom>
                <a:solidFill>
                  <a:schemeClr val="tx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a:ea typeface="+mn-ea"/>
                      <a:cs typeface="+mn-cs"/>
                    </a:rPr>
                    <a:t>DRAM</a:t>
                  </a:r>
                  <a:endParaRPr kumimoji="0" lang="en-US" sz="1800" b="1" i="0" u="none" strike="noStrike" kern="1200" cap="none" spc="0" normalizeH="0" baseline="0" noProof="0" dirty="0">
                    <a:ln>
                      <a:noFill/>
                    </a:ln>
                    <a:solidFill>
                      <a:prstClr val="white"/>
                    </a:solidFill>
                    <a:effectLst/>
                    <a:uLnTx/>
                    <a:uFillTx/>
                    <a:latin typeface="Gill Sans MT"/>
                    <a:ea typeface="+mn-ea"/>
                    <a:cs typeface="+mn-cs"/>
                  </a:endParaRPr>
                </a:p>
              </p:txBody>
            </p:sp>
            <p:sp>
              <p:nvSpPr>
                <p:cNvPr id="17" name="Rounded Rectangle 16"/>
                <p:cNvSpPr/>
                <p:nvPr/>
              </p:nvSpPr>
              <p:spPr>
                <a:xfrm>
                  <a:off x="1066800" y="2133600"/>
                  <a:ext cx="5105400" cy="1904999"/>
                </a:xfrm>
                <a:prstGeom prst="roundRect">
                  <a:avLst/>
                </a:prstGeom>
                <a:solidFill>
                  <a:schemeClr val="lt1">
                    <a:alpha val="0"/>
                  </a:schemeClr>
                </a:solidFill>
                <a:ln w="38100"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sp>
              <p:nvSpPr>
                <p:cNvPr id="23" name="Rounded Rectangle 22"/>
                <p:cNvSpPr/>
                <p:nvPr/>
              </p:nvSpPr>
              <p:spPr>
                <a:xfrm>
                  <a:off x="5101390" y="2423945"/>
                  <a:ext cx="577516" cy="1462256"/>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L2</a:t>
                  </a:r>
                  <a:endParaRPr kumimoji="0" lang="en-US" sz="1600" b="1" i="0" u="none" strike="noStrike" kern="1200" cap="none" spc="0" normalizeH="0" baseline="0" noProof="0" dirty="0">
                    <a:ln>
                      <a:noFill/>
                    </a:ln>
                    <a:solidFill>
                      <a:prstClr val="black"/>
                    </a:solidFill>
                    <a:effectLst/>
                    <a:uLnTx/>
                    <a:uFillTx/>
                    <a:latin typeface="Gill Sans MT"/>
                    <a:ea typeface="+mn-ea"/>
                    <a:cs typeface="+mn-cs"/>
                  </a:endParaRPr>
                </a:p>
              </p:txBody>
            </p:sp>
            <p:cxnSp>
              <p:nvCxnSpPr>
                <p:cNvPr id="25" name="Straight Arrow Connector 24"/>
                <p:cNvCxnSpPr/>
                <p:nvPr/>
              </p:nvCxnSpPr>
              <p:spPr>
                <a:xfrm flipH="1">
                  <a:off x="2907632" y="3179378"/>
                  <a:ext cx="533400" cy="0"/>
                </a:xfrm>
                <a:prstGeom prst="straightConnector1">
                  <a:avLst/>
                </a:prstGeom>
                <a:noFill/>
                <a:ln w="57150" cap="flat" cmpd="sng" algn="ctr">
                  <a:solidFill>
                    <a:srgbClr val="000000"/>
                  </a:solidFill>
                  <a:prstDash val="solid"/>
                  <a:miter lim="800000"/>
                  <a:headEnd type="triangle"/>
                  <a:tailEnd type="triangle"/>
                </a:ln>
                <a:effectLst/>
              </p:spPr>
            </p:cxnSp>
            <p:sp>
              <p:nvSpPr>
                <p:cNvPr id="28" name="Rounded Rectangle 27"/>
                <p:cNvSpPr/>
                <p:nvPr/>
              </p:nvSpPr>
              <p:spPr>
                <a:xfrm>
                  <a:off x="3581400" y="2640721"/>
                  <a:ext cx="509337" cy="1090451"/>
                </a:xfrm>
                <a:prstGeom prst="roundRect">
                  <a:avLst/>
                </a:prstGeom>
                <a:solidFill>
                  <a:srgbClr val="8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L1</a:t>
                  </a:r>
                  <a:endParaRPr kumimoji="0" lang="en-US" sz="105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38" name="Group 37"/>
                <p:cNvGrpSpPr/>
                <p:nvPr/>
              </p:nvGrpSpPr>
              <p:grpSpPr>
                <a:xfrm>
                  <a:off x="1219199" y="2488322"/>
                  <a:ext cx="1447799" cy="1042280"/>
                  <a:chOff x="3276600" y="1116722"/>
                  <a:chExt cx="1098981" cy="1042280"/>
                </a:xfrm>
              </p:grpSpPr>
              <p:sp>
                <p:nvSpPr>
                  <p:cNvPr id="21" name="Rounded Rectangle 20"/>
                  <p:cNvSpPr/>
                  <p:nvPr/>
                </p:nvSpPr>
                <p:spPr>
                  <a:xfrm>
                    <a:off x="3276600" y="11167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6" name="Rounded Rectangle 35"/>
                  <p:cNvSpPr/>
                  <p:nvPr/>
                </p:nvSpPr>
                <p:spPr>
                  <a:xfrm>
                    <a:off x="3429000" y="12691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1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7" name="Rounded Rectangle 36"/>
                  <p:cNvSpPr/>
                  <p:nvPr/>
                </p:nvSpPr>
                <p:spPr>
                  <a:xfrm>
                    <a:off x="3581400" y="1421522"/>
                    <a:ext cx="794181"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8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44" name="Straight Arrow Connector 43"/>
                <p:cNvCxnSpPr/>
                <p:nvPr/>
              </p:nvCxnSpPr>
              <p:spPr>
                <a:xfrm flipH="1">
                  <a:off x="4162927" y="3179378"/>
                  <a:ext cx="838200" cy="0"/>
                </a:xfrm>
                <a:prstGeom prst="straightConnector1">
                  <a:avLst/>
                </a:prstGeom>
                <a:noFill/>
                <a:ln w="63500" cap="flat" cmpd="sng" algn="ctr">
                  <a:solidFill>
                    <a:schemeClr val="tx1"/>
                  </a:solidFill>
                  <a:prstDash val="solid"/>
                  <a:miter lim="800000"/>
                  <a:headEnd type="triangle"/>
                  <a:tailEnd type="triangle"/>
                </a:ln>
                <a:effectLst/>
              </p:spPr>
            </p:cxnSp>
          </p:grpSp>
          <p:sp>
            <p:nvSpPr>
              <p:cNvPr id="46" name="Rounded Rectangle 45"/>
              <p:cNvSpPr/>
              <p:nvPr/>
            </p:nvSpPr>
            <p:spPr>
              <a:xfrm>
                <a:off x="1773145" y="2993692"/>
                <a:ext cx="1046255" cy="737480"/>
              </a:xfrm>
              <a:prstGeom prst="roundRect">
                <a:avLst/>
              </a:prstGeom>
              <a:solidFill>
                <a:schemeClr val="bg2">
                  <a:lumMod val="5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Gill Sans MT"/>
                    <a:ea typeface="+mn-ea"/>
                    <a:cs typeface="+mn-cs"/>
                  </a:rPr>
                  <a:t>CPU</a:t>
                </a:r>
                <a:endParaRPr kumimoji="0" lang="en-US" sz="1200" b="1" i="0" u="none" strike="noStrike" kern="1200" cap="none" spc="0" normalizeH="0" baseline="0" noProof="0" dirty="0">
                  <a:ln>
                    <a:noFill/>
                  </a:ln>
                  <a:solidFill>
                    <a:srgbClr val="000000"/>
                  </a:solidFill>
                  <a:effectLst/>
                  <a:uLnTx/>
                  <a:uFillTx/>
                  <a:latin typeface="Gill Sans MT"/>
                  <a:ea typeface="+mn-ea"/>
                  <a:cs typeface="+mn-cs"/>
                </a:endParaRPr>
              </a:p>
            </p:txBody>
          </p:sp>
        </p:grpSp>
        <p:cxnSp>
          <p:nvCxnSpPr>
            <p:cNvPr id="40" name="Straight Arrow Connector 39"/>
            <p:cNvCxnSpPr/>
            <p:nvPr/>
          </p:nvCxnSpPr>
          <p:spPr>
            <a:xfrm flipH="1">
              <a:off x="6019800" y="2819400"/>
              <a:ext cx="1066798" cy="2720"/>
            </a:xfrm>
            <a:prstGeom prst="straightConnector1">
              <a:avLst/>
            </a:prstGeom>
            <a:noFill/>
            <a:ln w="88900" cap="flat" cmpd="sng" algn="ctr">
              <a:solidFill>
                <a:schemeClr val="tx1"/>
              </a:solidFill>
              <a:prstDash val="solid"/>
              <a:miter lim="800000"/>
              <a:headEnd type="triangle"/>
              <a:tailEnd type="triangle"/>
            </a:ln>
            <a:effectLst/>
          </p:spPr>
        </p:cxnSp>
      </p:grpSp>
      <p:sp>
        <p:nvSpPr>
          <p:cNvPr id="34" name="Rounded Rectangle 33"/>
          <p:cNvSpPr/>
          <p:nvPr/>
        </p:nvSpPr>
        <p:spPr>
          <a:xfrm>
            <a:off x="6705600" y="4114800"/>
            <a:ext cx="1295400" cy="533400"/>
          </a:xfrm>
          <a:prstGeom prst="roundRect">
            <a:avLst/>
          </a:prstGeom>
          <a:solidFill>
            <a:srgbClr val="948A5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Gill Sans MT"/>
                <a:ea typeface="+mn-ea"/>
                <a:cs typeface="+mn-cs"/>
              </a:rPr>
              <a:t>Compute Unit </a:t>
            </a:r>
          </a:p>
        </p:txBody>
      </p:sp>
    </p:spTree>
    <p:extLst>
      <p:ext uri="{BB962C8B-B14F-4D97-AF65-F5344CB8AC3E}">
        <p14:creationId xmlns:p14="http://schemas.microsoft.com/office/powerpoint/2010/main" val="272192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5" grpId="0" animBg="1"/>
      <p:bldP spid="33" grpId="0"/>
      <p:bldP spid="39" grpId="0" animBg="1"/>
      <p:bldP spid="19" grpId="0"/>
      <p:bldP spid="3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134600" cy="914400"/>
          </a:xfrm>
        </p:spPr>
        <p:txBody>
          <a:bodyPr/>
          <a:lstStyle/>
          <a:p>
            <a:r>
              <a:rPr lang="en-US" sz="3700" dirty="0"/>
              <a:t>Using PIM to Reduce Data Movement</a:t>
            </a:r>
          </a:p>
        </p:txBody>
      </p:sp>
      <p:pic>
        <p:nvPicPr>
          <p:cNvPr id="26" name="Picture 2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4" name="Slide Number Placeholder 3"/>
          <p:cNvSpPr>
            <a:spLocks noGrp="1"/>
          </p:cNvSpPr>
          <p:nvPr>
            <p:ph type="sldNum" sz="quarter" idx="12"/>
          </p:nvPr>
        </p:nvSpPr>
        <p:spPr>
          <a:xfrm>
            <a:off x="7288306" y="6495871"/>
            <a:ext cx="1828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5</a:t>
            </a:r>
          </a:p>
        </p:txBody>
      </p:sp>
      <p:sp>
        <p:nvSpPr>
          <p:cNvPr id="6" name="Rectangle 5"/>
          <p:cNvSpPr/>
          <p:nvPr/>
        </p:nvSpPr>
        <p:spPr>
          <a:xfrm>
            <a:off x="0" y="1072515"/>
            <a:ext cx="9144000" cy="984885"/>
          </a:xfrm>
          <a:prstGeom prst="rect">
            <a:avLst/>
          </a:prstGeom>
          <a:solidFill>
            <a:schemeClr val="accent6">
              <a:lumMod val="20000"/>
              <a:lumOff val="80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900" b="1" i="0" u="none" strike="noStrike" kern="1200" cap="none" spc="0" normalizeH="0" baseline="0" noProof="0" dirty="0">
                <a:ln>
                  <a:noFill/>
                </a:ln>
                <a:solidFill>
                  <a:srgbClr val="1F497D"/>
                </a:solidFill>
                <a:effectLst/>
                <a:uLnTx/>
                <a:uFillTx/>
                <a:latin typeface="Gill Sans MT"/>
                <a:ea typeface="+mn-ea"/>
                <a:cs typeface="+mn-cs"/>
              </a:rPr>
              <a:t>2</a:t>
            </a:r>
            <a:r>
              <a:rPr kumimoji="0" lang="en-US" sz="2900" b="1" i="0" u="none" strike="noStrike" kern="1200" cap="none" spc="0" normalizeH="0" baseline="30000" noProof="0" dirty="0">
                <a:ln>
                  <a:noFill/>
                </a:ln>
                <a:solidFill>
                  <a:srgbClr val="1F497D"/>
                </a:solidFill>
                <a:effectLst/>
                <a:uLnTx/>
                <a:uFillTx/>
                <a:latin typeface="Gill Sans MT"/>
                <a:ea typeface="+mn-ea"/>
                <a:cs typeface="+mn-cs"/>
              </a:rPr>
              <a:t>nd</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key observation: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a</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significant fraction of the</a:t>
            </a:r>
            <a:br>
              <a:rPr kumimoji="0" lang="en-US" sz="2900" b="1" i="0" u="none" strike="noStrike" kern="1200" cap="none" spc="0" normalizeH="0" baseline="0" noProof="0" dirty="0">
                <a:ln>
                  <a:noFill/>
                </a:ln>
                <a:solidFill>
                  <a:prstClr val="black"/>
                </a:solidFill>
                <a:effectLst/>
                <a:uLnTx/>
                <a:uFillTx/>
                <a:latin typeface="Gill Sans MT"/>
                <a:ea typeface="+mn-ea"/>
                <a:cs typeface="+mn-cs"/>
              </a:rPr>
            </a:br>
            <a:r>
              <a:rPr kumimoji="0" lang="en-US" sz="2900" b="1" i="0" u="none" strike="noStrike" kern="1200" cap="none" spc="0" normalizeH="0" baseline="0" noProof="0" dirty="0">
                <a:ln>
                  <a:noFill/>
                </a:ln>
                <a:solidFill>
                  <a:prstClr val="black"/>
                </a:solidFill>
                <a:effectLst/>
                <a:uLnTx/>
                <a:uFillTx/>
                <a:latin typeface="Gill Sans MT"/>
                <a:ea typeface="+mn-ea"/>
                <a:cs typeface="+mn-cs"/>
              </a:rPr>
              <a:t> </a:t>
            </a:r>
            <a:r>
              <a:rPr kumimoji="0" lang="en-US" sz="2900" b="1" i="0" u="none" strike="noStrike" kern="1200" cap="none" spc="0" normalizeH="0" baseline="0" noProof="0" dirty="0">
                <a:ln>
                  <a:noFill/>
                </a:ln>
                <a:solidFill>
                  <a:srgbClr val="C00000"/>
                </a:solidFill>
                <a:effectLst/>
                <a:uLnTx/>
                <a:uFillTx/>
                <a:latin typeface="Gill Sans MT"/>
                <a:ea typeface="+mn-ea"/>
                <a:cs typeface="+mn-cs"/>
              </a:rPr>
              <a:t>data movement</a:t>
            </a:r>
            <a:r>
              <a:rPr kumimoji="0" lang="en-US" sz="2900" b="1" i="0" u="none" strike="noStrike" kern="1200" cap="none" spc="0" normalizeH="0" baseline="0" noProof="0" dirty="0">
                <a:ln>
                  <a:noFill/>
                </a:ln>
                <a:solidFill>
                  <a:srgbClr val="FF0000"/>
                </a:solidFill>
                <a:effectLst/>
                <a:uLnTx/>
                <a:uFillTx/>
                <a:latin typeface="Gill Sans MT"/>
                <a:ea typeface="+mn-ea"/>
                <a:cs typeface="+mn-cs"/>
              </a:rPr>
              <a:t> </a:t>
            </a:r>
            <a:r>
              <a:rPr kumimoji="0" lang="en-US" sz="2900" b="1" i="0" u="none" strike="noStrike" kern="1200" cap="none" spc="0" normalizeH="0" baseline="0" noProof="0" dirty="0">
                <a:ln>
                  <a:noFill/>
                </a:ln>
                <a:solidFill>
                  <a:prstClr val="black"/>
                </a:solidFill>
                <a:effectLst/>
                <a:uLnTx/>
                <a:uFillTx/>
                <a:latin typeface="Gill Sans MT"/>
                <a:ea typeface="+mn-ea"/>
                <a:cs typeface="+mn-cs"/>
              </a:rPr>
              <a:t>often comes from</a:t>
            </a:r>
            <a:r>
              <a:rPr kumimoji="0" lang="en-US" sz="2900" b="1" i="0" u="none" strike="noStrike" kern="1200" cap="none" spc="0" normalizeH="0" baseline="0" noProof="0" dirty="0">
                <a:ln>
                  <a:noFill/>
                </a:ln>
                <a:solidFill>
                  <a:srgbClr val="0000FF"/>
                </a:solidFill>
                <a:effectLst/>
                <a:uLnTx/>
                <a:uFillTx/>
                <a:latin typeface="Gill Sans MT"/>
                <a:ea typeface="+mn-ea"/>
                <a:cs typeface="+mn-cs"/>
              </a:rPr>
              <a:t> </a:t>
            </a:r>
            <a:r>
              <a:rPr kumimoji="0" lang="en-US" sz="2900" b="1" i="0" u="none" strike="noStrike" kern="1200" cap="none" spc="0" normalizeH="0" baseline="0" noProof="0" dirty="0">
                <a:ln>
                  <a:noFill/>
                </a:ln>
                <a:solidFill>
                  <a:srgbClr val="1F497D"/>
                </a:solidFill>
                <a:effectLst/>
                <a:uLnTx/>
                <a:uFillTx/>
                <a:latin typeface="Gill Sans MT"/>
                <a:ea typeface="+mn-ea"/>
                <a:cs typeface="+mn-cs"/>
              </a:rPr>
              <a:t>simple functions</a:t>
            </a:r>
          </a:p>
        </p:txBody>
      </p:sp>
      <p:sp>
        <p:nvSpPr>
          <p:cNvPr id="16" name="Rounded Rectangle 15"/>
          <p:cNvSpPr/>
          <p:nvPr/>
        </p:nvSpPr>
        <p:spPr>
          <a:xfrm>
            <a:off x="1905000" y="4358045"/>
            <a:ext cx="1524000" cy="740152"/>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Gill Sans MT"/>
                <a:ea typeface="+mn-ea"/>
                <a:cs typeface="+mn-cs"/>
              </a:rPr>
              <a:t>PIM Core</a:t>
            </a:r>
          </a:p>
        </p:txBody>
      </p:sp>
      <p:grpSp>
        <p:nvGrpSpPr>
          <p:cNvPr id="17" name="Group 16"/>
          <p:cNvGrpSpPr/>
          <p:nvPr/>
        </p:nvGrpSpPr>
        <p:grpSpPr>
          <a:xfrm>
            <a:off x="4648200" y="4259997"/>
            <a:ext cx="2667000" cy="914400"/>
            <a:chOff x="5562600" y="3276600"/>
            <a:chExt cx="2438400" cy="990600"/>
          </a:xfrm>
        </p:grpSpPr>
        <p:sp>
          <p:nvSpPr>
            <p:cNvPr id="23" name="Rounded Rectangle 22"/>
            <p:cNvSpPr/>
            <p:nvPr/>
          </p:nvSpPr>
          <p:spPr>
            <a:xfrm>
              <a:off x="5562600" y="32766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4" name="Rounded Rectangle 23"/>
            <p:cNvSpPr/>
            <p:nvPr/>
          </p:nvSpPr>
          <p:spPr>
            <a:xfrm>
              <a:off x="5715000" y="34290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sp>
          <p:nvSpPr>
            <p:cNvPr id="25" name="Rounded Rectangle 24"/>
            <p:cNvSpPr/>
            <p:nvPr/>
          </p:nvSpPr>
          <p:spPr>
            <a:xfrm>
              <a:off x="5867400" y="3581400"/>
              <a:ext cx="2133600" cy="685800"/>
            </a:xfrm>
            <a:prstGeom prst="roundRect">
              <a:avLst/>
            </a:prstGeom>
            <a:solidFill>
              <a:srgbClr val="4A886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Gill Sans MT"/>
                  <a:ea typeface="+mn-ea"/>
                  <a:cs typeface="+mn-cs"/>
                </a:rPr>
                <a:t>PIM Accelerator</a:t>
              </a:r>
            </a:p>
          </p:txBody>
        </p:sp>
      </p:grpSp>
      <p:sp>
        <p:nvSpPr>
          <p:cNvPr id="66" name="Rectangle 65"/>
          <p:cNvSpPr/>
          <p:nvPr/>
        </p:nvSpPr>
        <p:spPr>
          <a:xfrm>
            <a:off x="0" y="2231648"/>
            <a:ext cx="90678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We can design lightweight logic to implement</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these </a:t>
            </a:r>
            <a:r>
              <a:rPr kumimoji="0" lang="en-US" sz="2600" b="1" i="1" u="sng" strike="noStrike" kern="1200" cap="none" spc="0" normalizeH="0" baseline="0" noProof="0" dirty="0">
                <a:ln>
                  <a:noFill/>
                </a:ln>
                <a:solidFill>
                  <a:prstClr val="black"/>
                </a:solidFill>
                <a:effectLst/>
                <a:uLnTx/>
                <a:uFillTx/>
                <a:latin typeface="Gill Sans MT"/>
                <a:ea typeface="+mn-ea"/>
                <a:cs typeface="+mn-cs"/>
              </a:rPr>
              <a:t>simple functions</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in </a:t>
            </a:r>
            <a:r>
              <a:rPr kumimoji="0" lang="en-US" sz="2600" b="1" i="0" u="none" strike="noStrike" kern="1200" cap="none" spc="0" normalizeH="0" baseline="0" noProof="0" dirty="0">
                <a:ln>
                  <a:noFill/>
                </a:ln>
                <a:solidFill>
                  <a:srgbClr val="0000FF"/>
                </a:solidFill>
                <a:effectLst/>
                <a:uLnTx/>
                <a:uFillTx/>
                <a:latin typeface="Gill Sans MT"/>
                <a:ea typeface="+mn-ea"/>
                <a:cs typeface="+mn-cs"/>
              </a:rPr>
              <a:t>memory</a:t>
            </a:r>
          </a:p>
        </p:txBody>
      </p:sp>
      <p:sp>
        <p:nvSpPr>
          <p:cNvPr id="36" name="Rectangle 35"/>
          <p:cNvSpPr/>
          <p:nvPr/>
        </p:nvSpPr>
        <p:spPr>
          <a:xfrm>
            <a:off x="990600" y="3429000"/>
            <a:ext cx="32766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embedded</a:t>
            </a:r>
            <a:br>
              <a:rPr kumimoji="0" lang="en-US" sz="2300" b="1" i="0" u="none" strike="noStrike" kern="1200" cap="none" spc="0" normalizeH="0" baseline="0" noProof="0" dirty="0">
                <a:ln>
                  <a:noFill/>
                </a:ln>
                <a:solidFill>
                  <a:srgbClr val="006600"/>
                </a:solidFill>
                <a:effectLst/>
                <a:uLnTx/>
                <a:uFillTx/>
                <a:latin typeface="Gill Sans MT"/>
                <a:ea typeface="+mn-ea"/>
                <a:cs typeface="+mn-cs"/>
              </a:rPr>
            </a:br>
            <a:r>
              <a:rPr kumimoji="0" lang="en-US" sz="2300" b="1" i="0" u="none" strike="noStrike" kern="1200" cap="none" spc="0" normalizeH="0" baseline="0" noProof="0" dirty="0">
                <a:ln>
                  <a:noFill/>
                </a:ln>
                <a:solidFill>
                  <a:srgbClr val="006600"/>
                </a:solidFill>
                <a:effectLst/>
                <a:uLnTx/>
                <a:uFillTx/>
                <a:latin typeface="Gill Sans MT"/>
                <a:ea typeface="+mn-ea"/>
                <a:cs typeface="+mn-cs"/>
              </a:rPr>
              <a:t> low-power core</a:t>
            </a:r>
          </a:p>
        </p:txBody>
      </p:sp>
      <p:sp>
        <p:nvSpPr>
          <p:cNvPr id="38" name="Rectangle 37"/>
          <p:cNvSpPr/>
          <p:nvPr/>
        </p:nvSpPr>
        <p:spPr>
          <a:xfrm>
            <a:off x="4114800" y="3429000"/>
            <a:ext cx="335280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srgbClr val="006600"/>
                </a:solidFill>
                <a:effectLst/>
                <a:uLnTx/>
                <a:uFillTx/>
                <a:latin typeface="Gill Sans MT"/>
                <a:ea typeface="+mn-ea"/>
                <a:cs typeface="+mn-cs"/>
              </a:rPr>
              <a:t>Small fixed-function accelerators</a:t>
            </a:r>
          </a:p>
        </p:txBody>
      </p:sp>
      <p:sp>
        <p:nvSpPr>
          <p:cNvPr id="39" name="Rectangle 38"/>
          <p:cNvSpPr/>
          <p:nvPr/>
        </p:nvSpPr>
        <p:spPr>
          <a:xfrm>
            <a:off x="0" y="5446693"/>
            <a:ext cx="9144000" cy="954107"/>
          </a:xfrm>
          <a:prstGeom prst="rect">
            <a:avLst/>
          </a:prstGeom>
          <a:solidFill>
            <a:schemeClr val="tx2">
              <a:lumMod val="75000"/>
            </a:schemeClr>
          </a:solid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Gill Sans MT"/>
                <a:ea typeface="+mn-ea"/>
                <a:cs typeface="+mn-cs"/>
              </a:rPr>
              <a:t>Offloading to PIM logic reduces energy and improves performance, on average, by 55.4% and 54.2%</a:t>
            </a:r>
          </a:p>
        </p:txBody>
      </p:sp>
    </p:spTree>
    <p:extLst>
      <p:ext uri="{BB962C8B-B14F-4D97-AF65-F5344CB8AC3E}">
        <p14:creationId xmlns:p14="http://schemas.microsoft.com/office/powerpoint/2010/main" val="273776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66" grpId="0"/>
      <p:bldP spid="36" grpId="0"/>
      <p:bldP spid="38" grpId="0"/>
      <p:bldP spid="3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10210800" cy="914400"/>
          </a:xfrm>
        </p:spPr>
        <p:txBody>
          <a:bodyPr/>
          <a:lstStyle/>
          <a:p>
            <a:r>
              <a:rPr lang="en-US" sz="4000" dirty="0"/>
              <a:t>Workload Analysis</a:t>
            </a:r>
            <a:endParaRPr lang="en-US" sz="3700" dirty="0"/>
          </a:p>
        </p:txBody>
      </p:sp>
      <p:sp>
        <p:nvSpPr>
          <p:cNvPr id="3" name="Content Placeholder 2"/>
          <p:cNvSpPr>
            <a:spLocks noGrp="1"/>
          </p:cNvSpPr>
          <p:nvPr>
            <p:ph idx="1"/>
          </p:nvPr>
        </p:nvSpPr>
        <p:spPr>
          <a:xfrm>
            <a:off x="152400" y="1066800"/>
            <a:ext cx="8839200" cy="5638800"/>
          </a:xfrm>
        </p:spPr>
        <p:txBody>
          <a:bodyPr>
            <a:normAutofit/>
          </a:bodyPr>
          <a:lstStyle/>
          <a:p>
            <a:pPr lvl="1"/>
            <a:endParaRPr lang="en-US" sz="2000" dirty="0">
              <a:solidFill>
                <a:srgbClr val="595959"/>
              </a:solidFill>
            </a:endParaRPr>
          </a:p>
          <a:p>
            <a:pPr lvl="1"/>
            <a:endParaRPr lang="en-US" sz="2400" dirty="0">
              <a:solidFill>
                <a:schemeClr val="tx2"/>
              </a:solidFill>
            </a:endParaRPr>
          </a:p>
          <a:p>
            <a:pPr marL="342900" lvl="1" indent="-342900">
              <a:buFont typeface="Arial" pitchFamily="34" charset="0"/>
              <a:buChar char="•"/>
            </a:pPr>
            <a:endParaRPr lang="en-US" sz="2400" u="sng" dirty="0">
              <a:solidFill>
                <a:schemeClr val="tx2"/>
              </a:solidFill>
            </a:endParaRPr>
          </a:p>
          <a:p>
            <a:pPr lvl="1"/>
            <a:endParaRPr lang="en-US" sz="2000" dirty="0">
              <a:solidFill>
                <a:srgbClr val="595959"/>
              </a:solidFill>
            </a:endParaRPr>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2D8F13-174C-467F-9D40-7DDEF70CAB8C}" type="slidenum">
              <a:rPr kumimoji="0" lang="en-US" sz="2400" b="1" i="0" u="none" strike="noStrike" kern="1200" cap="none" spc="0" normalizeH="0" baseline="0" noProof="0" smtClean="0">
                <a:ln>
                  <a:noFill/>
                </a:ln>
                <a:solidFill>
                  <a:srgbClr val="0070C0"/>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2400" b="1" i="0" u="none" strike="noStrike" kern="1200" cap="none" spc="0" normalizeH="0" baseline="0" noProof="0">
              <a:ln>
                <a:noFill/>
              </a:ln>
              <a:solidFill>
                <a:srgbClr val="0070C0"/>
              </a:solidFill>
              <a:effectLst/>
              <a:uLnTx/>
              <a:uFillTx/>
              <a:latin typeface="Gill Sans MT"/>
              <a:ea typeface="+mn-ea"/>
              <a:cs typeface="+mn-cs"/>
            </a:endParaRP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5" name="Rectangle 4"/>
          <p:cNvSpPr/>
          <p:nvPr/>
        </p:nvSpPr>
        <p:spPr>
          <a:xfrm>
            <a:off x="533400" y="2433935"/>
            <a:ext cx="31242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ill Sans MT"/>
                <a:ea typeface="+mn-ea"/>
                <a:cs typeface="+mn-cs"/>
              </a:rPr>
              <a:t>Chrome</a:t>
            </a:r>
            <a:endParaRPr kumimoji="0" lang="en-US" sz="2800" b="1" i="0" u="none" strike="noStrike" kern="1200" cap="none" spc="0" normalizeH="0" baseline="0" noProof="0" dirty="0">
              <a:ln>
                <a:noFill/>
              </a:ln>
              <a:solidFill>
                <a:prstClr val="black"/>
              </a:solidFill>
              <a:effectLst/>
              <a:uLnTx/>
              <a:uFillTx/>
              <a:latin typeface="Gill Sans MT"/>
              <a:ea typeface="+mn-ea"/>
              <a:cs typeface="+mn-cs"/>
            </a:endParaRPr>
          </a:p>
        </p:txBody>
      </p:sp>
      <p:sp>
        <p:nvSpPr>
          <p:cNvPr id="9" name="TextBox 8"/>
          <p:cNvSpPr txBox="1"/>
          <p:nvPr/>
        </p:nvSpPr>
        <p:spPr>
          <a:xfrm>
            <a:off x="381000" y="2967335"/>
            <a:ext cx="3886200" cy="461665"/>
          </a:xfrm>
          <a:prstGeom prst="rect">
            <a:avLst/>
          </a:prstGeom>
          <a:noFill/>
        </p:spPr>
        <p:txBody>
          <a:bodyPr wrap="square" rtlCol="0">
            <a:spAutoFit/>
          </a:bodyP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web browser</a:t>
            </a: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
        <p:nvSpPr>
          <p:cNvPr id="11" name="TextBox 10"/>
          <p:cNvSpPr txBox="1"/>
          <p:nvPr/>
        </p:nvSpPr>
        <p:spPr>
          <a:xfrm>
            <a:off x="4267200" y="2463224"/>
            <a:ext cx="4267200" cy="5847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0000"/>
                </a:solidFill>
                <a:effectLst/>
                <a:uLnTx/>
                <a:uFillTx/>
                <a:latin typeface="Gill Sans MT"/>
                <a:ea typeface="+mn-ea"/>
                <a:cs typeface="+mn-cs"/>
              </a:rPr>
              <a:t>TensorFlow</a:t>
            </a:r>
            <a:r>
              <a:rPr kumimoji="0" lang="en-US" sz="3200" b="1" i="0" u="none" strike="noStrike" kern="1200" cap="none" spc="0" normalizeH="0" baseline="0" noProof="0" dirty="0">
                <a:ln>
                  <a:noFill/>
                </a:ln>
                <a:solidFill>
                  <a:srgbClr val="000000"/>
                </a:solidFill>
                <a:effectLst/>
                <a:uLnTx/>
                <a:uFillTx/>
                <a:latin typeface="Gill Sans MT"/>
                <a:ea typeface="+mn-ea"/>
                <a:cs typeface="+mn-cs"/>
              </a:rPr>
              <a:t> Mobile</a:t>
            </a: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sp>
        <p:nvSpPr>
          <p:cNvPr id="12" name="TextBox 11"/>
          <p:cNvSpPr txBox="1"/>
          <p:nvPr/>
        </p:nvSpPr>
        <p:spPr>
          <a:xfrm>
            <a:off x="3810000" y="2979003"/>
            <a:ext cx="52578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machine learning framework</a:t>
            </a:r>
            <a:endParaRPr kumimoji="0" lang="en-US" sz="2400" b="0" i="0" u="none" strike="noStrike" kern="1200" cap="none" spc="0" normalizeH="0" baseline="0" noProof="0" dirty="0">
              <a:ln>
                <a:noFill/>
              </a:ln>
              <a:solidFill>
                <a:srgbClr val="595959"/>
              </a:solidFill>
              <a:effectLst/>
              <a:uLnTx/>
              <a:uFillTx/>
              <a:latin typeface="Gill Sans MT"/>
              <a:ea typeface="+mn-ea"/>
              <a:cs typeface="+mn-cs"/>
            </a:endParaRPr>
          </a:p>
        </p:txBody>
      </p:sp>
      <p:sp>
        <p:nvSpPr>
          <p:cNvPr id="16" name="Rectangle 15"/>
          <p:cNvSpPr/>
          <p:nvPr/>
        </p:nvSpPr>
        <p:spPr>
          <a:xfrm>
            <a:off x="-76200" y="5334000"/>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Playback</a:t>
            </a:r>
          </a:p>
        </p:txBody>
      </p:sp>
      <p:sp>
        <p:nvSpPr>
          <p:cNvPr id="17" name="TextBox 16"/>
          <p:cNvSpPr txBox="1"/>
          <p:nvPr/>
        </p:nvSpPr>
        <p:spPr>
          <a:xfrm>
            <a:off x="127000" y="5943600"/>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pic>
        <p:nvPicPr>
          <p:cNvPr id="13" name="Picture 12"/>
          <p:cNvPicPr>
            <a:picLocks noChangeAspect="1"/>
          </p:cNvPicPr>
          <p:nvPr/>
        </p:nvPicPr>
        <p:blipFill>
          <a:blip r:embed="rId4"/>
          <a:stretch>
            <a:fillRect/>
          </a:stretch>
        </p:blipFill>
        <p:spPr>
          <a:xfrm>
            <a:off x="1752600" y="1290935"/>
            <a:ext cx="1066800" cy="1066800"/>
          </a:xfrm>
          <a:prstGeom prst="rect">
            <a:avLst/>
          </a:prstGeom>
        </p:spPr>
      </p:pic>
      <p:pic>
        <p:nvPicPr>
          <p:cNvPr id="14" name="Picture 13"/>
          <p:cNvPicPr>
            <a:picLocks noChangeAspect="1"/>
          </p:cNvPicPr>
          <p:nvPr/>
        </p:nvPicPr>
        <p:blipFill>
          <a:blip r:embed="rId5"/>
          <a:stretch>
            <a:fillRect/>
          </a:stretch>
        </p:blipFill>
        <p:spPr>
          <a:xfrm>
            <a:off x="5791200" y="1205370"/>
            <a:ext cx="1081655" cy="1156830"/>
          </a:xfrm>
          <a:prstGeom prst="rect">
            <a:avLst/>
          </a:prstGeom>
        </p:spPr>
      </p:pic>
      <p:sp>
        <p:nvSpPr>
          <p:cNvPr id="19" name="Rectangle 18"/>
          <p:cNvSpPr/>
          <p:nvPr/>
        </p:nvSpPr>
        <p:spPr>
          <a:xfrm>
            <a:off x="6096000" y="3769051"/>
            <a:ext cx="3505200" cy="492443"/>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a:ln>
                <a:noFill/>
              </a:ln>
              <a:solidFill>
                <a:srgbClr val="000000"/>
              </a:solidFill>
              <a:effectLst/>
              <a:uLnTx/>
              <a:uFillTx/>
              <a:latin typeface="Gill Sans MT"/>
              <a:ea typeface="+mn-ea"/>
              <a:cs typeface="+mn-cs"/>
            </a:endParaRPr>
          </a:p>
        </p:txBody>
      </p:sp>
      <p:grpSp>
        <p:nvGrpSpPr>
          <p:cNvPr id="10" name="Group 9"/>
          <p:cNvGrpSpPr/>
          <p:nvPr/>
        </p:nvGrpSpPr>
        <p:grpSpPr>
          <a:xfrm>
            <a:off x="1371600" y="4191000"/>
            <a:ext cx="1600200" cy="1219200"/>
            <a:chOff x="5867400" y="2936553"/>
            <a:chExt cx="2057400" cy="1447800"/>
          </a:xfrm>
        </p:grpSpPr>
        <p:pic>
          <p:nvPicPr>
            <p:cNvPr id="31" name="Picture 30"/>
            <p:cNvPicPr>
              <a:picLocks noChangeAspect="1"/>
            </p:cNvPicPr>
            <p:nvPr/>
          </p:nvPicPr>
          <p:blipFill>
            <a:blip r:embed="rId6"/>
            <a:stretch>
              <a:fillRect/>
            </a:stretch>
          </p:blipFill>
          <p:spPr>
            <a:xfrm>
              <a:off x="6096000" y="3927153"/>
              <a:ext cx="431470" cy="457200"/>
            </a:xfrm>
            <a:prstGeom prst="rect">
              <a:avLst/>
            </a:prstGeom>
          </p:spPr>
        </p:pic>
        <p:pic>
          <p:nvPicPr>
            <p:cNvPr id="24" name="Picture 23"/>
            <p:cNvPicPr>
              <a:picLocks noChangeAspect="1"/>
            </p:cNvPicPr>
            <p:nvPr/>
          </p:nvPicPr>
          <p:blipFill>
            <a:blip r:embed="rId7"/>
            <a:stretch>
              <a:fillRect/>
            </a:stretch>
          </p:blipFill>
          <p:spPr>
            <a:xfrm>
              <a:off x="6553200" y="3984544"/>
              <a:ext cx="1295400" cy="325214"/>
            </a:xfrm>
            <a:prstGeom prst="rect">
              <a:avLst/>
            </a:prstGeom>
          </p:spPr>
        </p:pic>
        <p:pic>
          <p:nvPicPr>
            <p:cNvPr id="8" name="Picture 7"/>
            <p:cNvPicPr>
              <a:picLocks noChangeAspect="1"/>
            </p:cNvPicPr>
            <p:nvPr/>
          </p:nvPicPr>
          <p:blipFill>
            <a:blip r:embed="rId8"/>
            <a:stretch>
              <a:fillRect/>
            </a:stretch>
          </p:blipFill>
          <p:spPr>
            <a:xfrm>
              <a:off x="5867400" y="2936553"/>
              <a:ext cx="2057400" cy="935088"/>
            </a:xfrm>
            <a:prstGeom prst="rect">
              <a:avLst/>
            </a:prstGeom>
          </p:spPr>
        </p:pic>
      </p:grpSp>
      <p:grpSp>
        <p:nvGrpSpPr>
          <p:cNvPr id="25" name="Group 24"/>
          <p:cNvGrpSpPr/>
          <p:nvPr/>
        </p:nvGrpSpPr>
        <p:grpSpPr>
          <a:xfrm>
            <a:off x="5638800" y="4234696"/>
            <a:ext cx="1676400" cy="1219200"/>
            <a:chOff x="5867400" y="2936553"/>
            <a:chExt cx="2057400" cy="1447800"/>
          </a:xfrm>
        </p:grpSpPr>
        <p:pic>
          <p:nvPicPr>
            <p:cNvPr id="26" name="Picture 25"/>
            <p:cNvPicPr>
              <a:picLocks noChangeAspect="1"/>
            </p:cNvPicPr>
            <p:nvPr/>
          </p:nvPicPr>
          <p:blipFill>
            <a:blip r:embed="rId6"/>
            <a:stretch>
              <a:fillRect/>
            </a:stretch>
          </p:blipFill>
          <p:spPr>
            <a:xfrm>
              <a:off x="6096000" y="3927153"/>
              <a:ext cx="431470" cy="457200"/>
            </a:xfrm>
            <a:prstGeom prst="rect">
              <a:avLst/>
            </a:prstGeom>
          </p:spPr>
        </p:pic>
        <p:pic>
          <p:nvPicPr>
            <p:cNvPr id="27" name="Picture 26"/>
            <p:cNvPicPr>
              <a:picLocks noChangeAspect="1"/>
            </p:cNvPicPr>
            <p:nvPr/>
          </p:nvPicPr>
          <p:blipFill>
            <a:blip r:embed="rId7"/>
            <a:stretch>
              <a:fillRect/>
            </a:stretch>
          </p:blipFill>
          <p:spPr>
            <a:xfrm>
              <a:off x="6553200" y="3984544"/>
              <a:ext cx="1295400" cy="325214"/>
            </a:xfrm>
            <a:prstGeom prst="rect">
              <a:avLst/>
            </a:prstGeom>
          </p:spPr>
        </p:pic>
        <p:pic>
          <p:nvPicPr>
            <p:cNvPr id="28" name="Picture 27"/>
            <p:cNvPicPr>
              <a:picLocks noChangeAspect="1"/>
            </p:cNvPicPr>
            <p:nvPr/>
          </p:nvPicPr>
          <p:blipFill>
            <a:blip r:embed="rId8"/>
            <a:stretch>
              <a:fillRect/>
            </a:stretch>
          </p:blipFill>
          <p:spPr>
            <a:xfrm>
              <a:off x="5867400" y="2936553"/>
              <a:ext cx="2057400" cy="935088"/>
            </a:xfrm>
            <a:prstGeom prst="rect">
              <a:avLst/>
            </a:prstGeom>
          </p:spPr>
        </p:pic>
      </p:grpSp>
      <p:sp>
        <p:nvSpPr>
          <p:cNvPr id="30" name="Rectangle 29"/>
          <p:cNvSpPr/>
          <p:nvPr/>
        </p:nvSpPr>
        <p:spPr>
          <a:xfrm>
            <a:off x="4191000" y="5352872"/>
            <a:ext cx="4114800" cy="584776"/>
          </a:xfrm>
          <a:prstGeom prst="rect">
            <a:avLst/>
          </a:prstGeom>
        </p:spPr>
        <p:txBody>
          <a:bodyPr wrap="square">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Gill Sans MT"/>
                <a:ea typeface="+mn-ea"/>
                <a:cs typeface="+mn-cs"/>
              </a:rPr>
              <a:t>Video Capture</a:t>
            </a:r>
          </a:p>
        </p:txBody>
      </p:sp>
      <p:sp>
        <p:nvSpPr>
          <p:cNvPr id="32" name="TextBox 31"/>
          <p:cNvSpPr txBox="1"/>
          <p:nvPr/>
        </p:nvSpPr>
        <p:spPr>
          <a:xfrm>
            <a:off x="4318000" y="5962472"/>
            <a:ext cx="42926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95959"/>
                </a:solidFill>
                <a:effectLst/>
                <a:uLnTx/>
                <a:uFillTx/>
                <a:latin typeface="Gill Sans MT"/>
                <a:ea typeface="+mn-ea"/>
                <a:cs typeface="+mn-cs"/>
              </a:rPr>
              <a:t>Google’s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video codec</a:t>
            </a:r>
            <a:r>
              <a:rPr kumimoji="0" lang="en-US" sz="2400" b="1" i="0" u="none" strike="noStrike" kern="1200" cap="none" spc="0" normalizeH="0" baseline="0" noProof="0" dirty="0">
                <a:ln>
                  <a:noFill/>
                </a:ln>
                <a:solidFill>
                  <a:srgbClr val="595959"/>
                </a:solidFill>
                <a:effectLst/>
                <a:uLnTx/>
                <a:uFillTx/>
                <a:latin typeface="Gill Sans MT"/>
                <a:ea typeface="+mn-ea"/>
                <a:cs typeface="+mn-cs"/>
              </a:rPr>
              <a:t> </a:t>
            </a:r>
            <a:br>
              <a:rPr kumimoji="0" lang="en-US" sz="2400" b="1" i="0" u="none" strike="noStrike" kern="1200" cap="none" spc="0" normalizeH="0" baseline="0" noProof="0" dirty="0">
                <a:ln>
                  <a:noFill/>
                </a:ln>
                <a:solidFill>
                  <a:srgbClr val="595959"/>
                </a:solidFill>
                <a:effectLst/>
                <a:uLnTx/>
                <a:uFillTx/>
                <a:latin typeface="Gill Sans MT"/>
                <a:ea typeface="+mn-ea"/>
                <a:cs typeface="+mn-cs"/>
              </a:rPr>
            </a:br>
            <a:endParaRPr kumimoji="0" lang="en-US" sz="2400" b="1" i="0" u="none" strike="noStrike" kern="1200" cap="none" spc="0" normalizeH="0" baseline="0" noProof="0" dirty="0">
              <a:ln>
                <a:noFill/>
              </a:ln>
              <a:solidFill>
                <a:srgbClr val="0000FF"/>
              </a:solidFill>
              <a:effectLst/>
              <a:uLnTx/>
              <a:uFillTx/>
              <a:latin typeface="Gill Sans MT"/>
              <a:ea typeface="+mn-ea"/>
              <a:cs typeface="+mn-cs"/>
            </a:endParaRPr>
          </a:p>
        </p:txBody>
      </p:sp>
    </p:spTree>
    <p:extLst>
      <p:ext uri="{BB962C8B-B14F-4D97-AF65-F5344CB8AC3E}">
        <p14:creationId xmlns:p14="http://schemas.microsoft.com/office/powerpoint/2010/main" val="408875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6" grpId="0"/>
      <p:bldP spid="17" grpId="0"/>
      <p:bldP spid="30" grpId="0"/>
      <p:bldP spid="3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err="1"/>
              <a:t>TensorFlow</a:t>
            </a:r>
            <a:r>
              <a:rPr lang="en-US" dirty="0"/>
              <a:t> Mobile</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34</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pic>
        <p:nvPicPr>
          <p:cNvPr id="13" name="Picture 12"/>
          <p:cNvPicPr>
            <a:picLocks noChangeAspect="1"/>
          </p:cNvPicPr>
          <p:nvPr/>
        </p:nvPicPr>
        <p:blipFill>
          <a:blip r:embed="rId4"/>
          <a:stretch>
            <a:fillRect/>
          </a:stretch>
        </p:blipFill>
        <p:spPr>
          <a:xfrm>
            <a:off x="4038600" y="762000"/>
            <a:ext cx="914400" cy="977950"/>
          </a:xfrm>
          <a:prstGeom prst="rect">
            <a:avLst/>
          </a:prstGeom>
        </p:spPr>
      </p:pic>
      <p:sp>
        <p:nvSpPr>
          <p:cNvPr id="5" name="Rectangle 4"/>
          <p:cNvSpPr/>
          <p:nvPr/>
        </p:nvSpPr>
        <p:spPr>
          <a:xfrm>
            <a:off x="0" y="3505200"/>
            <a:ext cx="9144000" cy="892552"/>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none" strike="noStrike" kern="1200" cap="none" spc="0" normalizeH="0" baseline="0" noProof="0" dirty="0">
                <a:ln>
                  <a:noFill/>
                </a:ln>
                <a:solidFill>
                  <a:srgbClr val="C00000"/>
                </a:solidFill>
                <a:effectLst/>
                <a:uLnTx/>
                <a:uFillTx/>
                <a:latin typeface="Gill Sans MT"/>
                <a:ea typeface="+mn-ea"/>
                <a:cs typeface="+mn-cs"/>
              </a:rPr>
              <a:t>57.3%</a:t>
            </a:r>
            <a:r>
              <a:rPr kumimoji="0" lang="en-US" sz="2600" b="1" i="0" u="none" strike="noStrike" kern="1200" cap="none" spc="0" normalizeH="0" baseline="0" noProof="0" dirty="0">
                <a:ln>
                  <a:noFill/>
                </a:ln>
                <a:solidFill>
                  <a:prstClr val="black"/>
                </a:solidFill>
                <a:effectLst/>
                <a:uLnTx/>
                <a:uFillTx/>
                <a:latin typeface="Gill Sans MT"/>
                <a:ea typeface="+mn-ea"/>
                <a:cs typeface="+mn-cs"/>
              </a:rPr>
              <a:t> of the inference energy is spent on</a:t>
            </a:r>
            <a:br>
              <a:rPr kumimoji="0" lang="en-US" sz="2600" b="1" i="0" u="none" strike="noStrike" kern="1200" cap="none" spc="0" normalizeH="0" baseline="0" noProof="0" dirty="0">
                <a:ln>
                  <a:noFill/>
                </a:ln>
                <a:solidFill>
                  <a:prstClr val="black"/>
                </a:solidFill>
                <a:effectLst/>
                <a:uLnTx/>
                <a:uFillTx/>
                <a:latin typeface="Gill Sans MT"/>
                <a:ea typeface="+mn-ea"/>
                <a:cs typeface="+mn-cs"/>
              </a:rPr>
            </a:br>
            <a:r>
              <a:rPr kumimoji="0" lang="en-US" sz="2600" b="1" i="0" u="none" strike="noStrike" kern="1200" cap="none" spc="0" normalizeH="0" baseline="0" noProof="0" dirty="0">
                <a:ln>
                  <a:noFill/>
                </a:ln>
                <a:solidFill>
                  <a:prstClr val="black"/>
                </a:solidFill>
                <a:effectLst/>
                <a:uLnTx/>
                <a:uFillTx/>
                <a:latin typeface="Gill Sans MT"/>
                <a:ea typeface="+mn-ea"/>
                <a:cs typeface="+mn-cs"/>
              </a:rPr>
              <a:t> </a:t>
            </a:r>
            <a:r>
              <a:rPr kumimoji="0" lang="en-US" sz="2600" b="1" i="0" u="sng" strike="noStrike" kern="1200" cap="none" spc="0" normalizeH="0" baseline="0" noProof="0" dirty="0">
                <a:ln>
                  <a:noFill/>
                </a:ln>
                <a:solidFill>
                  <a:srgbClr val="C00000"/>
                </a:solidFill>
                <a:effectLst/>
                <a:uLnTx/>
                <a:uFillTx/>
                <a:latin typeface="Gill Sans MT"/>
                <a:ea typeface="+mn-ea"/>
                <a:cs typeface="+mn-cs"/>
              </a:rPr>
              <a:t>data movement</a:t>
            </a:r>
            <a:endParaRPr kumimoji="0" lang="en-US" sz="2600" b="1" i="0" u="sng" strike="noStrike" kern="1200" cap="none" spc="0" normalizeH="0" baseline="0" noProof="0" dirty="0">
              <a:ln>
                <a:noFill/>
              </a:ln>
              <a:solidFill>
                <a:prstClr val="black"/>
              </a:solidFill>
              <a:effectLst/>
              <a:uLnTx/>
              <a:uFillTx/>
              <a:latin typeface="Gill Sans MT"/>
              <a:ea typeface="+mn-ea"/>
              <a:cs typeface="+mn-cs"/>
            </a:endParaRPr>
          </a:p>
        </p:txBody>
      </p:sp>
      <p:sp>
        <p:nvSpPr>
          <p:cNvPr id="14" name="Rectangle 13"/>
          <p:cNvSpPr/>
          <p:nvPr/>
        </p:nvSpPr>
        <p:spPr>
          <a:xfrm>
            <a:off x="0" y="4938355"/>
            <a:ext cx="9144000" cy="830997"/>
          </a:xfrm>
          <a:prstGeom prst="rect">
            <a:avLst/>
          </a:prstGeom>
          <a:solidFill>
            <a:srgbClr val="E4E4E4"/>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54.4%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sng" strike="noStrike" kern="1200" cap="none" spc="0" normalizeH="0" baseline="0" noProof="0" dirty="0">
                <a:ln>
                  <a:noFill/>
                </a:ln>
                <a:solidFill>
                  <a:srgbClr val="0000FF"/>
                </a:solidFill>
                <a:effectLst/>
                <a:uLnTx/>
                <a:uFillTx/>
                <a:latin typeface="Gill Sans MT"/>
                <a:ea typeface="+mn-ea"/>
                <a:cs typeface="+mn-cs"/>
              </a:rPr>
              <a:t>packing/unpacking</a:t>
            </a:r>
            <a:r>
              <a:rPr kumimoji="0" lang="en-US" sz="2400" b="1" i="0" u="sng"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sng" strike="noStrike" kern="1200" cap="none" spc="0" normalizeH="0" baseline="0" noProof="0" dirty="0">
                <a:ln>
                  <a:noFill/>
                </a:ln>
                <a:solidFill>
                  <a:srgbClr val="0000FF"/>
                </a:solidFill>
                <a:effectLst/>
                <a:uLnTx/>
                <a:uFillTx/>
                <a:latin typeface="Gill Sans MT"/>
                <a:ea typeface="+mn-ea"/>
                <a:cs typeface="+mn-cs"/>
              </a:rPr>
              <a:t>quantization</a:t>
            </a:r>
          </a:p>
        </p:txBody>
      </p:sp>
      <p:cxnSp>
        <p:nvCxnSpPr>
          <p:cNvPr id="30" name="Straight Arrow Connector 29"/>
          <p:cNvCxnSpPr/>
          <p:nvPr/>
        </p:nvCxnSpPr>
        <p:spPr>
          <a:xfrm>
            <a:off x="4495800" y="4473952"/>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676400" y="1828800"/>
            <a:ext cx="5638800" cy="1066800"/>
            <a:chOff x="1676400" y="2057400"/>
            <a:chExt cx="5638800" cy="1066800"/>
          </a:xfrm>
        </p:grpSpPr>
        <p:grpSp>
          <p:nvGrpSpPr>
            <p:cNvPr id="68" name="Group 67"/>
            <p:cNvGrpSpPr/>
            <p:nvPr/>
          </p:nvGrpSpPr>
          <p:grpSpPr>
            <a:xfrm>
              <a:off x="3657600" y="2057400"/>
              <a:ext cx="1600200" cy="1066800"/>
              <a:chOff x="3505200" y="1143000"/>
              <a:chExt cx="1828800" cy="1143000"/>
            </a:xfrm>
          </p:grpSpPr>
          <p:sp>
            <p:nvSpPr>
              <p:cNvPr id="67" name="Rounded Rectangle 66"/>
              <p:cNvSpPr/>
              <p:nvPr/>
            </p:nvSpPr>
            <p:spPr>
              <a:xfrm>
                <a:off x="3505200" y="1143000"/>
                <a:ext cx="1828800" cy="1143000"/>
              </a:xfrm>
              <a:prstGeom prst="roundRect">
                <a:avLst/>
              </a:prstGeom>
              <a:solidFill>
                <a:schemeClr val="lt1">
                  <a:alpha val="0"/>
                </a:schemeClr>
              </a:solidFill>
              <a:ln w="28575" cmpd="sng">
                <a:solidFill>
                  <a:srgbClr val="0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a:ea typeface="+mn-ea"/>
                  <a:cs typeface="+mn-cs"/>
                </a:endParaRPr>
              </a:p>
            </p:txBody>
          </p:sp>
          <p:pic>
            <p:nvPicPr>
              <p:cNvPr id="66" name="Picture 65"/>
              <p:cNvPicPr>
                <a:picLocks noChangeAspect="1"/>
              </p:cNvPicPr>
              <p:nvPr/>
            </p:nvPicPr>
            <p:blipFill>
              <a:blip r:embed="rId5"/>
              <a:stretch>
                <a:fillRect/>
              </a:stretch>
            </p:blipFill>
            <p:spPr>
              <a:xfrm>
                <a:off x="3581400" y="1188143"/>
                <a:ext cx="1650486" cy="1097857"/>
              </a:xfrm>
              <a:prstGeom prst="rect">
                <a:avLst/>
              </a:prstGeom>
            </p:spPr>
          </p:pic>
        </p:grpSp>
        <p:cxnSp>
          <p:nvCxnSpPr>
            <p:cNvPr id="69" name="Straight Arrow Connector 68"/>
            <p:cNvCxnSpPr/>
            <p:nvPr/>
          </p:nvCxnSpPr>
          <p:spPr>
            <a:xfrm flipV="1">
              <a:off x="2057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1676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endParaRPr kumimoji="0" lang="en-US" sz="2000" b="1" i="0" u="sng" strike="noStrike" kern="1200" cap="none" spc="0" normalizeH="0" baseline="0" noProof="0" dirty="0">
                <a:ln>
                  <a:noFill/>
                </a:ln>
                <a:solidFill>
                  <a:prstClr val="black"/>
                </a:solidFill>
                <a:effectLst/>
                <a:uLnTx/>
                <a:uFillTx/>
                <a:latin typeface="Gill Sans MT"/>
                <a:ea typeface="+mn-ea"/>
                <a:cs typeface="+mn-cs"/>
              </a:endParaRPr>
            </a:p>
          </p:txBody>
        </p:sp>
        <p:cxnSp>
          <p:nvCxnSpPr>
            <p:cNvPr id="40" name="Straight Arrow Connector 39"/>
            <p:cNvCxnSpPr/>
            <p:nvPr/>
          </p:nvCxnSpPr>
          <p:spPr>
            <a:xfrm>
              <a:off x="5486400" y="2731532"/>
              <a:ext cx="1371600" cy="11668"/>
            </a:xfrm>
            <a:prstGeom prst="straightConnector1">
              <a:avLst/>
            </a:prstGeom>
            <a:ln w="38100" cmpd="sng">
              <a:solidFill>
                <a:schemeClr val="tx1"/>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5105400" y="22098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Prediction</a:t>
              </a:r>
              <a:endParaRPr kumimoji="0" lang="en-US" sz="1800" b="1" i="0" u="sng" strike="noStrike" kern="1200" cap="none" spc="0" normalizeH="0" baseline="0" noProof="0" dirty="0">
                <a:ln>
                  <a:noFill/>
                </a:ln>
                <a:solidFill>
                  <a:prstClr val="black"/>
                </a:solidFill>
                <a:effectLst/>
                <a:uLnTx/>
                <a:uFillTx/>
                <a:latin typeface="Gill Sans MT"/>
                <a:ea typeface="+mn-ea"/>
                <a:cs typeface="+mn-cs"/>
              </a:endParaRPr>
            </a:p>
          </p:txBody>
        </p:sp>
      </p:grpSp>
    </p:spTree>
    <p:extLst>
      <p:ext uri="{BB962C8B-B14F-4D97-AF65-F5344CB8AC3E}">
        <p14:creationId xmlns:p14="http://schemas.microsoft.com/office/powerpoint/2010/main" val="5209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Packing</a:t>
            </a:r>
          </a:p>
        </p:txBody>
      </p:sp>
      <p:sp>
        <p:nvSpPr>
          <p:cNvPr id="3" name="Content Placeholder 2"/>
          <p:cNvSpPr>
            <a:spLocks noGrp="1"/>
          </p:cNvSpPr>
          <p:nvPr>
            <p:ph idx="1"/>
          </p:nvPr>
        </p:nvSpPr>
        <p:spPr>
          <a:xfrm>
            <a:off x="152400" y="9144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533400" y="1926848"/>
            <a:ext cx="8077200" cy="89255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srgbClr val="1F497D"/>
                </a:solidFill>
                <a:effectLst/>
                <a:uLnTx/>
                <a:uFillTx/>
                <a:latin typeface="Gill Sans MT"/>
                <a:ea typeface="+mn-ea"/>
                <a:cs typeface="+mn-cs"/>
              </a:rPr>
              <a:t>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Reorders</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elements of matrices to minimize </a:t>
            </a:r>
            <a:br>
              <a:rPr kumimoji="0" lang="en-US" sz="2500" b="1" i="0" u="none" strike="noStrike" kern="1200" cap="none" spc="0" normalizeH="0" baseline="0" noProof="0" dirty="0">
                <a:ln>
                  <a:noFill/>
                </a:ln>
                <a:solidFill>
                  <a:prstClr val="black"/>
                </a:solidFill>
                <a:effectLst/>
                <a:uLnTx/>
                <a:uFillTx/>
                <a:latin typeface="Gill Sans MT"/>
                <a:ea typeface="+mn-ea"/>
                <a:cs typeface="+mn-cs"/>
              </a:rPr>
            </a:br>
            <a:r>
              <a:rPr kumimoji="0" lang="en-US" sz="2500" b="1" i="0" u="none" strike="noStrike" kern="1200" cap="none" spc="0" normalizeH="0" baseline="0" noProof="0" dirty="0">
                <a:ln>
                  <a:noFill/>
                </a:ln>
                <a:solidFill>
                  <a:srgbClr val="C00000"/>
                </a:solidFill>
                <a:effectLst/>
                <a:uLnTx/>
                <a:uFillTx/>
                <a:latin typeface="Gill Sans MT"/>
                <a:ea typeface="+mn-ea"/>
                <a:cs typeface="+mn-cs"/>
              </a:rPr>
              <a:t>cache misses </a:t>
            </a:r>
            <a:r>
              <a:rPr kumimoji="0" lang="en-US" sz="2500" b="1" i="0" u="none" strike="noStrike" kern="1200" cap="none" spc="0" normalizeH="0" baseline="0" noProof="0" dirty="0">
                <a:ln>
                  <a:noFill/>
                </a:ln>
                <a:solidFill>
                  <a:prstClr val="black"/>
                </a:solidFill>
                <a:effectLst/>
                <a:uLnTx/>
                <a:uFillTx/>
                <a:latin typeface="Gill Sans MT"/>
                <a:ea typeface="+mn-ea"/>
                <a:cs typeface="+mn-cs"/>
              </a:rPr>
              <a:t>during </a:t>
            </a:r>
            <a:r>
              <a:rPr kumimoji="0" lang="en-US" sz="2500" b="1" i="0" u="none" strike="noStrike" kern="1200" cap="none" spc="0" normalizeH="0" baseline="0" noProof="0" dirty="0">
                <a:ln>
                  <a:noFill/>
                </a:ln>
                <a:solidFill>
                  <a:srgbClr val="0000FF"/>
                </a:solidFill>
                <a:effectLst/>
                <a:uLnTx/>
                <a:uFillTx/>
                <a:latin typeface="Gill Sans MT"/>
                <a:ea typeface="+mn-ea"/>
                <a:cs typeface="+mn-cs"/>
              </a:rPr>
              <a:t>matrix multiplication</a:t>
            </a:r>
          </a:p>
        </p:txBody>
      </p:sp>
      <p:sp>
        <p:nvSpPr>
          <p:cNvPr id="20" name="Rectangle 19"/>
          <p:cNvSpPr/>
          <p:nvPr/>
        </p:nvSpPr>
        <p:spPr>
          <a:xfrm>
            <a:off x="-76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40%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31%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 inference</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 execution time </a:t>
            </a:r>
          </a:p>
        </p:txBody>
      </p:sp>
      <p:sp>
        <p:nvSpPr>
          <p:cNvPr id="21" name="Rectangle 20"/>
          <p:cNvSpPr/>
          <p:nvPr/>
        </p:nvSpPr>
        <p:spPr>
          <a:xfrm>
            <a:off x="4648200" y="3352800"/>
            <a:ext cx="4724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F497D"/>
                </a:solidFill>
                <a:effectLst/>
                <a:uLnTx/>
                <a:uFillTx/>
                <a:latin typeface="Gill Sans MT"/>
                <a:ea typeface="+mn-ea"/>
                <a:cs typeface="+mn-cs"/>
              </a:rPr>
              <a:t>Packing’s</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accounts for up to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35.3%</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the 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p>
        </p:txBody>
      </p:sp>
      <p:sp>
        <p:nvSpPr>
          <p:cNvPr id="28" name="Rounded Rectangle 27"/>
          <p:cNvSpPr/>
          <p:nvPr/>
        </p:nvSpPr>
        <p:spPr>
          <a:xfrm>
            <a:off x="35052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Packing</a:t>
            </a:r>
          </a:p>
        </p:txBody>
      </p:sp>
      <p:cxnSp>
        <p:nvCxnSpPr>
          <p:cNvPr id="29" name="Straight Arrow Connector 28"/>
          <p:cNvCxnSpPr/>
          <p:nvPr/>
        </p:nvCxnSpPr>
        <p:spPr>
          <a:xfrm>
            <a:off x="1752600" y="1676400"/>
            <a:ext cx="1447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524000" y="1143000"/>
            <a:ext cx="19050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Matrix</a:t>
            </a:r>
          </a:p>
        </p:txBody>
      </p:sp>
      <p:cxnSp>
        <p:nvCxnSpPr>
          <p:cNvPr id="32" name="Straight Arrow Connector 31"/>
          <p:cNvCxnSpPr/>
          <p:nvPr/>
        </p:nvCxnSpPr>
        <p:spPr>
          <a:xfrm>
            <a:off x="54864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578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Packed Matrix</a:t>
            </a:r>
          </a:p>
        </p:txBody>
      </p:sp>
      <p:cxnSp>
        <p:nvCxnSpPr>
          <p:cNvPr id="34" name="Straight Arrow Connector 33"/>
          <p:cNvCxnSpPr/>
          <p:nvPr/>
        </p:nvCxnSpPr>
        <p:spPr>
          <a:xfrm>
            <a:off x="2514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5127248"/>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 reorganization </a:t>
            </a:r>
            <a:r>
              <a:rPr kumimoji="0" lang="en-US" sz="2800" b="1" i="0" u="none" strike="noStrike" kern="1200" cap="none" spc="0" normalizeH="0" baseline="0" noProof="0" dirty="0">
                <a:ln>
                  <a:noFill/>
                </a:ln>
                <a:solidFill>
                  <a:prstClr val="black"/>
                </a:solidFill>
                <a:effectLst/>
                <a:uLnTx/>
                <a:uFillTx/>
                <a:latin typeface="Gill Sans MT"/>
                <a:ea typeface="+mn-ea"/>
                <a:cs typeface="+mn-cs"/>
              </a:rPr>
              <a:t>process</a:t>
            </a:r>
            <a:br>
              <a:rPr kumimoji="0" lang="en-US" sz="2800" b="1" i="0" u="none" strike="noStrike" kern="1200" cap="none" spc="0" normalizeH="0" baseline="0" noProof="0" dirty="0">
                <a:ln>
                  <a:noFill/>
                </a:ln>
                <a:solidFill>
                  <a:prstClr val="black"/>
                </a:solidFill>
                <a:effectLst/>
                <a:uLnTx/>
                <a:uFillTx/>
                <a:latin typeface="Gill Sans MT"/>
                <a:ea typeface="+mn-ea"/>
                <a:cs typeface="+mn-cs"/>
              </a:rPr>
            </a:br>
            <a:r>
              <a:rPr kumimoji="0" lang="en-US" sz="2800" b="1" i="0" u="none" strike="noStrike" kern="1200" cap="none" spc="0" normalizeH="0" baseline="0" noProof="0" dirty="0">
                <a:ln>
                  <a:noFill/>
                </a:ln>
                <a:solidFill>
                  <a:prstClr val="black"/>
                </a:solidFill>
                <a:effectLst/>
                <a:uLnTx/>
                <a:uFillTx/>
                <a:latin typeface="Gill Sans MT"/>
                <a:ea typeface="+mn-ea"/>
                <a:cs typeface="+mn-cs"/>
              </a:rPr>
              <a:t> that requires </a:t>
            </a:r>
            <a:r>
              <a:rPr kumimoji="0" lang="en-US" sz="2800" b="1" i="0" u="none" strike="noStrike" kern="1200" cap="none" spc="0" normalizeH="0" baseline="0" noProof="0" dirty="0">
                <a:ln>
                  <a:noFill/>
                </a:ln>
                <a:solidFill>
                  <a:srgbClr val="006600"/>
                </a:solidFill>
                <a:effectLst/>
                <a:uLnTx/>
                <a:uFillTx/>
                <a:latin typeface="Gill Sans MT"/>
                <a:ea typeface="+mn-ea"/>
                <a:cs typeface="+mn-cs"/>
              </a:rPr>
              <a:t>simple arithmetic </a:t>
            </a:r>
          </a:p>
        </p:txBody>
      </p:sp>
      <p:cxnSp>
        <p:nvCxnSpPr>
          <p:cNvPr id="17" name="Straight Arrow Connector 16"/>
          <p:cNvCxnSpPr/>
          <p:nvPr/>
        </p:nvCxnSpPr>
        <p:spPr>
          <a:xfrm>
            <a:off x="6705600" y="28956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4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animBg="1"/>
      <p:bldP spid="31" grpId="0"/>
      <p:bldP spid="33" grpId="0"/>
      <p:bldP spid="1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14400"/>
          </a:xfrm>
        </p:spPr>
        <p:txBody>
          <a:bodyPr/>
          <a:lstStyle/>
          <a:p>
            <a:r>
              <a:rPr lang="en-US" dirty="0"/>
              <a:t>Quantization</a:t>
            </a:r>
          </a:p>
        </p:txBody>
      </p:sp>
      <p:sp>
        <p:nvSpPr>
          <p:cNvPr id="3" name="Content Placeholder 2"/>
          <p:cNvSpPr>
            <a:spLocks noGrp="1"/>
          </p:cNvSpPr>
          <p:nvPr>
            <p:ph idx="1"/>
          </p:nvPr>
        </p:nvSpPr>
        <p:spPr>
          <a:xfrm>
            <a:off x="152400" y="990600"/>
            <a:ext cx="8991600" cy="5715000"/>
          </a:xfrm>
        </p:spPr>
        <p:txBody>
          <a:bodyPr>
            <a:normAutofit/>
          </a:bodyPr>
          <a:lstStyle/>
          <a:p>
            <a:endParaRPr lang="en-US" sz="28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lvl="1"/>
            <a:endParaRPr lang="en-US" sz="2400" dirty="0">
              <a:solidFill>
                <a:srgbClr val="595959"/>
              </a:solidFill>
            </a:endParaRPr>
          </a:p>
          <a:p>
            <a:pPr marL="457200" lvl="1" indent="0">
              <a:buNone/>
            </a:pPr>
            <a:endParaRPr lang="en-US" sz="2400" dirty="0">
              <a:solidFill>
                <a:srgbClr val="595959"/>
              </a:solidFill>
            </a:endParaRPr>
          </a:p>
          <a:p>
            <a:pPr lvl="1"/>
            <a:endParaRPr lang="en" sz="2400" dirty="0">
              <a:solidFill>
                <a:srgbClr val="595959"/>
              </a:solidFill>
            </a:endParaRPr>
          </a:p>
          <a:p>
            <a:pPr marL="0" indent="0">
              <a:buNone/>
            </a:pPr>
            <a:endParaRPr lang="en-US" sz="2800" dirty="0">
              <a:solidFill>
                <a:schemeClr val="tx2"/>
              </a:solidFill>
            </a:endParaRPr>
          </a:p>
          <a:p>
            <a:pPr lvl="1"/>
            <a:endParaRPr lang="en-US" sz="2400"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Gill Sans MT"/>
                <a:ea typeface="+mn-ea"/>
                <a:cs typeface="+mn-cs"/>
              </a:rPr>
              <a:t>36</a:t>
            </a:r>
          </a:p>
        </p:txBody>
      </p:sp>
      <p:pic>
        <p:nvPicPr>
          <p:cNvPr id="6" name="Picture 5" descr="safari.png"/>
          <p:cNvPicPr>
            <a:picLocks noChangeAspect="1"/>
          </p:cNvPicPr>
          <p:nvPr/>
        </p:nvPicPr>
        <p:blipFill>
          <a:blip r:embed="rId3" cstate="print"/>
          <a:stretch>
            <a:fillRect/>
          </a:stretch>
        </p:blipFill>
        <p:spPr>
          <a:xfrm>
            <a:off x="76200" y="6580445"/>
            <a:ext cx="959296" cy="277563"/>
          </a:xfrm>
          <a:prstGeom prst="rect">
            <a:avLst/>
          </a:prstGeom>
        </p:spPr>
      </p:pic>
      <p:sp>
        <p:nvSpPr>
          <p:cNvPr id="19" name="Rectangle 18"/>
          <p:cNvSpPr/>
          <p:nvPr/>
        </p:nvSpPr>
        <p:spPr>
          <a:xfrm>
            <a:off x="76200" y="1981200"/>
            <a:ext cx="8915400"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500" b="1" i="0" u="none" strike="noStrike" kern="1200" cap="none" spc="0" normalizeH="0" baseline="0" noProof="0" dirty="0">
                <a:ln>
                  <a:noFill/>
                </a:ln>
                <a:solidFill>
                  <a:prstClr val="black"/>
                </a:solidFill>
                <a:effectLst/>
                <a:uLnTx/>
                <a:uFillTx/>
                <a:latin typeface="Gill Sans MT"/>
                <a:ea typeface="+mn-ea"/>
                <a:cs typeface="+mn-cs"/>
              </a:rPr>
              <a:t>Converts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32-bit floating point</a:t>
            </a:r>
            <a:r>
              <a:rPr kumimoji="0" lang="en-US" sz="2500" b="1" i="0" u="none" strike="noStrike" kern="1200" cap="none" spc="0" normalizeH="0" baseline="0" noProof="0" dirty="0">
                <a:ln>
                  <a:noFill/>
                </a:ln>
                <a:solidFill>
                  <a:prstClr val="black"/>
                </a:solidFill>
                <a:effectLst/>
                <a:uLnTx/>
                <a:uFillTx/>
                <a:latin typeface="Gill Sans MT"/>
                <a:ea typeface="+mn-ea"/>
                <a:cs typeface="+mn-cs"/>
              </a:rPr>
              <a:t> to </a:t>
            </a:r>
            <a:r>
              <a:rPr kumimoji="0" lang="en-US" sz="2500" b="1" i="0" u="sng" strike="noStrike" kern="1200" cap="none" spc="0" normalizeH="0" baseline="0" noProof="0" dirty="0">
                <a:ln>
                  <a:noFill/>
                </a:ln>
                <a:solidFill>
                  <a:srgbClr val="0000FF"/>
                </a:solidFill>
                <a:effectLst/>
                <a:uLnTx/>
                <a:uFillTx/>
                <a:latin typeface="Gill Sans MT"/>
                <a:ea typeface="+mn-ea"/>
                <a:cs typeface="+mn-cs"/>
              </a:rPr>
              <a:t>8-bit integers </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to improve inference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execution time</a:t>
            </a:r>
            <a:r>
              <a:rPr kumimoji="0" lang="en-US" sz="2500" b="1" i="0" u="none" strike="noStrike" kern="1200" cap="none" spc="0" normalizeH="0" baseline="0" noProof="0" dirty="0">
                <a:ln>
                  <a:noFill/>
                </a:ln>
                <a:solidFill>
                  <a:srgbClr val="000000"/>
                </a:solidFill>
                <a:effectLst/>
                <a:uLnTx/>
                <a:uFillTx/>
                <a:latin typeface="Gill Sans MT"/>
                <a:ea typeface="+mn-ea"/>
                <a:cs typeface="+mn-cs"/>
              </a:rPr>
              <a:t> and </a:t>
            </a:r>
            <a:r>
              <a:rPr kumimoji="0" lang="en-US" sz="2500" b="1" i="0" u="sng" strike="noStrike" kern="1200" cap="none" spc="0" normalizeH="0" baseline="0" noProof="0" dirty="0">
                <a:ln>
                  <a:noFill/>
                </a:ln>
                <a:solidFill>
                  <a:srgbClr val="000000"/>
                </a:solidFill>
                <a:effectLst/>
                <a:uLnTx/>
                <a:uFillTx/>
                <a:latin typeface="Gill Sans MT"/>
                <a:ea typeface="+mn-ea"/>
                <a:cs typeface="+mn-cs"/>
              </a:rPr>
              <a:t>energy consumption </a:t>
            </a:r>
            <a:endParaRPr kumimoji="0" lang="en-US" sz="2500" b="1" i="0" u="sng" strike="noStrike" kern="1200" cap="none" spc="0" normalizeH="0" baseline="0" noProof="0" dirty="0">
              <a:ln>
                <a:noFill/>
              </a:ln>
              <a:solidFill>
                <a:srgbClr val="0000FF"/>
              </a:solidFill>
              <a:effectLst/>
              <a:uLnTx/>
              <a:uFillTx/>
              <a:latin typeface="Gill Sans MT"/>
              <a:ea typeface="+mn-ea"/>
              <a:cs typeface="+mn-cs"/>
            </a:endParaRPr>
          </a:p>
        </p:txBody>
      </p:sp>
      <p:sp>
        <p:nvSpPr>
          <p:cNvPr id="20" name="Rectangle 19"/>
          <p:cNvSpPr/>
          <p:nvPr/>
        </p:nvSpPr>
        <p:spPr>
          <a:xfrm>
            <a:off x="152400" y="3352800"/>
            <a:ext cx="4191000"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Up to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16.8% </a:t>
            </a:r>
            <a:r>
              <a:rPr kumimoji="0" lang="en-US" sz="2400" b="1" i="0" u="none" strike="noStrike" kern="1200" cap="none" spc="0" normalizeH="0" baseline="0" noProof="0" dirty="0">
                <a:ln>
                  <a:noFill/>
                </a:ln>
                <a:solidFill>
                  <a:prstClr val="black"/>
                </a:solidFill>
                <a:effectLst/>
                <a:uLnTx/>
                <a:uFillTx/>
                <a:latin typeface="Gill Sans MT"/>
                <a:ea typeface="+mn-ea"/>
                <a:cs typeface="+mn-cs"/>
              </a:rPr>
              <a:t>of the </a:t>
            </a:r>
            <a:r>
              <a:rPr kumimoji="0" lang="en-US" sz="2400" b="1" i="0" u="none" strike="noStrike" kern="1200" cap="none" spc="0" normalizeH="0" baseline="0" noProof="0" dirty="0">
                <a:ln>
                  <a:noFill/>
                </a:ln>
                <a:solidFill>
                  <a:srgbClr val="000000"/>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energy</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and </a:t>
            </a:r>
            <a:r>
              <a:rPr kumimoji="0" lang="en-US" sz="2400" b="1" i="0" u="none" strike="noStrike" kern="1200" cap="none" spc="0" normalizeH="0" baseline="0" noProof="0" dirty="0">
                <a:ln>
                  <a:noFill/>
                </a:ln>
                <a:solidFill>
                  <a:srgbClr val="C00000"/>
                </a:solidFill>
                <a:effectLst/>
                <a:uLnTx/>
                <a:uFillTx/>
                <a:latin typeface="Gill Sans MT"/>
                <a:ea typeface="+mn-ea"/>
                <a:cs typeface="+mn-cs"/>
              </a:rPr>
              <a:t>16.1%</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of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prstClr val="black"/>
                </a:solidFill>
                <a:effectLst/>
                <a:uLnTx/>
                <a:uFillTx/>
                <a:latin typeface="Gill Sans MT"/>
                <a:ea typeface="+mn-ea"/>
                <a:cs typeface="+mn-cs"/>
              </a:rPr>
              <a:t>inference </a:t>
            </a:r>
            <a:r>
              <a:rPr kumimoji="0" lang="en-US" sz="2400" b="1" i="0" u="none" strike="noStrike" kern="1200" cap="none" spc="0" normalizeH="0" baseline="0" noProof="0" dirty="0">
                <a:ln>
                  <a:noFill/>
                </a:ln>
                <a:solidFill>
                  <a:srgbClr val="1F497D"/>
                </a:solidFill>
                <a:effectLst/>
                <a:uLnTx/>
                <a:uFillTx/>
                <a:latin typeface="Gill Sans MT"/>
                <a:ea typeface="+mn-ea"/>
                <a:cs typeface="+mn-cs"/>
              </a:rPr>
              <a:t>execution time </a:t>
            </a:r>
          </a:p>
        </p:txBody>
      </p:sp>
      <p:sp>
        <p:nvSpPr>
          <p:cNvPr id="21" name="Rectangle 20"/>
          <p:cNvSpPr/>
          <p:nvPr/>
        </p:nvSpPr>
        <p:spPr>
          <a:xfrm>
            <a:off x="4648200" y="3352800"/>
            <a:ext cx="4343400" cy="120032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Gill Sans MT"/>
                <a:ea typeface="+mn-ea"/>
                <a:cs typeface="+mn-cs"/>
              </a:rPr>
              <a:t>Majority of </a:t>
            </a:r>
            <a:r>
              <a:rPr kumimoji="0" lang="en-US" sz="2400" b="1" i="0" u="none" strike="noStrike" kern="1200" cap="none" spc="0" normalizeH="0" baseline="0" noProof="0" dirty="0">
                <a:ln>
                  <a:noFill/>
                </a:ln>
                <a:solidFill>
                  <a:srgbClr val="0000FF"/>
                </a:solidFill>
                <a:effectLst/>
                <a:uLnTx/>
                <a:uFillTx/>
                <a:latin typeface="Gill Sans MT"/>
                <a:ea typeface="+mn-ea"/>
                <a:cs typeface="+mn-cs"/>
              </a:rPr>
              <a:t>quantization</a:t>
            </a:r>
            <a:r>
              <a:rPr kumimoji="0" lang="en-US" sz="2400" b="1" i="0" u="none" strike="noStrike" kern="1200" cap="none" spc="0" normalizeH="0" baseline="0" noProof="0" dirty="0">
                <a:ln>
                  <a:noFill/>
                </a:ln>
                <a:solidFill>
                  <a:prstClr val="black"/>
                </a:solidFill>
                <a:effectLst/>
                <a:uLnTx/>
                <a:uFillTx/>
                <a:latin typeface="Gill Sans MT"/>
                <a:ea typeface="+mn-ea"/>
                <a:cs typeface="+mn-cs"/>
              </a:rPr>
              <a:t> energy comes from </a:t>
            </a:r>
            <a:br>
              <a:rPr kumimoji="0" lang="en-US" sz="2400" b="1" i="0" u="none" strike="noStrike" kern="1200" cap="none" spc="0" normalizeH="0" baseline="0" noProof="0" dirty="0">
                <a:ln>
                  <a:noFill/>
                </a:ln>
                <a:solidFill>
                  <a:prstClr val="black"/>
                </a:solidFill>
                <a:effectLst/>
                <a:uLnTx/>
                <a:uFillTx/>
                <a:latin typeface="Gill Sans MT"/>
                <a:ea typeface="+mn-ea"/>
                <a:cs typeface="+mn-cs"/>
              </a:rPr>
            </a:br>
            <a:r>
              <a:rPr kumimoji="0" lang="en-US" sz="2400" b="1" i="0" u="none" strike="noStrike" kern="1200" cap="none" spc="0" normalizeH="0" baseline="0" noProof="0" dirty="0">
                <a:ln>
                  <a:noFill/>
                </a:ln>
                <a:solidFill>
                  <a:srgbClr val="C00000"/>
                </a:solidFill>
                <a:effectLst/>
                <a:uLnTx/>
                <a:uFillTx/>
                <a:latin typeface="Gill Sans MT"/>
                <a:ea typeface="+mn-ea"/>
                <a:cs typeface="+mn-cs"/>
              </a:rPr>
              <a:t>data movement</a:t>
            </a:r>
          </a:p>
        </p:txBody>
      </p:sp>
      <p:sp>
        <p:nvSpPr>
          <p:cNvPr id="28" name="Rounded Rectangle 27"/>
          <p:cNvSpPr/>
          <p:nvPr/>
        </p:nvSpPr>
        <p:spPr>
          <a:xfrm>
            <a:off x="4038600" y="1219200"/>
            <a:ext cx="1676400" cy="655109"/>
          </a:xfrm>
          <a:prstGeom prst="roundRect">
            <a:avLst/>
          </a:prstGeom>
          <a:solidFill>
            <a:schemeClr val="tx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Gill Sans MT"/>
                <a:ea typeface="+mn-ea"/>
                <a:cs typeface="+mn-cs"/>
              </a:rPr>
              <a:t>Quantization</a:t>
            </a:r>
          </a:p>
        </p:txBody>
      </p:sp>
      <p:cxnSp>
        <p:nvCxnSpPr>
          <p:cNvPr id="29" name="Straight Arrow Connector 28"/>
          <p:cNvCxnSpPr/>
          <p:nvPr/>
        </p:nvCxnSpPr>
        <p:spPr>
          <a:xfrm>
            <a:off x="1524000" y="1676400"/>
            <a:ext cx="2209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43000" y="1143000"/>
            <a:ext cx="27432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floating point</a:t>
            </a:r>
          </a:p>
        </p:txBody>
      </p:sp>
      <p:cxnSp>
        <p:nvCxnSpPr>
          <p:cNvPr id="32" name="Straight Arrow Connector 31"/>
          <p:cNvCxnSpPr/>
          <p:nvPr/>
        </p:nvCxnSpPr>
        <p:spPr>
          <a:xfrm>
            <a:off x="6019800" y="1676400"/>
            <a:ext cx="1828800" cy="0"/>
          </a:xfrm>
          <a:prstGeom prst="straightConnector1">
            <a:avLst/>
          </a:prstGeom>
          <a:ln w="5715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791200" y="1143000"/>
            <a:ext cx="220980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a:ea typeface="+mn-ea"/>
                <a:cs typeface="+mn-cs"/>
              </a:rPr>
              <a:t>integer</a:t>
            </a:r>
          </a:p>
        </p:txBody>
      </p:sp>
      <p:sp>
        <p:nvSpPr>
          <p:cNvPr id="16" name="Rectangle 15"/>
          <p:cNvSpPr/>
          <p:nvPr/>
        </p:nvSpPr>
        <p:spPr>
          <a:xfrm>
            <a:off x="0" y="5294293"/>
            <a:ext cx="9144000" cy="954107"/>
          </a:xfrm>
          <a:prstGeom prst="rect">
            <a:avLst/>
          </a:prstGeom>
          <a:solidFill>
            <a:schemeClr val="accent6">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Gill Sans MT"/>
                <a:ea typeface="+mn-ea"/>
                <a:cs typeface="+mn-cs"/>
              </a:rPr>
              <a:t>A simple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data</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conversion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 that requires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shift</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addition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and </a:t>
            </a:r>
            <a:r>
              <a:rPr kumimoji="0" lang="en-US" sz="2800" b="1" i="0" u="none" strike="noStrike" kern="1200" cap="none" spc="0" normalizeH="0" baseline="0" noProof="0" dirty="0">
                <a:ln>
                  <a:noFill/>
                </a:ln>
                <a:solidFill>
                  <a:srgbClr val="0000FF"/>
                </a:solidFill>
                <a:effectLst/>
                <a:uLnTx/>
                <a:uFillTx/>
                <a:latin typeface="Gill Sans MT"/>
                <a:ea typeface="+mn-ea"/>
                <a:cs typeface="+mn-cs"/>
              </a:rPr>
              <a:t>multiplication</a:t>
            </a:r>
            <a:r>
              <a:rPr kumimoji="0" lang="en-US" sz="2800" b="1" i="0" u="none" strike="noStrike" kern="1200" cap="none" spc="0" normalizeH="0" baseline="0" noProof="0" dirty="0">
                <a:ln>
                  <a:noFill/>
                </a:ln>
                <a:solidFill>
                  <a:prstClr val="black"/>
                </a:solidFill>
                <a:effectLst/>
                <a:uLnTx/>
                <a:uFillTx/>
                <a:latin typeface="Gill Sans MT"/>
                <a:ea typeface="+mn-ea"/>
                <a:cs typeface="+mn-cs"/>
              </a:rPr>
              <a:t> operations</a:t>
            </a:r>
          </a:p>
        </p:txBody>
      </p:sp>
      <p:cxnSp>
        <p:nvCxnSpPr>
          <p:cNvPr id="17" name="Straight Arrow Connector 16"/>
          <p:cNvCxnSpPr/>
          <p:nvPr/>
        </p:nvCxnSpPr>
        <p:spPr>
          <a:xfrm>
            <a:off x="251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4600" y="2971800"/>
            <a:ext cx="0" cy="381000"/>
          </a:xfrm>
          <a:prstGeom prst="straightConnector1">
            <a:avLst/>
          </a:prstGeom>
          <a:ln w="57150" cmpd="sng">
            <a:solidFill>
              <a:schemeClr val="tx1"/>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9447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animBg="1"/>
      <p:bldP spid="31" grpId="0"/>
      <p:bldP spid="33" grpId="0"/>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14.5|10.5|6.2|5.9|12.6|13"/>
</p:tagLst>
</file>

<file path=ppt/tags/tag10.xml><?xml version="1.0" encoding="utf-8"?>
<p:tagLst xmlns:a="http://schemas.openxmlformats.org/drawingml/2006/main" xmlns:r="http://schemas.openxmlformats.org/officeDocument/2006/relationships" xmlns:p="http://schemas.openxmlformats.org/presentationml/2006/main">
  <p:tag name="TIMING" val="|7.5|8.9|7.1|20|2.3|4.8|10.2"/>
</p:tagLst>
</file>

<file path=ppt/tags/tag11.xml><?xml version="1.0" encoding="utf-8"?>
<p:tagLst xmlns:a="http://schemas.openxmlformats.org/drawingml/2006/main" xmlns:r="http://schemas.openxmlformats.org/officeDocument/2006/relationships" xmlns:p="http://schemas.openxmlformats.org/presentationml/2006/main">
  <p:tag name="TIMING" val="|7|18.1|12.9|8.6|5|17.6"/>
</p:tagLst>
</file>

<file path=ppt/tags/tag12.xml><?xml version="1.0" encoding="utf-8"?>
<p:tagLst xmlns:a="http://schemas.openxmlformats.org/drawingml/2006/main" xmlns:r="http://schemas.openxmlformats.org/officeDocument/2006/relationships" xmlns:p="http://schemas.openxmlformats.org/presentationml/2006/main">
  <p:tag name="TIMING" val="|3.3|4.4|3.3|3.6|7.5|2.3"/>
</p:tagLst>
</file>

<file path=ppt/tags/tag13.xml><?xml version="1.0" encoding="utf-8"?>
<p:tagLst xmlns:a="http://schemas.openxmlformats.org/drawingml/2006/main" xmlns:r="http://schemas.openxmlformats.org/officeDocument/2006/relationships" xmlns:p="http://schemas.openxmlformats.org/presentationml/2006/main">
  <p:tag name="TIMING" val="|5|30.7|8.1"/>
</p:tagLst>
</file>

<file path=ppt/tags/tag14.xml><?xml version="1.0" encoding="utf-8"?>
<p:tagLst xmlns:a="http://schemas.openxmlformats.org/drawingml/2006/main" xmlns:r="http://schemas.openxmlformats.org/officeDocument/2006/relationships" xmlns:p="http://schemas.openxmlformats.org/presentationml/2006/main">
  <p:tag name="TIMING" val="|11|8.3|5.7|11.7|9.1|2.1"/>
</p:tagLst>
</file>

<file path=ppt/tags/tag15.xml><?xml version="1.0" encoding="utf-8"?>
<p:tagLst xmlns:a="http://schemas.openxmlformats.org/drawingml/2006/main" xmlns:r="http://schemas.openxmlformats.org/officeDocument/2006/relationships" xmlns:p="http://schemas.openxmlformats.org/presentationml/2006/main">
  <p:tag name="TIMING" val="|4.1|6.4"/>
</p:tagLst>
</file>

<file path=ppt/tags/tag16.xml><?xml version="1.0" encoding="utf-8"?>
<p:tagLst xmlns:a="http://schemas.openxmlformats.org/drawingml/2006/main" xmlns:r="http://schemas.openxmlformats.org/officeDocument/2006/relationships" xmlns:p="http://schemas.openxmlformats.org/presentationml/2006/main">
  <p:tag name="TIMING" val="|2|4.4|4.1|5.9|7.7"/>
</p:tagLst>
</file>

<file path=ppt/tags/tag17.xml><?xml version="1.0" encoding="utf-8"?>
<p:tagLst xmlns:a="http://schemas.openxmlformats.org/drawingml/2006/main" xmlns:r="http://schemas.openxmlformats.org/officeDocument/2006/relationships" xmlns:p="http://schemas.openxmlformats.org/presentationml/2006/main">
  <p:tag name="TIMING" val="|2.2|14.5|10.5|6.2|5.9|12.6|13"/>
</p:tagLst>
</file>

<file path=ppt/tags/tag2.xml><?xml version="1.0" encoding="utf-8"?>
<p:tagLst xmlns:a="http://schemas.openxmlformats.org/drawingml/2006/main" xmlns:r="http://schemas.openxmlformats.org/officeDocument/2006/relationships" xmlns:p="http://schemas.openxmlformats.org/presentationml/2006/main">
  <p:tag name="TIMING" val="|6.2|2.6|4|2.9|6.7"/>
</p:tagLst>
</file>

<file path=ppt/tags/tag3.xml><?xml version="1.0" encoding="utf-8"?>
<p:tagLst xmlns:a="http://schemas.openxmlformats.org/drawingml/2006/main" xmlns:r="http://schemas.openxmlformats.org/officeDocument/2006/relationships" xmlns:p="http://schemas.openxmlformats.org/presentationml/2006/main">
  <p:tag name="TIMING" val="|10.9|15.6|13.9|6.9|5|18.2"/>
</p:tagLst>
</file>

<file path=ppt/tags/tag4.xml><?xml version="1.0" encoding="utf-8"?>
<p:tagLst xmlns:a="http://schemas.openxmlformats.org/drawingml/2006/main" xmlns:r="http://schemas.openxmlformats.org/officeDocument/2006/relationships" xmlns:p="http://schemas.openxmlformats.org/presentationml/2006/main">
  <p:tag name="TIMING" val="|5.9|4.8|3.9|2.7|7|3.9"/>
</p:tagLst>
</file>

<file path=ppt/tags/tag5.xml><?xml version="1.0" encoding="utf-8"?>
<p:tagLst xmlns:a="http://schemas.openxmlformats.org/drawingml/2006/main" xmlns:r="http://schemas.openxmlformats.org/officeDocument/2006/relationships" xmlns:p="http://schemas.openxmlformats.org/presentationml/2006/main">
  <p:tag name="TIMING" val="|8.5|5.9|7.8|3.4|4.9|5.6|1.1|4.4|6.4"/>
</p:tagLst>
</file>

<file path=ppt/tags/tag6.xml><?xml version="1.0" encoding="utf-8"?>
<p:tagLst xmlns:a="http://schemas.openxmlformats.org/drawingml/2006/main" xmlns:r="http://schemas.openxmlformats.org/officeDocument/2006/relationships" xmlns:p="http://schemas.openxmlformats.org/presentationml/2006/main">
  <p:tag name="TIMING" val="|0.8|8.3|7.4"/>
</p:tagLst>
</file>

<file path=ppt/tags/tag7.xml><?xml version="1.0" encoding="utf-8"?>
<p:tagLst xmlns:a="http://schemas.openxmlformats.org/drawingml/2006/main" xmlns:r="http://schemas.openxmlformats.org/officeDocument/2006/relationships" xmlns:p="http://schemas.openxmlformats.org/presentationml/2006/main">
  <p:tag name="TIMING" val="|7.4|8.5|0.9|7.8|11.7|9.3|5.5|3.3|7.1"/>
</p:tagLst>
</file>

<file path=ppt/tags/tag8.xml><?xml version="1.0" encoding="utf-8"?>
<p:tagLst xmlns:a="http://schemas.openxmlformats.org/drawingml/2006/main" xmlns:r="http://schemas.openxmlformats.org/officeDocument/2006/relationships" xmlns:p="http://schemas.openxmlformats.org/presentationml/2006/main">
  <p:tag name="TIMING" val="|22.2|3.3|4.1|1.6|1.8|5.2|9|5.2|10|7.2|4.3|7.6|3.6|8.2"/>
</p:tagLst>
</file>

<file path=ppt/tags/tag9.xml><?xml version="1.0" encoding="utf-8"?>
<p:tagLst xmlns:a="http://schemas.openxmlformats.org/drawingml/2006/main" xmlns:r="http://schemas.openxmlformats.org/officeDocument/2006/relationships" xmlns:p="http://schemas.openxmlformats.org/presentationml/2006/main">
  <p:tag name="TIMING" val="|9.1|4.4|2.6|4.7|5.5|0.5|6.8|8.6|32.1"/>
</p:tagLst>
</file>

<file path=ppt/theme/_rels/theme38.xml.rels><?xml version="1.0" encoding="UTF-8" standalone="yes"?>
<Relationships xmlns="http://schemas.openxmlformats.org/package/2006/relationships"><Relationship Id="rId1" Type="http://schemas.openxmlformats.org/officeDocument/2006/relationships/image" Target="../media/image7.jpeg"/></Relationships>
</file>

<file path=ppt/theme/_rels/theme41.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3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4.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Myriad Pro Bold Cond"/>
        <a:ea typeface="ヒラギノ角ゴ ProN W6"/>
        <a:cs typeface="ヒラギノ角ゴ ProN W6"/>
      </a:majorFont>
      <a:minorFont>
        <a:latin typeface="Myriad Pro Bold Con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27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_Title &amp; Bullets">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Myriad Pro Bold Cond"/>
        <a:ea typeface="ヒラギノ角ゴ ProN W6"/>
        <a:cs typeface="ヒラギノ角ゴ ProN W6"/>
      </a:majorFont>
      <a:minorFont>
        <a:latin typeface="Myriad Pro Bold Con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1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6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47.xml><?xml version="1.0" encoding="utf-8"?>
<a:theme xmlns:a="http://schemas.openxmlformats.org/drawingml/2006/main" name="7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9900"/>
      </a:accent5>
      <a:accent6>
        <a:srgbClr val="777777"/>
      </a:accent6>
      <a:hlink>
        <a:srgbClr val="0000FF"/>
      </a:hlink>
      <a:folHlink>
        <a:srgbClr val="800080"/>
      </a:folHlink>
    </a:clrScheme>
    <a:fontScheme name="Sesha">
      <a:majorFont>
        <a:latin typeface="Myriad Pro Cond"/>
        <a:ea typeface=""/>
        <a:cs typeface=""/>
      </a:majorFont>
      <a:minorFont>
        <a:latin typeface="Myriad Pro C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accent2"/>
          </a:solidFill>
          <a:headEnd type="none" w="med" len="med"/>
          <a:tailEnd type="arrow"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48.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5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3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B3B3"/>
      </a:accent5>
      <a:accent6>
        <a:srgbClr val="777777"/>
      </a:accent6>
      <a:hlink>
        <a:srgbClr val="0000FF"/>
      </a:hlink>
      <a:folHlink>
        <a:srgbClr val="800080"/>
      </a:folHlink>
    </a:clrScheme>
    <a:fontScheme name="Urban Pop">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3200" b="1" dirty="0" smtClean="0">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54.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1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9.xml><?xml version="1.0" encoding="utf-8"?>
<a:theme xmlns:a="http://schemas.openxmlformats.org/drawingml/2006/main" name="1_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2_sesha-theme">
  <a:themeElements>
    <a:clrScheme name="Custom 1">
      <a:dk1>
        <a:sysClr val="windowText" lastClr="000000"/>
      </a:dk1>
      <a:lt1>
        <a:sysClr val="window" lastClr="FFFFFF"/>
      </a:lt1>
      <a:dk2>
        <a:srgbClr val="1F497D"/>
      </a:dk2>
      <a:lt2>
        <a:srgbClr val="EEECE1"/>
      </a:lt2>
      <a:accent1>
        <a:srgbClr val="FDC600"/>
      </a:accent1>
      <a:accent2>
        <a:srgbClr val="C00000"/>
      </a:accent2>
      <a:accent3>
        <a:srgbClr val="0061FF"/>
      </a:accent3>
      <a:accent4>
        <a:srgbClr val="3C3C3C"/>
      </a:accent4>
      <a:accent5>
        <a:srgbClr val="00B3B3"/>
      </a:accent5>
      <a:accent6>
        <a:srgbClr val="777777"/>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3200" b="1" dirty="0" smtClean="0">
            <a:effectLst>
              <a:outerShdw blurRad="38100" dist="38100" dir="2700000" algn="tl">
                <a:srgbClr val="000000">
                  <a:alpha val="43137"/>
                </a:srgb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lumMod val="75000"/>
              <a:lumOff val="2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2800" b="1" dirty="0" smtClean="0">
            <a:solidFill>
              <a:schemeClr val="tx1">
                <a:lumMod val="75000"/>
                <a:lumOff val="25000"/>
              </a:schemeClr>
            </a:solidFill>
          </a:defRPr>
        </a:defPPr>
      </a:lstStyle>
    </a:txDef>
  </a:objectDefaults>
  <a:extraClrSchemeLst/>
</a:theme>
</file>

<file path=ppt/theme/theme61.xml><?xml version="1.0" encoding="utf-8"?>
<a:theme xmlns:a="http://schemas.openxmlformats.org/drawingml/2006/main" name="6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2.xml><?xml version="1.0" encoding="utf-8"?>
<a:theme xmlns:a="http://schemas.openxmlformats.org/drawingml/2006/main" name="2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My">
    <a:dk1>
      <a:srgbClr val="262626"/>
    </a:dk1>
    <a:lt1>
      <a:sysClr val="window" lastClr="FFFFFF"/>
    </a:lt1>
    <a:dk2>
      <a:srgbClr val="2E2E2E"/>
    </a:dk2>
    <a:lt2>
      <a:srgbClr val="F2F2F2"/>
    </a:lt2>
    <a:accent1>
      <a:srgbClr val="4F6128"/>
    </a:accent1>
    <a:accent2>
      <a:srgbClr val="6F2926"/>
    </a:accent2>
    <a:accent3>
      <a:srgbClr val="17365D"/>
    </a:accent3>
    <a:accent4>
      <a:srgbClr val="2E2E2E"/>
    </a:accent4>
    <a:accent5>
      <a:srgbClr val="246374"/>
    </a:accent5>
    <a:accent6>
      <a:srgbClr val="31859B"/>
    </a:accent6>
    <a:hlink>
      <a:srgbClr val="205867"/>
    </a:hlink>
    <a:folHlink>
      <a:srgbClr val="0000FF"/>
    </a:folHlink>
  </a:clrScheme>
  <a:fontScheme name="Visesh">
    <a:majorFont>
      <a:latin typeface="Myriad Pro Cond"/>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y">
    <a:dk1>
      <a:srgbClr val="262626"/>
    </a:dk1>
    <a:lt1>
      <a:sysClr val="window" lastClr="FFFFFF"/>
    </a:lt1>
    <a:dk2>
      <a:srgbClr val="2E2E2E"/>
    </a:dk2>
    <a:lt2>
      <a:srgbClr val="F2F2F2"/>
    </a:lt2>
    <a:accent1>
      <a:srgbClr val="4F6128"/>
    </a:accent1>
    <a:accent2>
      <a:srgbClr val="6F2926"/>
    </a:accent2>
    <a:accent3>
      <a:srgbClr val="17365D"/>
    </a:accent3>
    <a:accent4>
      <a:srgbClr val="2E2E2E"/>
    </a:accent4>
    <a:accent5>
      <a:srgbClr val="246374"/>
    </a:accent5>
    <a:accent6>
      <a:srgbClr val="31859B"/>
    </a:accent6>
    <a:hlink>
      <a:srgbClr val="205867"/>
    </a:hlink>
    <a:folHlink>
      <a:srgbClr val="0000FF"/>
    </a:folHlink>
  </a:clrScheme>
  <a:fontScheme name="Visesh">
    <a:majorFont>
      <a:latin typeface="Myriad Pro Cond"/>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y">
    <a:dk1>
      <a:srgbClr val="262626"/>
    </a:dk1>
    <a:lt1>
      <a:sysClr val="window" lastClr="FFFFFF"/>
    </a:lt1>
    <a:dk2>
      <a:srgbClr val="2E2E2E"/>
    </a:dk2>
    <a:lt2>
      <a:srgbClr val="F2F2F2"/>
    </a:lt2>
    <a:accent1>
      <a:srgbClr val="4F6128"/>
    </a:accent1>
    <a:accent2>
      <a:srgbClr val="6F2926"/>
    </a:accent2>
    <a:accent3>
      <a:srgbClr val="17365D"/>
    </a:accent3>
    <a:accent4>
      <a:srgbClr val="2E2E2E"/>
    </a:accent4>
    <a:accent5>
      <a:srgbClr val="246374"/>
    </a:accent5>
    <a:accent6>
      <a:srgbClr val="31859B"/>
    </a:accent6>
    <a:hlink>
      <a:srgbClr val="205867"/>
    </a:hlink>
    <a:folHlink>
      <a:srgbClr val="0000FF"/>
    </a:folHlink>
  </a:clrScheme>
  <a:fontScheme name="Visesh">
    <a:majorFont>
      <a:latin typeface="Myriad Pro Cond"/>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ustom 2">
    <a:dk1>
      <a:srgbClr val="000000"/>
    </a:dk1>
    <a:lt1>
      <a:srgbClr val="FFFFFF"/>
    </a:lt1>
    <a:dk2>
      <a:srgbClr val="000000"/>
    </a:dk2>
    <a:lt2>
      <a:srgbClr val="808080"/>
    </a:lt2>
    <a:accent1>
      <a:srgbClr val="00CC99"/>
    </a:accent1>
    <a:accent2>
      <a:srgbClr val="3333CC"/>
    </a:accent2>
    <a:accent3>
      <a:srgbClr val="990000"/>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185180</TotalTime>
  <Words>24616</Words>
  <Application>Microsoft Macintosh PowerPoint</Application>
  <PresentationFormat>On-screen Show (4:3)</PresentationFormat>
  <Paragraphs>4653</Paragraphs>
  <Slides>337</Slides>
  <Notes>141</Notes>
  <HiddenSlides>1</HiddenSlides>
  <MMClips>0</MMClips>
  <ScaleCrop>false</ScaleCrop>
  <HeadingPairs>
    <vt:vector size="6" baseType="variant">
      <vt:variant>
        <vt:lpstr>Fonts Used</vt:lpstr>
      </vt:variant>
      <vt:variant>
        <vt:i4>32</vt:i4>
      </vt:variant>
      <vt:variant>
        <vt:lpstr>Theme</vt:lpstr>
      </vt:variant>
      <vt:variant>
        <vt:i4>62</vt:i4>
      </vt:variant>
      <vt:variant>
        <vt:lpstr>Slide Titles</vt:lpstr>
      </vt:variant>
      <vt:variant>
        <vt:i4>337</vt:i4>
      </vt:variant>
    </vt:vector>
  </HeadingPairs>
  <TitlesOfParts>
    <vt:vector size="431" baseType="lpstr">
      <vt:lpstr>굴림</vt:lpstr>
      <vt:lpstr>ＭＳ 明朝</vt:lpstr>
      <vt:lpstr>MS PGothic</vt:lpstr>
      <vt:lpstr>MS PGothic</vt:lpstr>
      <vt:lpstr>新細明體</vt:lpstr>
      <vt:lpstr>ヒラギノ角ゴ ProN W3</vt:lpstr>
      <vt:lpstr>ヒラギノ角ゴ ProN W6</vt:lpstr>
      <vt:lpstr>Adobe Garamond Pro</vt:lpstr>
      <vt:lpstr>Arial</vt:lpstr>
      <vt:lpstr>Arial Black</vt:lpstr>
      <vt:lpstr>Arial Rounded MT Bold</vt:lpstr>
      <vt:lpstr>Calibri</vt:lpstr>
      <vt:lpstr>Cambria</vt:lpstr>
      <vt:lpstr>Cambria Math</vt:lpstr>
      <vt:lpstr>Consolas</vt:lpstr>
      <vt:lpstr>Corbel</vt:lpstr>
      <vt:lpstr>Garamond</vt:lpstr>
      <vt:lpstr>Gill Sans</vt:lpstr>
      <vt:lpstr>Gill Sans MT</vt:lpstr>
      <vt:lpstr>Lucida Grande</vt:lpstr>
      <vt:lpstr>Lucida Sans</vt:lpstr>
      <vt:lpstr>Majalla UI</vt:lpstr>
      <vt:lpstr>Mangal</vt:lpstr>
      <vt:lpstr>Myriad Pro Bold Cond</vt:lpstr>
      <vt:lpstr>Myriad Pro Cond</vt:lpstr>
      <vt:lpstr>나눔고딕</vt:lpstr>
      <vt:lpstr>Palatino Linotype</vt:lpstr>
      <vt:lpstr>Symbol</vt:lpstr>
      <vt:lpstr>Tahoma</vt:lpstr>
      <vt:lpstr>Times New Roman</vt:lpstr>
      <vt:lpstr>Verdana</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143_Edge</vt:lpstr>
      <vt:lpstr>144_Edge</vt:lpstr>
      <vt:lpstr>147_Edge</vt:lpstr>
      <vt:lpstr>133_Edge</vt:lpstr>
      <vt:lpstr>148_Edge</vt:lpstr>
      <vt:lpstr>3_Metropolitan_bullet</vt:lpstr>
      <vt:lpstr>151_Edge</vt:lpstr>
      <vt:lpstr>152_Edge</vt:lpstr>
      <vt:lpstr>154_Edge</vt:lpstr>
      <vt:lpstr>4_Office Theme</vt:lpstr>
      <vt:lpstr>Title &amp; Bullets</vt:lpstr>
      <vt:lpstr>27_Office Theme</vt:lpstr>
      <vt:lpstr>156_Edge</vt:lpstr>
      <vt:lpstr>2_Title &amp; Bullets</vt:lpstr>
      <vt:lpstr>158_Edge</vt:lpstr>
      <vt:lpstr>159_Edge</vt:lpstr>
      <vt:lpstr>166_Edge</vt:lpstr>
      <vt:lpstr>167_Edge</vt:lpstr>
      <vt:lpstr>safari</vt:lpstr>
      <vt:lpstr>7_sesha-theme</vt:lpstr>
      <vt:lpstr>2_Edge</vt:lpstr>
      <vt:lpstr>168_Edge</vt:lpstr>
      <vt:lpstr>153_Edge</vt:lpstr>
      <vt:lpstr>5_Edge</vt:lpstr>
      <vt:lpstr>7_Edge</vt:lpstr>
      <vt:lpstr>3_sesha-theme</vt:lpstr>
      <vt:lpstr>11_Edge</vt:lpstr>
      <vt:lpstr>15_Edge</vt:lpstr>
      <vt:lpstr>13_Office Theme</vt:lpstr>
      <vt:lpstr>137_Edge</vt:lpstr>
      <vt:lpstr>Office Theme</vt:lpstr>
      <vt:lpstr>1_safari</vt:lpstr>
      <vt:lpstr>2_sesha-theme</vt:lpstr>
      <vt:lpstr>62_Edge</vt:lpstr>
      <vt:lpstr>20_Edge</vt:lpstr>
      <vt:lpstr>Memory Systems  Fundamentals, Recent Research, Challenges, Opportunities  Lecture 3: Processing-in-Memory</vt:lpstr>
      <vt:lpstr>Four Key Directions</vt:lpstr>
      <vt:lpstr>Maslow’s (Human) Hierarchy of Needs, Revisited</vt:lpstr>
      <vt:lpstr>Do We Want This?</vt:lpstr>
      <vt:lpstr>Or This?</vt:lpstr>
      <vt:lpstr>Sub-Agenda: In-Memory Computation</vt:lpstr>
      <vt:lpstr>Observation and Opportunity</vt:lpstr>
      <vt:lpstr>Three Key Systems Trends</vt:lpstr>
      <vt:lpstr>The Need for More Memory Performance</vt:lpstr>
      <vt:lpstr>Challenge and Opportunity for Future</vt:lpstr>
      <vt:lpstr>The Problem</vt:lpstr>
      <vt:lpstr>The Problem</vt:lpstr>
      <vt:lpstr>A Computing System</vt:lpstr>
      <vt:lpstr>A Computing System</vt:lpstr>
      <vt:lpstr>Today’s Computing Systems</vt:lpstr>
      <vt:lpstr>Yet …</vt:lpstr>
      <vt:lpstr>The Performance Perspective</vt:lpstr>
      <vt:lpstr>The Performance Perspective (Today)</vt:lpstr>
      <vt:lpstr>The Performance Perspective (Today)</vt:lpstr>
      <vt:lpstr>Perils of Processor-Centric Design</vt:lpstr>
      <vt:lpstr>Perils of Processor-Centric Design</vt:lpstr>
      <vt:lpstr>The Energy Perspective</vt:lpstr>
      <vt:lpstr>Data Movement vs. Computation Energy</vt:lpstr>
      <vt:lpstr>Data Movement vs. Computation Energy</vt:lpstr>
      <vt:lpstr>Energy Waste in Mobile Devices</vt:lpstr>
      <vt:lpstr>We Do Not Want to Move Data!</vt:lpstr>
      <vt:lpstr>We Need A Paradigm Shift To …</vt:lpstr>
      <vt:lpstr>Goal: Processing Inside Memory</vt:lpstr>
      <vt:lpstr>Why In-Memory Computation Today?</vt:lpstr>
      <vt:lpstr>Agenda</vt:lpstr>
      <vt:lpstr>Processing in Memory:   Two Approaches</vt:lpstr>
      <vt:lpstr>Approach 1: Minimally Changing DRAM</vt:lpstr>
      <vt:lpstr>Starting Simple: Data Copy and Initialization</vt:lpstr>
      <vt:lpstr>Bulk Data Copy and Initialization</vt:lpstr>
      <vt:lpstr>Starting Simple: Data Copy and Initialization</vt:lpstr>
      <vt:lpstr>Today’s Systems: Bulk Data Copy</vt:lpstr>
      <vt:lpstr>Future Systems: In-Memory Copy</vt:lpstr>
      <vt:lpstr>RowClone: In-DRAM Row Copy</vt:lpstr>
      <vt:lpstr>RowClone: Intra-Subarray</vt:lpstr>
      <vt:lpstr>RowClone: Intra-Subarray (II)</vt:lpstr>
      <vt:lpstr>RowClone: Inter-Bank</vt:lpstr>
      <vt:lpstr>Generalized RowClone</vt:lpstr>
      <vt:lpstr>RowClone: Fast Row Initialization</vt:lpstr>
      <vt:lpstr>RowClone: Bulk Initialization</vt:lpstr>
      <vt:lpstr>RowClone: Latency &amp; Energy Benefits</vt:lpstr>
      <vt:lpstr>Copy and Initialization in Workloads</vt:lpstr>
      <vt:lpstr>RowClone: Application Performance</vt:lpstr>
      <vt:lpstr>End-to-End System Design</vt:lpstr>
      <vt:lpstr>RowClone: Latency and Energy Savings</vt:lpstr>
      <vt:lpstr>More on RowClone</vt:lpstr>
      <vt:lpstr>Memory as an Accelerator</vt:lpstr>
      <vt:lpstr>In-Memory Bulk Bitwise Operations</vt:lpstr>
      <vt:lpstr>In-DRAM AND/OR: Triple Row Activation</vt:lpstr>
      <vt:lpstr>In-DRAM Bulk Bitwise AND/OR Operation</vt:lpstr>
      <vt:lpstr>More on In-DRAM Bulk AND/OR</vt:lpstr>
      <vt:lpstr>In-DRAM NOT: Dual Contact Cell</vt:lpstr>
      <vt:lpstr>In-DRAM NOT Operation</vt:lpstr>
      <vt:lpstr>Performance: In-DRAM Bitwise Operations</vt:lpstr>
      <vt:lpstr>Energy of In-DRAM Bitwise Operations</vt:lpstr>
      <vt:lpstr>Ambit vs. DDR3: Performance and Energy</vt:lpstr>
      <vt:lpstr>Bulk Bitwise Operations in Workloads</vt:lpstr>
      <vt:lpstr>Example Data Structure: Bitmap Index</vt:lpstr>
      <vt:lpstr>Performance: Bitmap Index on Ambit</vt:lpstr>
      <vt:lpstr>Performance: BitWeaving on Ambit</vt:lpstr>
      <vt:lpstr>More on In-DRAM Bulk AND/OR</vt:lpstr>
      <vt:lpstr>More on Ambit</vt:lpstr>
      <vt:lpstr>Challenge and Opportunity for Future</vt:lpstr>
      <vt:lpstr>Challenge: Intelligent Memory Device</vt:lpstr>
      <vt:lpstr>Agenda</vt:lpstr>
      <vt:lpstr>Processing in Memory:   Two Approaches</vt:lpstr>
      <vt:lpstr>Opportunity: 3D-Stacked Logic+Memory</vt:lpstr>
      <vt:lpstr>DRAM Landscape (circa 2015)</vt:lpstr>
      <vt:lpstr>Two Key Questions in 3D-Stacked PIM</vt:lpstr>
      <vt:lpstr>Graph Processing</vt:lpstr>
      <vt:lpstr>Key Bottlenecks in Graph Processing</vt:lpstr>
      <vt:lpstr>Tesseract System for Graph Processing</vt:lpstr>
      <vt:lpstr>Tesseract System for Graph Processing</vt:lpstr>
      <vt:lpstr>Communications In Tesseract (I)</vt:lpstr>
      <vt:lpstr>Communications In Tesseract (II)</vt:lpstr>
      <vt:lpstr>Communications In Tesseract (III)</vt:lpstr>
      <vt:lpstr>Remote Function Call (Non-Blocking)</vt:lpstr>
      <vt:lpstr>Tesseract System for Graph Processing</vt:lpstr>
      <vt:lpstr>Evaluated Systems</vt:lpstr>
      <vt:lpstr>Tesseract Graph Processing Performance</vt:lpstr>
      <vt:lpstr>Tesseract Graph Processing Performance</vt:lpstr>
      <vt:lpstr>Effect of Bandwidth &amp; Programming Model</vt:lpstr>
      <vt:lpstr>Tesseract Graph Processing System Energy</vt:lpstr>
      <vt:lpstr>Tesseract: Advantages &amp; Disadvantages</vt:lpstr>
      <vt:lpstr>More on Tesseract</vt:lpstr>
      <vt:lpstr>3D-Stacked PIM on Mobile Devices</vt:lpstr>
      <vt:lpstr>Google Workloads  for Consumer Devices: Mitigating Data Movement Bottlenecks</vt:lpstr>
      <vt:lpstr>Consumer Devices</vt:lpstr>
      <vt:lpstr>Popular Google Consumer Workloads</vt:lpstr>
      <vt:lpstr>Energy Cost of Data Movement</vt:lpstr>
      <vt:lpstr>Using PIM to Reduce Data Movement</vt:lpstr>
      <vt:lpstr>Workload Analysis</vt:lpstr>
      <vt:lpstr>TensorFlow Mobile</vt:lpstr>
      <vt:lpstr>Packing</vt:lpstr>
      <vt:lpstr>Quantization</vt:lpstr>
      <vt:lpstr>Quantization</vt:lpstr>
      <vt:lpstr>Evaluation Methodology </vt:lpstr>
      <vt:lpstr>Normalized Energy </vt:lpstr>
      <vt:lpstr>Normalized Runtime</vt:lpstr>
      <vt:lpstr>Google Workloads  for Consumer Devices: Mitigating Data Movement Bottlenecks</vt:lpstr>
      <vt:lpstr>More on PIM for Mobile Devices</vt:lpstr>
      <vt:lpstr>Truly Distributed GPU Processing with PIM?</vt:lpstr>
      <vt:lpstr>Accelerating GPU Execution with PIM (I)</vt:lpstr>
      <vt:lpstr>Accelerating GPU Execution with PIM (II)</vt:lpstr>
      <vt:lpstr>Accelerating Linked Data Structures</vt:lpstr>
      <vt:lpstr>Accelerating Dependent Cache Misses</vt:lpstr>
      <vt:lpstr>Two Key Questions in 3D-Stacked PIM</vt:lpstr>
      <vt:lpstr>PEI: PIM-Enabled Instructions (Ideas)</vt:lpstr>
      <vt:lpstr>Simple PIM Operations as ISA Extensions (II)</vt:lpstr>
      <vt:lpstr>Simple PIM Operations as ISA Extensions (III)</vt:lpstr>
      <vt:lpstr>Always Executing in Memory? Not A Good Idea</vt:lpstr>
      <vt:lpstr>PEI: PIM-Enabled Instructions (Example)</vt:lpstr>
      <vt:lpstr>PIM-Enabled Instructions</vt:lpstr>
      <vt:lpstr>Example (Abstract) PEI uArchitecture</vt:lpstr>
      <vt:lpstr>PEI: Initial Evaluation Results</vt:lpstr>
      <vt:lpstr>Evaluated Data-Intensive Applications</vt:lpstr>
      <vt:lpstr>PEI Performance Delta: Large Data Sets</vt:lpstr>
      <vt:lpstr>PEI Performance: Large Data Sets</vt:lpstr>
      <vt:lpstr>PEI Performance Delta: Small Data Sets</vt:lpstr>
      <vt:lpstr>PEI Performance: Small Data Sets</vt:lpstr>
      <vt:lpstr>PEI Performance Delta: Medium Data Sets</vt:lpstr>
      <vt:lpstr>PEI Energy Consumption</vt:lpstr>
      <vt:lpstr>PEI: Advantages &amp; Disadvantages</vt:lpstr>
      <vt:lpstr>Simpler PIM: PIM-Enabled Instructions</vt:lpstr>
      <vt:lpstr>Automatic Code and Data Mapping </vt:lpstr>
      <vt:lpstr>Automatic Offloading of Critical Code</vt:lpstr>
      <vt:lpstr>Automatic Offloading of Prefetch Mechanisms</vt:lpstr>
      <vt:lpstr>Efficient Automatic Data Coherence Support</vt:lpstr>
      <vt:lpstr>Challenge and Opportunity for Future</vt:lpstr>
      <vt:lpstr>Challenge and Opportunity for Future</vt:lpstr>
      <vt:lpstr>Challenge and Opportunity for Future</vt:lpstr>
      <vt:lpstr>Agenda</vt:lpstr>
      <vt:lpstr>Eliminating the Adoption Barriers</vt:lpstr>
      <vt:lpstr>Barriers to Adoption of PIM</vt:lpstr>
      <vt:lpstr>We Need to Revisit the Entire Stack</vt:lpstr>
      <vt:lpstr>Key Challenge 1: Code Mapping</vt:lpstr>
      <vt:lpstr>Key Challenge 2: Data Mapping</vt:lpstr>
      <vt:lpstr>How to Do the Code and Data Mapping?</vt:lpstr>
      <vt:lpstr>How to Schedule Code?</vt:lpstr>
      <vt:lpstr>Challenge: Coherence for Hybrid CPU-PIM Apps</vt:lpstr>
      <vt:lpstr>How to Maintain Coherence?</vt:lpstr>
      <vt:lpstr>How to Support Virtual Memory?</vt:lpstr>
      <vt:lpstr>How to Design Data Structures for PIM?</vt:lpstr>
      <vt:lpstr>Simulation Infrastructures for PIM</vt:lpstr>
      <vt:lpstr>An FPGA-based Test-bed for PIM?</vt:lpstr>
      <vt:lpstr>New Applications and Use Cases for PIM</vt:lpstr>
      <vt:lpstr>Google Workloads  for Consumer Devices: Mitigating Data Movement Bottlenecks</vt:lpstr>
      <vt:lpstr>Genome Read In-Memory (GRIM) Filter:  Fast Seed Location Filtering in DNA Read Mapping  using Processing-in-Memory Technologies</vt:lpstr>
      <vt:lpstr>Executive Summary</vt:lpstr>
      <vt:lpstr>GRIM-Filter in 3D-stacked DRAM</vt:lpstr>
      <vt:lpstr>GRIM-Filter Performance</vt:lpstr>
      <vt:lpstr>GRIM-Filter False Positive Rate</vt:lpstr>
      <vt:lpstr>Conclusions</vt:lpstr>
      <vt:lpstr>In-Memory DNA Sequence Analysis</vt:lpstr>
      <vt:lpstr>Open Problems: PIM Adoption</vt:lpstr>
      <vt:lpstr>Enabling the Paradigm Shift</vt:lpstr>
      <vt:lpstr>Computer Architecture Today</vt:lpstr>
      <vt:lpstr>Computer Architecture Today</vt:lpstr>
      <vt:lpstr>Agenda</vt:lpstr>
      <vt:lpstr>Four Key Directions</vt:lpstr>
      <vt:lpstr>Maslow’s Hierarchy of Needs, A Third Time</vt:lpstr>
      <vt:lpstr>Challenge and Opportunity for Future</vt:lpstr>
      <vt:lpstr>Challenge and Opportunity for Future</vt:lpstr>
      <vt:lpstr>Challenge and Opportunity for Future</vt:lpstr>
      <vt:lpstr> PIM: Concluding Remarks</vt:lpstr>
      <vt:lpstr>A Quote from A Famous Architect</vt:lpstr>
      <vt:lpstr>Precedent-Based Design?</vt:lpstr>
      <vt:lpstr>Principled Design</vt:lpstr>
      <vt:lpstr>PowerPoint Presentation</vt:lpstr>
      <vt:lpstr>The Overarching Principle</vt:lpstr>
      <vt:lpstr>Another Example: Precedent-Based Design</vt:lpstr>
      <vt:lpstr>Principled Design</vt:lpstr>
      <vt:lpstr>Another Principled Design</vt:lpstr>
      <vt:lpstr>Another Principled Design</vt:lpstr>
      <vt:lpstr>Principle Applied to Another Structure</vt:lpstr>
      <vt:lpstr>The Overarching Principle</vt:lpstr>
      <vt:lpstr>Overarching Principle for Computing?</vt:lpstr>
      <vt:lpstr>Concluding Remarks</vt:lpstr>
      <vt:lpstr>The Future of Processing in Memory is Bright</vt:lpstr>
      <vt:lpstr>If In Doubt, See Other Doubtful Technologies</vt:lpstr>
      <vt:lpstr>For Some Open Problems, See</vt:lpstr>
      <vt:lpstr>Memory Systems  Fundamentals, Recent Research, Challenges, Opportunities  Lecture 3: Processing-in-Memory</vt:lpstr>
      <vt:lpstr>Backup Slides</vt:lpstr>
      <vt:lpstr>Google Workloads  for Consumer Devices: Mitigating Data Movement Bottlenecks</vt:lpstr>
      <vt:lpstr>Consumer Devices</vt:lpstr>
      <vt:lpstr>Popular Google Consumer Workloads</vt:lpstr>
      <vt:lpstr>Energy Cost of Data Movement</vt:lpstr>
      <vt:lpstr>Using PIM to Reduce Data Movement</vt:lpstr>
      <vt:lpstr>Goals</vt:lpstr>
      <vt:lpstr>Outline</vt:lpstr>
      <vt:lpstr>Potential Solution to Address Data Movement </vt:lpstr>
      <vt:lpstr>Outline</vt:lpstr>
      <vt:lpstr>Workload Analysis Methodology</vt:lpstr>
      <vt:lpstr>PIM Logic Implementation</vt:lpstr>
      <vt:lpstr>Workload Analysis</vt:lpstr>
      <vt:lpstr>Workload Analysis</vt:lpstr>
      <vt:lpstr>How Chrome Renders a Web Page</vt:lpstr>
      <vt:lpstr>How Chrome Renders a Web Page</vt:lpstr>
      <vt:lpstr>Browser Analysis</vt:lpstr>
      <vt:lpstr>PowerPoint Presentation</vt:lpstr>
      <vt:lpstr>What Does Happen During Scrolling?</vt:lpstr>
      <vt:lpstr>Scrolling Energy Analysis</vt:lpstr>
      <vt:lpstr>Scrolling a Google Docs Web Page</vt:lpstr>
      <vt:lpstr>Scrolling a Google Docs Web Page</vt:lpstr>
      <vt:lpstr>Can We Use PIM for Texture Tiling?</vt:lpstr>
      <vt:lpstr>Can We Implement Texture Tiling in PIM Logic?</vt:lpstr>
      <vt:lpstr>Color Blitting Analysis</vt:lpstr>
      <vt:lpstr>Scrolling Wrap Up</vt:lpstr>
      <vt:lpstr>PowerPoint Presentation</vt:lpstr>
      <vt:lpstr>What Happens During Tab Switching?</vt:lpstr>
      <vt:lpstr>Memory Consumption</vt:lpstr>
      <vt:lpstr>Data Movement Study</vt:lpstr>
      <vt:lpstr>Can We Use PIM to Mitigate the Cost?</vt:lpstr>
      <vt:lpstr>Tab Switching Wrap Up</vt:lpstr>
      <vt:lpstr>Workload Analysis</vt:lpstr>
      <vt:lpstr>Workload Analysis</vt:lpstr>
      <vt:lpstr>TensorFlow Mobile</vt:lpstr>
      <vt:lpstr>Packing</vt:lpstr>
      <vt:lpstr>Quantization</vt:lpstr>
      <vt:lpstr>Quantization</vt:lpstr>
      <vt:lpstr>Video Playback and Capture</vt:lpstr>
      <vt:lpstr>Outline</vt:lpstr>
      <vt:lpstr>Evaluation Methodology </vt:lpstr>
      <vt:lpstr>Normalized Energy </vt:lpstr>
      <vt:lpstr>Normalized Runtime</vt:lpstr>
      <vt:lpstr>Conclusion</vt:lpstr>
      <vt:lpstr>Google Workloads  for Consumer Devices: Mitigating Data Movement Bottlenecks</vt:lpstr>
      <vt:lpstr>3D-Stacked PIM on Mobile Devices</vt:lpstr>
      <vt:lpstr>Accelerating Pointer Chasing in  3D-Stacked Memory: Challenges, Mechanisms, Evaluation</vt:lpstr>
      <vt:lpstr>Executive Summary</vt:lpstr>
      <vt:lpstr>Linked Data Structures</vt:lpstr>
      <vt:lpstr>The Problem: Pointer Chasing</vt:lpstr>
      <vt:lpstr>Our Goal</vt:lpstr>
      <vt:lpstr>Outline</vt:lpstr>
      <vt:lpstr>Parallelism Challenge</vt:lpstr>
      <vt:lpstr>Parallelism Challenge and Opportunity</vt:lpstr>
      <vt:lpstr>Our Solution:  Address-Access Decoupling</vt:lpstr>
      <vt:lpstr>IMPICA Core Architecture</vt:lpstr>
      <vt:lpstr>Outline</vt:lpstr>
      <vt:lpstr>Address Translation Challenge</vt:lpstr>
      <vt:lpstr>Our Solution: IMPICA Page Table</vt:lpstr>
      <vt:lpstr>IMPICA Page Table: Mechanism</vt:lpstr>
      <vt:lpstr>Outline</vt:lpstr>
      <vt:lpstr>Evaluated Workloads</vt:lpstr>
      <vt:lpstr>Evaluation Methodology</vt:lpstr>
      <vt:lpstr>Result – Microbenchmark Performance</vt:lpstr>
      <vt:lpstr>Result – Database Performance</vt:lpstr>
      <vt:lpstr>System Energy Consumption</vt:lpstr>
      <vt:lpstr>Area and Power Overhead</vt:lpstr>
      <vt:lpstr>More in the Paper</vt:lpstr>
      <vt:lpstr>Conclusion</vt:lpstr>
      <vt:lpstr>Current Investigations</vt:lpstr>
      <vt:lpstr>More Info on IMPICA (Current Status)</vt:lpstr>
      <vt:lpstr>Accelerating Pointer Chasing in  3D-Stacked Memory: Challenges, Mechanisms, Evaluation</vt:lpstr>
      <vt:lpstr>Accelerating Linked Data Structures</vt:lpstr>
      <vt:lpstr>PowerPoint Presentation</vt:lpstr>
      <vt:lpstr>PowerPoint Presentation</vt:lpstr>
      <vt:lpstr>GRIM-Filter Outline</vt:lpstr>
      <vt:lpstr>Motivation and Goal</vt:lpstr>
      <vt:lpstr>GRIM-Filter Outline</vt:lpstr>
      <vt:lpstr>Background: Read Mappers</vt:lpstr>
      <vt:lpstr>GRIM-Filter Outline</vt:lpstr>
      <vt:lpstr>Generating Hash Tables </vt:lpstr>
      <vt:lpstr>Hash Tables in Read Mapping</vt:lpstr>
      <vt:lpstr>Location Filtering</vt:lpstr>
      <vt:lpstr>GRIM-Filter Outline</vt:lpstr>
      <vt:lpstr>Hash Tables in Read Mapping</vt:lpstr>
      <vt:lpstr>GRIM-Filter Outline</vt:lpstr>
      <vt:lpstr>Our Proposal: GRIM-Filter</vt:lpstr>
      <vt:lpstr>GRIM-Filter: Bins</vt:lpstr>
      <vt:lpstr>GRIM-Filter: Bitvectors</vt:lpstr>
      <vt:lpstr>GRIM-Filter: Bitvectors</vt:lpstr>
      <vt:lpstr>Our Proposal: GRIM-Filter</vt:lpstr>
      <vt:lpstr>GRIM-Filter: Checking a Bin</vt:lpstr>
      <vt:lpstr>Our Proposal: GRIM-Filter</vt:lpstr>
      <vt:lpstr>GRIM-Filter: Error Tolerance</vt:lpstr>
      <vt:lpstr>Our Proposal: GRIM-Filter</vt:lpstr>
      <vt:lpstr>Integrating GRIM-Filter into a Read Mapper</vt:lpstr>
      <vt:lpstr>GRIM-Filter Outline</vt:lpstr>
      <vt:lpstr>Key Properties of GRIM-Filter</vt:lpstr>
      <vt:lpstr>3D-Stacked Memory</vt:lpstr>
      <vt:lpstr>3D-Stacked Memory</vt:lpstr>
      <vt:lpstr>3D-Stacked Memory</vt:lpstr>
      <vt:lpstr>GRIM-Filter in 3D-Stacked DRAM</vt:lpstr>
      <vt:lpstr>GRIM-Filter in 3D-Stacked DRAM</vt:lpstr>
      <vt:lpstr>GRIM-Filter Outline</vt:lpstr>
      <vt:lpstr>Methodology</vt:lpstr>
      <vt:lpstr>GRIM-Filter Performance</vt:lpstr>
      <vt:lpstr>GRIM-Filter False Negative Rate</vt:lpstr>
      <vt:lpstr>Other Results in the Paper </vt:lpstr>
      <vt:lpstr>GRIM-Filter Outline</vt:lpstr>
      <vt:lpstr>Conclusion</vt:lpstr>
      <vt:lpstr>PowerPoint Presentation</vt:lpstr>
      <vt:lpstr>In-Memory DNA Sequence Analysis</vt:lpstr>
      <vt:lpstr>LazyPIM An Efficient Cache Coherence Mechanism for Processing In Memory</vt:lpstr>
      <vt:lpstr>LazyPIM Summary</vt:lpstr>
      <vt:lpstr>PIM Coherence</vt:lpstr>
      <vt:lpstr>PIM Coherence</vt:lpstr>
      <vt:lpstr>Goal and Key Idea</vt:lpstr>
      <vt:lpstr>PowerPoint Presentation</vt:lpstr>
      <vt:lpstr>Prior Approaches to PIM Coherence</vt:lpstr>
      <vt:lpstr>Prior Approaches to PIM Coherence</vt:lpstr>
      <vt:lpstr>PowerPoint Presentation</vt:lpstr>
      <vt:lpstr>Application Analysis for PIM</vt:lpstr>
      <vt:lpstr>Example: Hybrid In-Memory Database</vt:lpstr>
      <vt:lpstr>Applications with High Data Sharing</vt:lpstr>
      <vt:lpstr>PowerPoint Presentation</vt:lpstr>
      <vt:lpstr>Non-Cacheable</vt:lpstr>
      <vt:lpstr>Coarse-Grained Coherence</vt:lpstr>
      <vt:lpstr>Motivation: Summary</vt:lpstr>
      <vt:lpstr>PowerPoint Presentation</vt:lpstr>
      <vt:lpstr>Baseline PIM Architecture</vt:lpstr>
      <vt:lpstr>Our Proposal</vt:lpstr>
      <vt:lpstr>LazyPIM High-level Operation</vt:lpstr>
      <vt:lpstr>How LazyPIM Avoids Pitfalls of Prior Approaches</vt:lpstr>
      <vt:lpstr>PowerPoint Presentation</vt:lpstr>
      <vt:lpstr>Conflicts</vt:lpstr>
      <vt:lpstr>PowerPoint Presentation</vt:lpstr>
      <vt:lpstr>LazyPIM Architecture</vt:lpstr>
      <vt:lpstr>Speculative Execution</vt:lpstr>
      <vt:lpstr>Speculative Execution</vt:lpstr>
      <vt:lpstr>Signature Implementation</vt:lpstr>
      <vt:lpstr>Handling Conflicts</vt:lpstr>
      <vt:lpstr>PowerPoint Presentation</vt:lpstr>
      <vt:lpstr>Evaluation Methodology</vt:lpstr>
      <vt:lpstr>Applications</vt:lpstr>
      <vt:lpstr>Speedup with 16 Threads</vt:lpstr>
      <vt:lpstr>Energy with 16 threads</vt:lpstr>
      <vt:lpstr>PowerPoint Presentation</vt:lpstr>
      <vt:lpstr>Conclusion</vt:lpstr>
      <vt:lpstr>LazyPIM An Efficient Cache Coherence Mechanism for Processing In Memory</vt:lpstr>
      <vt:lpstr>Efficient Automatic Data Coherence Support</vt:lpstr>
      <vt:lpstr>End of Backup Slides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Onur Mutlu</cp:lastModifiedBy>
  <cp:revision>2746</cp:revision>
  <cp:lastPrinted>2017-12-05T03:30:35Z</cp:lastPrinted>
  <dcterms:created xsi:type="dcterms:W3CDTF">2010-10-08T20:41:54Z</dcterms:created>
  <dcterms:modified xsi:type="dcterms:W3CDTF">2018-10-07T20:37:02Z</dcterms:modified>
</cp:coreProperties>
</file>